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Lst>
  <p:notesMasterIdLst>
    <p:notesMasterId r:id="rId13"/>
  </p:notesMasterIdLst>
  <p:handoutMasterIdLst>
    <p:handoutMasterId r:id="rId129"/>
  </p:handoutMasterIdLst>
  <p:sldIdLst>
    <p:sldId id="1183" r:id="rId6"/>
    <p:sldId id="871" r:id="rId7"/>
    <p:sldId id="872" r:id="rId8"/>
    <p:sldId id="1672" r:id="rId9"/>
    <p:sldId id="1009" r:id="rId10"/>
    <p:sldId id="873" r:id="rId11"/>
    <p:sldId id="1010" r:id="rId12"/>
    <p:sldId id="876" r:id="rId14"/>
    <p:sldId id="1793" r:id="rId15"/>
    <p:sldId id="1028" r:id="rId16"/>
    <p:sldId id="1029" r:id="rId17"/>
    <p:sldId id="1030" r:id="rId18"/>
    <p:sldId id="1790" r:id="rId19"/>
    <p:sldId id="1184" r:id="rId20"/>
    <p:sldId id="1031" r:id="rId21"/>
    <p:sldId id="1032" r:id="rId22"/>
    <p:sldId id="1187" r:id="rId23"/>
    <p:sldId id="1188" r:id="rId24"/>
    <p:sldId id="1189" r:id="rId25"/>
    <p:sldId id="1186" r:id="rId26"/>
    <p:sldId id="1034" r:id="rId27"/>
    <p:sldId id="1035" r:id="rId28"/>
    <p:sldId id="1036" r:id="rId29"/>
    <p:sldId id="1037" r:id="rId30"/>
    <p:sldId id="1038" r:id="rId31"/>
    <p:sldId id="1039" r:id="rId32"/>
    <p:sldId id="1040" r:id="rId33"/>
    <p:sldId id="1041" r:id="rId34"/>
    <p:sldId id="1042" r:id="rId35"/>
    <p:sldId id="1797" r:id="rId36"/>
    <p:sldId id="1045" r:id="rId37"/>
    <p:sldId id="1046" r:id="rId38"/>
    <p:sldId id="1047" r:id="rId39"/>
    <p:sldId id="1048" r:id="rId40"/>
    <p:sldId id="1049" r:id="rId41"/>
    <p:sldId id="1050" r:id="rId42"/>
    <p:sldId id="1051" r:id="rId43"/>
    <p:sldId id="1364" r:id="rId44"/>
    <p:sldId id="1052" r:id="rId45"/>
    <p:sldId id="1791" r:id="rId46"/>
    <p:sldId id="1053" r:id="rId47"/>
    <p:sldId id="1054" r:id="rId48"/>
    <p:sldId id="1055" r:id="rId49"/>
    <p:sldId id="1798" r:id="rId50"/>
    <p:sldId id="1078" r:id="rId51"/>
    <p:sldId id="1079" r:id="rId52"/>
    <p:sldId id="1080" r:id="rId53"/>
    <p:sldId id="1082" r:id="rId54"/>
    <p:sldId id="1083" r:id="rId55"/>
    <p:sldId id="1084" r:id="rId56"/>
    <p:sldId id="1085" r:id="rId57"/>
    <p:sldId id="1799" r:id="rId58"/>
    <p:sldId id="1088" r:id="rId59"/>
    <p:sldId id="1089" r:id="rId60"/>
    <p:sldId id="1090" r:id="rId61"/>
    <p:sldId id="1091" r:id="rId62"/>
    <p:sldId id="1792" r:id="rId63"/>
    <p:sldId id="1092" r:id="rId64"/>
    <p:sldId id="1801" r:id="rId65"/>
    <p:sldId id="1094" r:id="rId66"/>
    <p:sldId id="1802" r:id="rId67"/>
    <p:sldId id="1095" r:id="rId68"/>
    <p:sldId id="1496" r:id="rId69"/>
    <p:sldId id="1096" r:id="rId70"/>
    <p:sldId id="1097" r:id="rId71"/>
    <p:sldId id="1098" r:id="rId72"/>
    <p:sldId id="1584" r:id="rId73"/>
    <p:sldId id="1099" r:id="rId74"/>
    <p:sldId id="1100" r:id="rId75"/>
    <p:sldId id="1101" r:id="rId76"/>
    <p:sldId id="1102" r:id="rId77"/>
    <p:sldId id="1585" r:id="rId78"/>
    <p:sldId id="1103" r:id="rId79"/>
    <p:sldId id="1104" r:id="rId80"/>
    <p:sldId id="1586" r:id="rId81"/>
    <p:sldId id="1105" r:id="rId82"/>
    <p:sldId id="1106" r:id="rId83"/>
    <p:sldId id="1107" r:id="rId84"/>
    <p:sldId id="1108" r:id="rId85"/>
    <p:sldId id="1109" r:id="rId86"/>
    <p:sldId id="1587" r:id="rId87"/>
    <p:sldId id="1110" r:id="rId88"/>
    <p:sldId id="1111" r:id="rId89"/>
    <p:sldId id="1112" r:id="rId90"/>
    <p:sldId id="1113" r:id="rId91"/>
    <p:sldId id="1114" r:id="rId92"/>
    <p:sldId id="1115" r:id="rId93"/>
    <p:sldId id="1140" r:id="rId94"/>
    <p:sldId id="1141" r:id="rId95"/>
    <p:sldId id="1142" r:id="rId96"/>
    <p:sldId id="1143" r:id="rId97"/>
    <p:sldId id="1144" r:id="rId98"/>
    <p:sldId id="1145" r:id="rId99"/>
    <p:sldId id="1146" r:id="rId100"/>
    <p:sldId id="1147" r:id="rId101"/>
    <p:sldId id="1148" r:id="rId102"/>
    <p:sldId id="1149" r:id="rId103"/>
    <p:sldId id="1150" r:id="rId104"/>
    <p:sldId id="1151" r:id="rId105"/>
    <p:sldId id="1152" r:id="rId106"/>
    <p:sldId id="1153" r:id="rId107"/>
    <p:sldId id="1154" r:id="rId108"/>
    <p:sldId id="1155" r:id="rId109"/>
    <p:sldId id="1156" r:id="rId110"/>
    <p:sldId id="1157" r:id="rId111"/>
    <p:sldId id="1158" r:id="rId112"/>
    <p:sldId id="1892" r:id="rId113"/>
    <p:sldId id="1804" r:id="rId114"/>
    <p:sldId id="1894" r:id="rId115"/>
    <p:sldId id="1895" r:id="rId116"/>
    <p:sldId id="1897" r:id="rId117"/>
    <p:sldId id="1896" r:id="rId118"/>
    <p:sldId id="1898" r:id="rId119"/>
    <p:sldId id="1899" r:id="rId120"/>
    <p:sldId id="1902" r:id="rId121"/>
    <p:sldId id="1901" r:id="rId122"/>
    <p:sldId id="1903" r:id="rId123"/>
    <p:sldId id="1907" r:id="rId124"/>
    <p:sldId id="1904" r:id="rId125"/>
    <p:sldId id="1905" r:id="rId126"/>
    <p:sldId id="1906" r:id="rId127"/>
    <p:sldId id="1900" r:id="rId128"/>
  </p:sldIdLst>
  <p:sldSz cx="9144000" cy="6858000" type="screen4x3"/>
  <p:notesSz cx="6858000" cy="9144000"/>
  <p:custDataLst>
    <p:tags r:id="rId133"/>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94" userDrawn="1">
          <p15:clr>
            <a:srgbClr val="A4A3A4"/>
          </p15:clr>
        </p15:guide>
        <p15:guide id="2" pos="28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scaleToFitPaper="1" frameSlides="1"/>
  <p:clrMru>
    <a:srgbClr val="0000FF"/>
    <a:srgbClr val="FF00FF"/>
    <a:srgbClr val="9AF707"/>
    <a:srgbClr val="A8FE9C"/>
    <a:srgbClr val="C4FFF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85" d="100"/>
          <a:sy n="85" d="100"/>
        </p:scale>
        <p:origin x="-78" y="-342"/>
      </p:cViewPr>
      <p:guideLst>
        <p:guide orient="horz" pos="2094"/>
        <p:guide pos="2889"/>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4.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3" Type="http://schemas.openxmlformats.org/officeDocument/2006/relationships/tags" Target="tags/tag18.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notesMaster" Target="notesMasters/notesMaster1.xml"/><Relationship Id="rId129" Type="http://schemas.openxmlformats.org/officeDocument/2006/relationships/handoutMaster" Target="handoutMasters/handoutMaster1.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121" Type="http://schemas.openxmlformats.org/officeDocument/2006/relationships/slide" Target="slides/slide115.xml"/><Relationship Id="rId120" Type="http://schemas.openxmlformats.org/officeDocument/2006/relationships/slide" Target="slides/slide114.xml"/><Relationship Id="rId12" Type="http://schemas.openxmlformats.org/officeDocument/2006/relationships/slide" Target="slides/slide7.xml"/><Relationship Id="rId119" Type="http://schemas.openxmlformats.org/officeDocument/2006/relationships/slide" Target="slides/slide113.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6.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fontAlgn="base">
              <a:buNone/>
            </a:pPr>
            <a:fld id="{9A0DB2DC-4C9A-4742-B13C-FB6460FD3503}" type="slidenum">
              <a:rPr lang="en-US" altLang="zh-CN" sz="1200" strike="noStrike" noProof="1" dirty="0">
                <a:latin typeface="Times New Roman" panose="02020603050405020304" pitchFamily="18" charset="0"/>
                <a:ea typeface="宋体" panose="02010600030101010101" pitchFamily="2" charset="-122"/>
                <a:cs typeface="+mn-cs"/>
              </a:rPr>
            </a:fld>
            <a:endParaRPr lang="en-US" altLang="zh-CN" sz="1200"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34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fontAlgn="base">
              <a:buNone/>
            </a:pPr>
            <a:fld id="{9A0DB2DC-4C9A-4742-B13C-FB6460FD3503}" type="slidenum">
              <a:rPr lang="en-US" altLang="zh-CN" sz="1200" strike="noStrike" noProof="1" dirty="0">
                <a:latin typeface="Times New Roman" panose="02020603050405020304" pitchFamily="18" charset="0"/>
                <a:ea typeface="宋体" panose="02010600030101010101" pitchFamily="2" charset="-122"/>
                <a:cs typeface="+mn-cs"/>
              </a:rPr>
            </a:fld>
            <a:endParaRPr lang="en-US" altLang="zh-CN" sz="1200"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22530" name="Rectangle 2"/>
          <p:cNvSpPr>
            <a:spLocks noGrp="1" noRot="1" noTextEdit="1"/>
          </p:cNvSpPr>
          <p:nvPr>
            <p:ph type="sldImg"/>
          </p:nvPr>
        </p:nvSpPr>
        <p:spPr/>
      </p:sp>
      <p:sp>
        <p:nvSpPr>
          <p:cNvPr id="22531" name="Rectangle 3"/>
          <p:cNvSpPr>
            <a:spLocks noGrp="1"/>
          </p:cNvSpPr>
          <p:nvPr>
            <p:ph type="body"/>
          </p:nvPr>
        </p:nvSpPr>
        <p:spPr/>
        <p:txBody>
          <a:bodyPr wrap="square" lIns="91440" tIns="45720" rIns="91440" bIns="45720" anchor="t" anchorCtr="0"/>
          <a:p>
            <a:pPr lvl="0" eaLnBrk="1" hangingPunct="1"/>
            <a:r>
              <a:rPr lang="zh-CN" altLang="en-US" dirty="0"/>
              <a:t>注意：</a:t>
            </a:r>
            <a:endParaRPr lang="zh-CN" altLang="en-US" dirty="0"/>
          </a:p>
          <a:p>
            <a:pPr lvl="0" eaLnBrk="1" hangingPunct="1"/>
            <a:r>
              <a:rPr lang="en-US" altLang="zh-CN" dirty="0"/>
              <a:t>1</a:t>
            </a:r>
            <a:r>
              <a:rPr lang="zh-CN" altLang="en-US" dirty="0"/>
              <a:t>、如果计算机中可编址的最小单位是字存储单元，则该计算机称为按字寻址的计算机。如是计算机中可编址的最小单位是字节，则该计算机称为按字节寻址的计算机。一个机器字可以包含数个字节，所以一个存储单元也可包含数个能够单独编址的字节地址。</a:t>
            </a:r>
            <a:endParaRPr lang="zh-CN" altLang="en-US" dirty="0"/>
          </a:p>
          <a:p>
            <a:pPr lvl="0" eaLnBrk="1" hangingPunct="1"/>
            <a:r>
              <a:rPr lang="en-US" altLang="zh-CN" dirty="0"/>
              <a:t>2</a:t>
            </a:r>
            <a:r>
              <a:rPr lang="zh-CN" altLang="en-US" dirty="0"/>
              <a:t>、</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24578" name="Rectangle 2"/>
          <p:cNvSpPr>
            <a:spLocks noGrp="1" noRot="1" noTextEdit="1"/>
          </p:cNvSpPr>
          <p:nvPr>
            <p:ph type="sldImg"/>
          </p:nvPr>
        </p:nvSpPr>
        <p:spPr/>
      </p:sp>
      <p:sp>
        <p:nvSpPr>
          <p:cNvPr id="24579" name="Rectangle 3"/>
          <p:cNvSpPr>
            <a:spLocks noGrp="1"/>
          </p:cNvSpPr>
          <p:nvPr>
            <p:ph type="body"/>
          </p:nvPr>
        </p:nvSpPr>
        <p:spPr/>
        <p:txBody>
          <a:bodyPr wrap="square" lIns="91440" tIns="45720" rIns="91440" bIns="45720" anchor="t" anchorCtr="0"/>
          <a:p>
            <a:pPr lvl="0" eaLnBrk="1" hangingPunct="1"/>
            <a:r>
              <a:rPr lang="zh-CN" altLang="en-US" dirty="0"/>
              <a:t>注意：</a:t>
            </a:r>
            <a:endParaRPr lang="zh-CN" altLang="en-US" dirty="0"/>
          </a:p>
          <a:p>
            <a:pPr lvl="0" eaLnBrk="1" hangingPunct="1"/>
            <a:r>
              <a:rPr lang="en-US" altLang="zh-CN" dirty="0"/>
              <a:t>1</a:t>
            </a:r>
            <a:r>
              <a:rPr lang="zh-CN" altLang="en-US" dirty="0"/>
              <a:t>、如果计算机中可编址的最小单位是字存储单元，则该计算机称为按字寻址的计算机。如是计算机中可编址的最小单位是字节，则该计算机称为按字节寻址的计算机。一个机器字可以包含数个字节，所以一个存储单元也可包含数个能够单独编址的字节地址。</a:t>
            </a:r>
            <a:endParaRPr lang="zh-CN" altLang="en-US" dirty="0"/>
          </a:p>
          <a:p>
            <a:pPr lvl="0" eaLnBrk="1" hangingPunct="1"/>
            <a:r>
              <a:rPr lang="en-US" altLang="zh-CN" dirty="0"/>
              <a:t>2</a:t>
            </a:r>
            <a:r>
              <a:rPr lang="zh-CN" altLang="en-US" dirty="0"/>
              <a:t>、</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Grp="1" noRot="1" noTextEdit="1"/>
          </p:cNvSpPr>
          <p:nvPr>
            <p:ph type="sldImg"/>
          </p:nvPr>
        </p:nvSpPr>
        <p:spPr/>
      </p:sp>
      <p:sp>
        <p:nvSpPr>
          <p:cNvPr id="16386"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noTextEdit="1"/>
          </p:cNvSpPr>
          <p:nvPr>
            <p:ph type="sldImg"/>
          </p:nvPr>
        </p:nvSpPr>
        <p:spPr/>
      </p:sp>
      <p:sp>
        <p:nvSpPr>
          <p:cNvPr id="12290"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TextEdit="1"/>
          </p:cNvSpPr>
          <p:nvPr>
            <p:ph type="sldImg"/>
          </p:nvPr>
        </p:nvSpPr>
        <p:spPr/>
      </p:sp>
      <p:sp>
        <p:nvSpPr>
          <p:cNvPr id="40962"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5122" name="Line 2"/>
          <p:cNvSpPr/>
          <p:nvPr/>
        </p:nvSpPr>
        <p:spPr>
          <a:xfrm>
            <a:off x="7315200" y="1066800"/>
            <a:ext cx="0" cy="4495800"/>
          </a:xfrm>
          <a:prstGeom prst="line">
            <a:avLst/>
          </a:prstGeom>
          <a:ln w="9525" cap="flat" cmpd="sng">
            <a:solidFill>
              <a:schemeClr val="tx1"/>
            </a:solidFill>
            <a:prstDash val="solid"/>
            <a:round/>
            <a:headEnd type="none" w="med" len="med"/>
            <a:tailEnd type="none" w="med" len="med"/>
          </a:ln>
        </p:spPr>
      </p:sp>
      <p:grpSp>
        <p:nvGrpSpPr>
          <p:cNvPr id="5123" name="Group 8"/>
          <p:cNvGrpSpPr/>
          <p:nvPr/>
        </p:nvGrpSpPr>
        <p:grpSpPr>
          <a:xfrm>
            <a:off x="7493000" y="2992438"/>
            <a:ext cx="1338263" cy="2189162"/>
            <a:chOff x="4704" y="1885"/>
            <a:chExt cx="843" cy="1379"/>
          </a:xfrm>
        </p:grpSpPr>
        <p:sp>
          <p:nvSpPr>
            <p:cNvPr id="5124" name="Oval 9"/>
            <p:cNvSpPr/>
            <p:nvPr/>
          </p:nvSpPr>
          <p:spPr>
            <a:xfrm>
              <a:off x="4704"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25" name="Oval 10"/>
            <p:cNvSpPr/>
            <p:nvPr/>
          </p:nvSpPr>
          <p:spPr>
            <a:xfrm>
              <a:off x="4883"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26" name="Oval 11"/>
            <p:cNvSpPr/>
            <p:nvPr/>
          </p:nvSpPr>
          <p:spPr>
            <a:xfrm>
              <a:off x="5062"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27" name="Oval 12"/>
            <p:cNvSpPr/>
            <p:nvPr/>
          </p:nvSpPr>
          <p:spPr>
            <a:xfrm>
              <a:off x="4704"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28" name="Oval 13"/>
            <p:cNvSpPr/>
            <p:nvPr/>
          </p:nvSpPr>
          <p:spPr>
            <a:xfrm>
              <a:off x="4883"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29" name="Oval 14"/>
            <p:cNvSpPr/>
            <p:nvPr/>
          </p:nvSpPr>
          <p:spPr>
            <a:xfrm>
              <a:off x="5062"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0" name="Oval 15"/>
            <p:cNvSpPr/>
            <p:nvPr/>
          </p:nvSpPr>
          <p:spPr>
            <a:xfrm>
              <a:off x="5241" y="2064"/>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1" name="Oval 16"/>
            <p:cNvSpPr/>
            <p:nvPr/>
          </p:nvSpPr>
          <p:spPr>
            <a:xfrm>
              <a:off x="4704" y="2243"/>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2" name="Oval 17"/>
            <p:cNvSpPr/>
            <p:nvPr/>
          </p:nvSpPr>
          <p:spPr>
            <a:xfrm>
              <a:off x="4883" y="2243"/>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3" name="Oval 18"/>
            <p:cNvSpPr/>
            <p:nvPr/>
          </p:nvSpPr>
          <p:spPr>
            <a:xfrm>
              <a:off x="5062" y="2243"/>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4" name="Oval 19"/>
            <p:cNvSpPr/>
            <p:nvPr/>
          </p:nvSpPr>
          <p:spPr>
            <a:xfrm>
              <a:off x="5241" y="2243"/>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5" name="Oval 20"/>
            <p:cNvSpPr/>
            <p:nvPr/>
          </p:nvSpPr>
          <p:spPr>
            <a:xfrm>
              <a:off x="5420" y="2243"/>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6" name="Oval 21"/>
            <p:cNvSpPr/>
            <p:nvPr/>
          </p:nvSpPr>
          <p:spPr>
            <a:xfrm>
              <a:off x="4704" y="2421"/>
              <a:ext cx="127" cy="128"/>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7" name="Oval 22"/>
            <p:cNvSpPr/>
            <p:nvPr/>
          </p:nvSpPr>
          <p:spPr>
            <a:xfrm>
              <a:off x="4883" y="2421"/>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8" name="Oval 23"/>
            <p:cNvSpPr/>
            <p:nvPr/>
          </p:nvSpPr>
          <p:spPr>
            <a:xfrm>
              <a:off x="5062" y="2421"/>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39" name="Oval 24"/>
            <p:cNvSpPr/>
            <p:nvPr/>
          </p:nvSpPr>
          <p:spPr>
            <a:xfrm>
              <a:off x="5241" y="2421"/>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0" name="Oval 25"/>
            <p:cNvSpPr/>
            <p:nvPr/>
          </p:nvSpPr>
          <p:spPr>
            <a:xfrm>
              <a:off x="4704" y="2600"/>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1" name="Oval 26"/>
            <p:cNvSpPr/>
            <p:nvPr/>
          </p:nvSpPr>
          <p:spPr>
            <a:xfrm>
              <a:off x="4883" y="2600"/>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2" name="Oval 27"/>
            <p:cNvSpPr/>
            <p:nvPr/>
          </p:nvSpPr>
          <p:spPr>
            <a:xfrm>
              <a:off x="5062" y="2600"/>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3" name="Oval 28"/>
            <p:cNvSpPr/>
            <p:nvPr/>
          </p:nvSpPr>
          <p:spPr>
            <a:xfrm>
              <a:off x="5241" y="2600"/>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4" name="Oval 29"/>
            <p:cNvSpPr/>
            <p:nvPr/>
          </p:nvSpPr>
          <p:spPr>
            <a:xfrm>
              <a:off x="5420" y="2600"/>
              <a:ext cx="127" cy="128"/>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5" name="Oval 30"/>
            <p:cNvSpPr/>
            <p:nvPr/>
          </p:nvSpPr>
          <p:spPr>
            <a:xfrm>
              <a:off x="4704" y="2779"/>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6" name="Oval 31"/>
            <p:cNvSpPr/>
            <p:nvPr/>
          </p:nvSpPr>
          <p:spPr>
            <a:xfrm>
              <a:off x="4883" y="2779"/>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7" name="Oval 32"/>
            <p:cNvSpPr/>
            <p:nvPr/>
          </p:nvSpPr>
          <p:spPr>
            <a:xfrm>
              <a:off x="5062" y="2779"/>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8" name="Oval 33"/>
            <p:cNvSpPr/>
            <p:nvPr/>
          </p:nvSpPr>
          <p:spPr>
            <a:xfrm>
              <a:off x="5241" y="2779"/>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49" name="Oval 34"/>
            <p:cNvSpPr/>
            <p:nvPr/>
          </p:nvSpPr>
          <p:spPr>
            <a:xfrm>
              <a:off x="4704" y="2958"/>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50" name="Oval 35"/>
            <p:cNvSpPr/>
            <p:nvPr/>
          </p:nvSpPr>
          <p:spPr>
            <a:xfrm>
              <a:off x="4883" y="2958"/>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51" name="Oval 36"/>
            <p:cNvSpPr/>
            <p:nvPr/>
          </p:nvSpPr>
          <p:spPr>
            <a:xfrm>
              <a:off x="5062" y="2958"/>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52" name="Oval 37"/>
            <p:cNvSpPr/>
            <p:nvPr/>
          </p:nvSpPr>
          <p:spPr>
            <a:xfrm>
              <a:off x="5241" y="2958"/>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53" name="Oval 38"/>
            <p:cNvSpPr/>
            <p:nvPr/>
          </p:nvSpPr>
          <p:spPr>
            <a:xfrm>
              <a:off x="4883" y="3137"/>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5154" name="Oval 39"/>
            <p:cNvSpPr/>
            <p:nvPr/>
          </p:nvSpPr>
          <p:spPr>
            <a:xfrm>
              <a:off x="5241" y="3137"/>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grpSp>
      <p:sp>
        <p:nvSpPr>
          <p:cNvPr id="5155" name="Line 40"/>
          <p:cNvSpPr/>
          <p:nvPr/>
        </p:nvSpPr>
        <p:spPr>
          <a:xfrm>
            <a:off x="304800" y="2819400"/>
            <a:ext cx="8229600" cy="0"/>
          </a:xfrm>
          <a:prstGeom prst="line">
            <a:avLst/>
          </a:prstGeom>
          <a:ln w="6350" cap="flat" cmpd="sng">
            <a:solidFill>
              <a:schemeClr val="tx1"/>
            </a:solidFill>
            <a:prstDash val="solid"/>
            <a:round/>
            <a:headEnd type="none" w="med" len="med"/>
            <a:tailEnd type="none" w="med" len="med"/>
          </a:ln>
        </p:spPr>
      </p:sp>
      <p:sp>
        <p:nvSpPr>
          <p:cNvPr id="2051" name="Rectangle 3"/>
          <p:cNvSpPr>
            <a:spLocks noGrp="1" noChangeArrowheads="1"/>
          </p:cNvSpPr>
          <p:nvPr>
            <p:ph type="ctrTitle"/>
          </p:nvPr>
        </p:nvSpPr>
        <p:spPr>
          <a:xfrm>
            <a:off x="316230" y="466725"/>
            <a:ext cx="8515985" cy="2133600"/>
          </a:xfrm>
        </p:spPr>
        <p:txBody>
          <a:bodyPr anchor="t" anchorCtr="0"/>
          <a:lstStyle>
            <a:lvl1pPr algn="r">
              <a:defRPr sz="4800"/>
            </a:lvl1pPr>
          </a:lstStyle>
          <a:p>
            <a:pPr fontAlgn="base"/>
            <a:r>
              <a:rPr lang="zh-CN" altLang="en-US" strike="noStrike" noProof="1"/>
              <a:t>单击此处编辑母版标题样式</a:t>
            </a:r>
            <a:endParaRPr lang="zh-CN" altLang="en-US" strike="noStrike" noProof="1"/>
          </a:p>
        </p:txBody>
      </p:sp>
      <p:sp>
        <p:nvSpPr>
          <p:cNvPr id="2052"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solidFill>
                  <a:schemeClr val="tx1"/>
                </a:solidFill>
              </a:defRPr>
            </a:lvl1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337310"/>
            <a:ext cx="8229600" cy="4401820"/>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22238"/>
            <a:ext cx="6019800" cy="6008687"/>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nchor="t" anchorCtr="0"/>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719263"/>
            <a:ext cx="4038600" cy="4411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719263"/>
            <a:ext cx="4038600" cy="4411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9218" name="Line 2"/>
          <p:cNvSpPr/>
          <p:nvPr/>
        </p:nvSpPr>
        <p:spPr>
          <a:xfrm>
            <a:off x="7315200" y="1066800"/>
            <a:ext cx="0" cy="4495800"/>
          </a:xfrm>
          <a:prstGeom prst="line">
            <a:avLst/>
          </a:prstGeom>
          <a:ln w="9525" cap="flat" cmpd="sng">
            <a:solidFill>
              <a:schemeClr val="tx1"/>
            </a:solidFill>
            <a:prstDash val="solid"/>
            <a:round/>
            <a:headEnd type="none" w="med" len="med"/>
            <a:tailEnd type="none" w="med" len="med"/>
          </a:ln>
        </p:spPr>
      </p:sp>
      <p:grpSp>
        <p:nvGrpSpPr>
          <p:cNvPr id="9219" name="Group 8"/>
          <p:cNvGrpSpPr/>
          <p:nvPr/>
        </p:nvGrpSpPr>
        <p:grpSpPr>
          <a:xfrm>
            <a:off x="7493000" y="2992438"/>
            <a:ext cx="1338263" cy="2189162"/>
            <a:chOff x="4704" y="1885"/>
            <a:chExt cx="843" cy="1379"/>
          </a:xfrm>
        </p:grpSpPr>
        <p:sp>
          <p:nvSpPr>
            <p:cNvPr id="9220" name="Oval 9"/>
            <p:cNvSpPr/>
            <p:nvPr/>
          </p:nvSpPr>
          <p:spPr>
            <a:xfrm>
              <a:off x="4704"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1" name="Oval 10"/>
            <p:cNvSpPr/>
            <p:nvPr/>
          </p:nvSpPr>
          <p:spPr>
            <a:xfrm>
              <a:off x="4883"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2" name="Oval 11"/>
            <p:cNvSpPr/>
            <p:nvPr/>
          </p:nvSpPr>
          <p:spPr>
            <a:xfrm>
              <a:off x="5062"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3" name="Oval 12"/>
            <p:cNvSpPr/>
            <p:nvPr/>
          </p:nvSpPr>
          <p:spPr>
            <a:xfrm>
              <a:off x="4704"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4" name="Oval 13"/>
            <p:cNvSpPr/>
            <p:nvPr/>
          </p:nvSpPr>
          <p:spPr>
            <a:xfrm>
              <a:off x="4883"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5" name="Oval 14"/>
            <p:cNvSpPr/>
            <p:nvPr/>
          </p:nvSpPr>
          <p:spPr>
            <a:xfrm>
              <a:off x="5062"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6" name="Oval 15"/>
            <p:cNvSpPr/>
            <p:nvPr/>
          </p:nvSpPr>
          <p:spPr>
            <a:xfrm>
              <a:off x="5241" y="2064"/>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7" name="Oval 16"/>
            <p:cNvSpPr/>
            <p:nvPr/>
          </p:nvSpPr>
          <p:spPr>
            <a:xfrm>
              <a:off x="4704" y="2243"/>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8" name="Oval 17"/>
            <p:cNvSpPr/>
            <p:nvPr/>
          </p:nvSpPr>
          <p:spPr>
            <a:xfrm>
              <a:off x="4883" y="2243"/>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9" name="Oval 18"/>
            <p:cNvSpPr/>
            <p:nvPr/>
          </p:nvSpPr>
          <p:spPr>
            <a:xfrm>
              <a:off x="5062" y="2243"/>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0" name="Oval 19"/>
            <p:cNvSpPr/>
            <p:nvPr/>
          </p:nvSpPr>
          <p:spPr>
            <a:xfrm>
              <a:off x="5241" y="2243"/>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1" name="Oval 20"/>
            <p:cNvSpPr/>
            <p:nvPr/>
          </p:nvSpPr>
          <p:spPr>
            <a:xfrm>
              <a:off x="5420" y="2243"/>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2" name="Oval 21"/>
            <p:cNvSpPr/>
            <p:nvPr/>
          </p:nvSpPr>
          <p:spPr>
            <a:xfrm>
              <a:off x="4704" y="2421"/>
              <a:ext cx="127" cy="128"/>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3" name="Oval 22"/>
            <p:cNvSpPr/>
            <p:nvPr/>
          </p:nvSpPr>
          <p:spPr>
            <a:xfrm>
              <a:off x="4883" y="2421"/>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4" name="Oval 23"/>
            <p:cNvSpPr/>
            <p:nvPr/>
          </p:nvSpPr>
          <p:spPr>
            <a:xfrm>
              <a:off x="5062" y="2421"/>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5" name="Oval 24"/>
            <p:cNvSpPr/>
            <p:nvPr/>
          </p:nvSpPr>
          <p:spPr>
            <a:xfrm>
              <a:off x="5241" y="2421"/>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6" name="Oval 25"/>
            <p:cNvSpPr/>
            <p:nvPr/>
          </p:nvSpPr>
          <p:spPr>
            <a:xfrm>
              <a:off x="4704" y="2600"/>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7" name="Oval 26"/>
            <p:cNvSpPr/>
            <p:nvPr/>
          </p:nvSpPr>
          <p:spPr>
            <a:xfrm>
              <a:off x="4883" y="2600"/>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8" name="Oval 27"/>
            <p:cNvSpPr/>
            <p:nvPr/>
          </p:nvSpPr>
          <p:spPr>
            <a:xfrm>
              <a:off x="5062" y="2600"/>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9" name="Oval 28"/>
            <p:cNvSpPr/>
            <p:nvPr/>
          </p:nvSpPr>
          <p:spPr>
            <a:xfrm>
              <a:off x="5241" y="2600"/>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0" name="Oval 29"/>
            <p:cNvSpPr/>
            <p:nvPr/>
          </p:nvSpPr>
          <p:spPr>
            <a:xfrm>
              <a:off x="5420" y="2600"/>
              <a:ext cx="127" cy="128"/>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1" name="Oval 30"/>
            <p:cNvSpPr/>
            <p:nvPr/>
          </p:nvSpPr>
          <p:spPr>
            <a:xfrm>
              <a:off x="4704" y="2779"/>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2" name="Oval 31"/>
            <p:cNvSpPr/>
            <p:nvPr/>
          </p:nvSpPr>
          <p:spPr>
            <a:xfrm>
              <a:off x="4883" y="2779"/>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3" name="Oval 32"/>
            <p:cNvSpPr/>
            <p:nvPr/>
          </p:nvSpPr>
          <p:spPr>
            <a:xfrm>
              <a:off x="5062" y="2779"/>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4" name="Oval 33"/>
            <p:cNvSpPr/>
            <p:nvPr/>
          </p:nvSpPr>
          <p:spPr>
            <a:xfrm>
              <a:off x="5241" y="2779"/>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5" name="Oval 34"/>
            <p:cNvSpPr/>
            <p:nvPr/>
          </p:nvSpPr>
          <p:spPr>
            <a:xfrm>
              <a:off x="4704" y="2958"/>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6" name="Oval 35"/>
            <p:cNvSpPr/>
            <p:nvPr/>
          </p:nvSpPr>
          <p:spPr>
            <a:xfrm>
              <a:off x="4883" y="2958"/>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7" name="Oval 36"/>
            <p:cNvSpPr/>
            <p:nvPr/>
          </p:nvSpPr>
          <p:spPr>
            <a:xfrm>
              <a:off x="5062" y="2958"/>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8" name="Oval 37"/>
            <p:cNvSpPr/>
            <p:nvPr/>
          </p:nvSpPr>
          <p:spPr>
            <a:xfrm>
              <a:off x="5241" y="2958"/>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9" name="Oval 38"/>
            <p:cNvSpPr/>
            <p:nvPr/>
          </p:nvSpPr>
          <p:spPr>
            <a:xfrm>
              <a:off x="4883" y="3137"/>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50" name="Oval 39"/>
            <p:cNvSpPr/>
            <p:nvPr/>
          </p:nvSpPr>
          <p:spPr>
            <a:xfrm>
              <a:off x="5241" y="3137"/>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grpSp>
      <p:sp>
        <p:nvSpPr>
          <p:cNvPr id="9251" name="Line 40"/>
          <p:cNvSpPr/>
          <p:nvPr/>
        </p:nvSpPr>
        <p:spPr>
          <a:xfrm>
            <a:off x="304800" y="2819400"/>
            <a:ext cx="8229600" cy="0"/>
          </a:xfrm>
          <a:prstGeom prst="line">
            <a:avLst/>
          </a:prstGeom>
          <a:ln w="6350" cap="flat" cmpd="sng">
            <a:solidFill>
              <a:schemeClr val="tx1"/>
            </a:solidFill>
            <a:prstDash val="solid"/>
            <a:round/>
            <a:headEnd type="none" w="med" len="med"/>
            <a:tailEnd type="none" w="med" len="med"/>
          </a:ln>
        </p:spPr>
      </p:sp>
      <p:sp>
        <p:nvSpPr>
          <p:cNvPr id="2051" name="Rectangle 3"/>
          <p:cNvSpPr>
            <a:spLocks noGrp="1" noChangeArrowheads="1"/>
          </p:cNvSpPr>
          <p:nvPr>
            <p:ph type="ctrTitle"/>
          </p:nvPr>
        </p:nvSpPr>
        <p:spPr>
          <a:xfrm>
            <a:off x="316230" y="466725"/>
            <a:ext cx="8515985" cy="2133600"/>
          </a:xfrm>
        </p:spPr>
        <p:txBody>
          <a:bodyPr anchor="t" anchorCtr="0"/>
          <a:lstStyle>
            <a:lvl1pPr algn="r">
              <a:defRPr sz="4800"/>
            </a:lvl1pPr>
          </a:lstStyle>
          <a:p>
            <a:pPr fontAlgn="base"/>
            <a:r>
              <a:rPr lang="zh-CN" altLang="en-US" strike="noStrike" noProof="1"/>
              <a:t>单击此处编辑母版标题样式</a:t>
            </a:r>
            <a:endParaRPr lang="zh-CN" altLang="en-US" strike="noStrike" noProof="1"/>
          </a:p>
        </p:txBody>
      </p:sp>
      <p:sp>
        <p:nvSpPr>
          <p:cNvPr id="2052"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solidFill>
                  <a:schemeClr val="tx1"/>
                </a:solidFill>
              </a:defRPr>
            </a:lvl1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400"/>
            <a:ext cx="7543800" cy="1295400"/>
          </a:xfrm>
        </p:spPr>
        <p:txBody>
          <a:bodyPr vert="horz" anchor="t" anchorCtr="0"/>
          <a:lstStyle>
            <a:lvl1pPr>
              <a:defRPr>
                <a:solidFill>
                  <a:srgbClr val="FF00FF"/>
                </a:solidFil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719263"/>
            <a:ext cx="4038600" cy="4411662"/>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719263"/>
            <a:ext cx="4038600" cy="4411662"/>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nchor="t" anchorCtr="0"/>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400"/>
            <a:ext cx="7543800" cy="1295400"/>
          </a:xfrm>
        </p:spPr>
        <p:txBody>
          <a:bodyPr vert="horz" anchor="t" anchorCtr="0"/>
          <a:lstStyle>
            <a:lvl1pPr>
              <a:defRPr>
                <a:solidFill>
                  <a:srgbClr val="FF00FF"/>
                </a:solidFil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ctr" anchorCtr="0"/>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800860" y="5367655"/>
            <a:ext cx="5478145" cy="804545"/>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337310"/>
            <a:ext cx="8229600" cy="4401820"/>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22238"/>
            <a:ext cx="6019800" cy="6008687"/>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nchor="t" anchorCtr="0"/>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719263"/>
            <a:ext cx="4038600" cy="4411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719263"/>
            <a:ext cx="4038600" cy="4411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11266" name="Line 2"/>
          <p:cNvSpPr/>
          <p:nvPr/>
        </p:nvSpPr>
        <p:spPr>
          <a:xfrm>
            <a:off x="7315200" y="1066800"/>
            <a:ext cx="0" cy="4495800"/>
          </a:xfrm>
          <a:prstGeom prst="line">
            <a:avLst/>
          </a:prstGeom>
          <a:ln w="9525" cap="flat" cmpd="sng">
            <a:solidFill>
              <a:schemeClr val="tx1"/>
            </a:solidFill>
            <a:prstDash val="solid"/>
            <a:round/>
            <a:headEnd type="none" w="med" len="med"/>
            <a:tailEnd type="none" w="med" len="med"/>
          </a:ln>
        </p:spPr>
      </p:sp>
      <p:grpSp>
        <p:nvGrpSpPr>
          <p:cNvPr id="11267" name="Group 8"/>
          <p:cNvGrpSpPr/>
          <p:nvPr/>
        </p:nvGrpSpPr>
        <p:grpSpPr>
          <a:xfrm>
            <a:off x="7493000" y="2992438"/>
            <a:ext cx="1338263" cy="2189162"/>
            <a:chOff x="4704" y="1885"/>
            <a:chExt cx="843" cy="1379"/>
          </a:xfrm>
        </p:grpSpPr>
        <p:sp>
          <p:nvSpPr>
            <p:cNvPr id="11268" name="Oval 9"/>
            <p:cNvSpPr/>
            <p:nvPr/>
          </p:nvSpPr>
          <p:spPr>
            <a:xfrm>
              <a:off x="4704"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69" name="Oval 10"/>
            <p:cNvSpPr/>
            <p:nvPr/>
          </p:nvSpPr>
          <p:spPr>
            <a:xfrm>
              <a:off x="4883"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0" name="Oval 11"/>
            <p:cNvSpPr/>
            <p:nvPr/>
          </p:nvSpPr>
          <p:spPr>
            <a:xfrm>
              <a:off x="5062"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1" name="Oval 12"/>
            <p:cNvSpPr/>
            <p:nvPr/>
          </p:nvSpPr>
          <p:spPr>
            <a:xfrm>
              <a:off x="4704"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2" name="Oval 13"/>
            <p:cNvSpPr/>
            <p:nvPr/>
          </p:nvSpPr>
          <p:spPr>
            <a:xfrm>
              <a:off x="4883"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3" name="Oval 14"/>
            <p:cNvSpPr/>
            <p:nvPr/>
          </p:nvSpPr>
          <p:spPr>
            <a:xfrm>
              <a:off x="5062"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4" name="Oval 15"/>
            <p:cNvSpPr/>
            <p:nvPr/>
          </p:nvSpPr>
          <p:spPr>
            <a:xfrm>
              <a:off x="5241" y="2064"/>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5" name="Oval 16"/>
            <p:cNvSpPr/>
            <p:nvPr/>
          </p:nvSpPr>
          <p:spPr>
            <a:xfrm>
              <a:off x="4704" y="2243"/>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6" name="Oval 17"/>
            <p:cNvSpPr/>
            <p:nvPr/>
          </p:nvSpPr>
          <p:spPr>
            <a:xfrm>
              <a:off x="4883" y="2243"/>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7" name="Oval 18"/>
            <p:cNvSpPr/>
            <p:nvPr/>
          </p:nvSpPr>
          <p:spPr>
            <a:xfrm>
              <a:off x="5062" y="2243"/>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8" name="Oval 19"/>
            <p:cNvSpPr/>
            <p:nvPr/>
          </p:nvSpPr>
          <p:spPr>
            <a:xfrm>
              <a:off x="5241" y="2243"/>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79" name="Oval 20"/>
            <p:cNvSpPr/>
            <p:nvPr/>
          </p:nvSpPr>
          <p:spPr>
            <a:xfrm>
              <a:off x="5420" y="2243"/>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0" name="Oval 21"/>
            <p:cNvSpPr/>
            <p:nvPr/>
          </p:nvSpPr>
          <p:spPr>
            <a:xfrm>
              <a:off x="4704" y="2421"/>
              <a:ext cx="127" cy="128"/>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1" name="Oval 22"/>
            <p:cNvSpPr/>
            <p:nvPr/>
          </p:nvSpPr>
          <p:spPr>
            <a:xfrm>
              <a:off x="4883" y="2421"/>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2" name="Oval 23"/>
            <p:cNvSpPr/>
            <p:nvPr/>
          </p:nvSpPr>
          <p:spPr>
            <a:xfrm>
              <a:off x="5062" y="2421"/>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3" name="Oval 24"/>
            <p:cNvSpPr/>
            <p:nvPr/>
          </p:nvSpPr>
          <p:spPr>
            <a:xfrm>
              <a:off x="5241" y="2421"/>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4" name="Oval 25"/>
            <p:cNvSpPr/>
            <p:nvPr/>
          </p:nvSpPr>
          <p:spPr>
            <a:xfrm>
              <a:off x="4704" y="2600"/>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5" name="Oval 26"/>
            <p:cNvSpPr/>
            <p:nvPr/>
          </p:nvSpPr>
          <p:spPr>
            <a:xfrm>
              <a:off x="4883" y="2600"/>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6" name="Oval 27"/>
            <p:cNvSpPr/>
            <p:nvPr/>
          </p:nvSpPr>
          <p:spPr>
            <a:xfrm>
              <a:off x="5062" y="2600"/>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7" name="Oval 28"/>
            <p:cNvSpPr/>
            <p:nvPr/>
          </p:nvSpPr>
          <p:spPr>
            <a:xfrm>
              <a:off x="5241" y="2600"/>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8" name="Oval 29"/>
            <p:cNvSpPr/>
            <p:nvPr/>
          </p:nvSpPr>
          <p:spPr>
            <a:xfrm>
              <a:off x="5420" y="2600"/>
              <a:ext cx="127" cy="128"/>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89" name="Oval 30"/>
            <p:cNvSpPr/>
            <p:nvPr/>
          </p:nvSpPr>
          <p:spPr>
            <a:xfrm>
              <a:off x="4704" y="2779"/>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90" name="Oval 31"/>
            <p:cNvSpPr/>
            <p:nvPr/>
          </p:nvSpPr>
          <p:spPr>
            <a:xfrm>
              <a:off x="4883" y="2779"/>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91" name="Oval 32"/>
            <p:cNvSpPr/>
            <p:nvPr/>
          </p:nvSpPr>
          <p:spPr>
            <a:xfrm>
              <a:off x="5062" y="2779"/>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92" name="Oval 33"/>
            <p:cNvSpPr/>
            <p:nvPr/>
          </p:nvSpPr>
          <p:spPr>
            <a:xfrm>
              <a:off x="5241" y="2779"/>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93" name="Oval 34"/>
            <p:cNvSpPr/>
            <p:nvPr/>
          </p:nvSpPr>
          <p:spPr>
            <a:xfrm>
              <a:off x="4704" y="2958"/>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94" name="Oval 35"/>
            <p:cNvSpPr/>
            <p:nvPr/>
          </p:nvSpPr>
          <p:spPr>
            <a:xfrm>
              <a:off x="4883" y="2958"/>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95" name="Oval 36"/>
            <p:cNvSpPr/>
            <p:nvPr/>
          </p:nvSpPr>
          <p:spPr>
            <a:xfrm>
              <a:off x="5062" y="2958"/>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96" name="Oval 37"/>
            <p:cNvSpPr/>
            <p:nvPr/>
          </p:nvSpPr>
          <p:spPr>
            <a:xfrm>
              <a:off x="5241" y="2958"/>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97" name="Oval 38"/>
            <p:cNvSpPr/>
            <p:nvPr/>
          </p:nvSpPr>
          <p:spPr>
            <a:xfrm>
              <a:off x="4883" y="3137"/>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1298" name="Oval 39"/>
            <p:cNvSpPr/>
            <p:nvPr/>
          </p:nvSpPr>
          <p:spPr>
            <a:xfrm>
              <a:off x="5241" y="3137"/>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grpSp>
      <p:sp>
        <p:nvSpPr>
          <p:cNvPr id="11299" name="Line 40"/>
          <p:cNvSpPr/>
          <p:nvPr/>
        </p:nvSpPr>
        <p:spPr>
          <a:xfrm>
            <a:off x="304800" y="2819400"/>
            <a:ext cx="8229600" cy="0"/>
          </a:xfrm>
          <a:prstGeom prst="line">
            <a:avLst/>
          </a:prstGeom>
          <a:ln w="6350" cap="flat" cmpd="sng">
            <a:solidFill>
              <a:schemeClr val="tx1"/>
            </a:solidFill>
            <a:prstDash val="solid"/>
            <a:round/>
            <a:headEnd type="none" w="med" len="med"/>
            <a:tailEnd type="none" w="med" len="med"/>
          </a:ln>
        </p:spPr>
      </p:sp>
      <p:sp>
        <p:nvSpPr>
          <p:cNvPr id="2051" name="Rectangle 3"/>
          <p:cNvSpPr>
            <a:spLocks noGrp="1" noChangeArrowheads="1"/>
          </p:cNvSpPr>
          <p:nvPr>
            <p:ph type="ctrTitle"/>
          </p:nvPr>
        </p:nvSpPr>
        <p:spPr>
          <a:xfrm>
            <a:off x="316230" y="466725"/>
            <a:ext cx="8515985" cy="2133600"/>
          </a:xfrm>
        </p:spPr>
        <p:txBody>
          <a:bodyPr anchor="t" anchorCtr="0"/>
          <a:lstStyle>
            <a:lvl1pPr algn="r">
              <a:defRPr sz="4800"/>
            </a:lvl1pPr>
          </a:lstStyle>
          <a:p>
            <a:pPr fontAlgn="base"/>
            <a:r>
              <a:rPr lang="zh-CN" altLang="en-US" strike="noStrike" noProof="1"/>
              <a:t>单击此处编辑母版标题样式</a:t>
            </a:r>
            <a:endParaRPr lang="zh-CN" altLang="en-US" strike="noStrike" noProof="1"/>
          </a:p>
        </p:txBody>
      </p:sp>
      <p:sp>
        <p:nvSpPr>
          <p:cNvPr id="2052"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solidFill>
                  <a:schemeClr val="tx1"/>
                </a:solidFill>
              </a:defRPr>
            </a:lvl1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400"/>
            <a:ext cx="7543800" cy="1295400"/>
          </a:xfrm>
        </p:spPr>
        <p:txBody>
          <a:bodyPr vert="horz" anchor="t" anchorCtr="0"/>
          <a:lstStyle>
            <a:lvl1pPr>
              <a:defRPr>
                <a:solidFill>
                  <a:srgbClr val="FF00FF"/>
                </a:solidFil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719263"/>
            <a:ext cx="4038600" cy="4411662"/>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719263"/>
            <a:ext cx="4038600" cy="4411662"/>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nchor="t" anchorCtr="0"/>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ctr" anchorCtr="0"/>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800860" y="5367655"/>
            <a:ext cx="5478145" cy="804545"/>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337310"/>
            <a:ext cx="8229600" cy="4401820"/>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22238"/>
            <a:ext cx="6019800" cy="6008687"/>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nchor="t" anchorCtr="0"/>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719263"/>
            <a:ext cx="4038600" cy="4411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719263"/>
            <a:ext cx="4038600" cy="4411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9218" name="Line 2"/>
          <p:cNvSpPr/>
          <p:nvPr/>
        </p:nvSpPr>
        <p:spPr>
          <a:xfrm>
            <a:off x="7315200" y="1066800"/>
            <a:ext cx="0" cy="4495800"/>
          </a:xfrm>
          <a:prstGeom prst="line">
            <a:avLst/>
          </a:prstGeom>
          <a:ln w="9525" cap="flat" cmpd="sng">
            <a:solidFill>
              <a:schemeClr val="tx1"/>
            </a:solidFill>
            <a:prstDash val="solid"/>
            <a:round/>
            <a:headEnd type="none" w="med" len="med"/>
            <a:tailEnd type="none" w="med" len="med"/>
          </a:ln>
        </p:spPr>
      </p:sp>
      <p:grpSp>
        <p:nvGrpSpPr>
          <p:cNvPr id="9219" name="Group 8"/>
          <p:cNvGrpSpPr/>
          <p:nvPr/>
        </p:nvGrpSpPr>
        <p:grpSpPr>
          <a:xfrm>
            <a:off x="7493000" y="2992438"/>
            <a:ext cx="1338263" cy="2189162"/>
            <a:chOff x="4704" y="1885"/>
            <a:chExt cx="843" cy="1379"/>
          </a:xfrm>
        </p:grpSpPr>
        <p:sp>
          <p:nvSpPr>
            <p:cNvPr id="9220" name="Oval 9"/>
            <p:cNvSpPr/>
            <p:nvPr/>
          </p:nvSpPr>
          <p:spPr>
            <a:xfrm>
              <a:off x="4704"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1" name="Oval 10"/>
            <p:cNvSpPr/>
            <p:nvPr/>
          </p:nvSpPr>
          <p:spPr>
            <a:xfrm>
              <a:off x="4883"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2" name="Oval 11"/>
            <p:cNvSpPr/>
            <p:nvPr/>
          </p:nvSpPr>
          <p:spPr>
            <a:xfrm>
              <a:off x="5062" y="1885"/>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3" name="Oval 12"/>
            <p:cNvSpPr/>
            <p:nvPr/>
          </p:nvSpPr>
          <p:spPr>
            <a:xfrm>
              <a:off x="4704"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4" name="Oval 13"/>
            <p:cNvSpPr/>
            <p:nvPr/>
          </p:nvSpPr>
          <p:spPr>
            <a:xfrm>
              <a:off x="4883"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5" name="Oval 14"/>
            <p:cNvSpPr/>
            <p:nvPr/>
          </p:nvSpPr>
          <p:spPr>
            <a:xfrm>
              <a:off x="5062" y="2064"/>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6" name="Oval 15"/>
            <p:cNvSpPr/>
            <p:nvPr/>
          </p:nvSpPr>
          <p:spPr>
            <a:xfrm>
              <a:off x="5241" y="2064"/>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7" name="Oval 16"/>
            <p:cNvSpPr/>
            <p:nvPr/>
          </p:nvSpPr>
          <p:spPr>
            <a:xfrm>
              <a:off x="4704" y="2243"/>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8" name="Oval 17"/>
            <p:cNvSpPr/>
            <p:nvPr/>
          </p:nvSpPr>
          <p:spPr>
            <a:xfrm>
              <a:off x="4883" y="2243"/>
              <a:ext cx="127" cy="12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29" name="Oval 18"/>
            <p:cNvSpPr/>
            <p:nvPr/>
          </p:nvSpPr>
          <p:spPr>
            <a:xfrm>
              <a:off x="5062" y="2243"/>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0" name="Oval 19"/>
            <p:cNvSpPr/>
            <p:nvPr/>
          </p:nvSpPr>
          <p:spPr>
            <a:xfrm>
              <a:off x="5241" y="2243"/>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1" name="Oval 20"/>
            <p:cNvSpPr/>
            <p:nvPr/>
          </p:nvSpPr>
          <p:spPr>
            <a:xfrm>
              <a:off x="5420" y="2243"/>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2" name="Oval 21"/>
            <p:cNvSpPr/>
            <p:nvPr/>
          </p:nvSpPr>
          <p:spPr>
            <a:xfrm>
              <a:off x="4704" y="2421"/>
              <a:ext cx="127" cy="128"/>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3" name="Oval 22"/>
            <p:cNvSpPr/>
            <p:nvPr/>
          </p:nvSpPr>
          <p:spPr>
            <a:xfrm>
              <a:off x="4883" y="2421"/>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4" name="Oval 23"/>
            <p:cNvSpPr/>
            <p:nvPr/>
          </p:nvSpPr>
          <p:spPr>
            <a:xfrm>
              <a:off x="5062" y="2421"/>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5" name="Oval 24"/>
            <p:cNvSpPr/>
            <p:nvPr/>
          </p:nvSpPr>
          <p:spPr>
            <a:xfrm>
              <a:off x="5241" y="2421"/>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6" name="Oval 25"/>
            <p:cNvSpPr/>
            <p:nvPr/>
          </p:nvSpPr>
          <p:spPr>
            <a:xfrm>
              <a:off x="4704" y="2600"/>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7" name="Oval 26"/>
            <p:cNvSpPr/>
            <p:nvPr/>
          </p:nvSpPr>
          <p:spPr>
            <a:xfrm>
              <a:off x="4883" y="2600"/>
              <a:ext cx="127" cy="128"/>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8" name="Oval 27"/>
            <p:cNvSpPr/>
            <p:nvPr/>
          </p:nvSpPr>
          <p:spPr>
            <a:xfrm>
              <a:off x="5062" y="2600"/>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39" name="Oval 28"/>
            <p:cNvSpPr/>
            <p:nvPr/>
          </p:nvSpPr>
          <p:spPr>
            <a:xfrm>
              <a:off x="5241" y="2600"/>
              <a:ext cx="127" cy="128"/>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0" name="Oval 29"/>
            <p:cNvSpPr/>
            <p:nvPr/>
          </p:nvSpPr>
          <p:spPr>
            <a:xfrm>
              <a:off x="5420" y="2600"/>
              <a:ext cx="127" cy="128"/>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1" name="Oval 30"/>
            <p:cNvSpPr/>
            <p:nvPr/>
          </p:nvSpPr>
          <p:spPr>
            <a:xfrm>
              <a:off x="4704" y="2779"/>
              <a:ext cx="127" cy="12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2" name="Oval 31"/>
            <p:cNvSpPr/>
            <p:nvPr/>
          </p:nvSpPr>
          <p:spPr>
            <a:xfrm>
              <a:off x="4883" y="2779"/>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3" name="Oval 32"/>
            <p:cNvSpPr/>
            <p:nvPr/>
          </p:nvSpPr>
          <p:spPr>
            <a:xfrm>
              <a:off x="5062" y="2779"/>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4" name="Oval 33"/>
            <p:cNvSpPr/>
            <p:nvPr/>
          </p:nvSpPr>
          <p:spPr>
            <a:xfrm>
              <a:off x="5241" y="2779"/>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5" name="Oval 34"/>
            <p:cNvSpPr/>
            <p:nvPr/>
          </p:nvSpPr>
          <p:spPr>
            <a:xfrm>
              <a:off x="4704" y="2958"/>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6" name="Oval 35"/>
            <p:cNvSpPr/>
            <p:nvPr/>
          </p:nvSpPr>
          <p:spPr>
            <a:xfrm>
              <a:off x="4883" y="2958"/>
              <a:ext cx="127" cy="127"/>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7" name="Oval 36"/>
            <p:cNvSpPr/>
            <p:nvPr/>
          </p:nvSpPr>
          <p:spPr>
            <a:xfrm>
              <a:off x="5062" y="2958"/>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8" name="Oval 37"/>
            <p:cNvSpPr/>
            <p:nvPr/>
          </p:nvSpPr>
          <p:spPr>
            <a:xfrm>
              <a:off x="5241" y="2958"/>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49" name="Oval 38"/>
            <p:cNvSpPr/>
            <p:nvPr/>
          </p:nvSpPr>
          <p:spPr>
            <a:xfrm>
              <a:off x="4883" y="3137"/>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9250" name="Oval 39"/>
            <p:cNvSpPr/>
            <p:nvPr/>
          </p:nvSpPr>
          <p:spPr>
            <a:xfrm>
              <a:off x="5241" y="3137"/>
              <a:ext cx="127" cy="127"/>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grpSp>
      <p:sp>
        <p:nvSpPr>
          <p:cNvPr id="9251" name="Line 40"/>
          <p:cNvSpPr/>
          <p:nvPr/>
        </p:nvSpPr>
        <p:spPr>
          <a:xfrm>
            <a:off x="304800" y="2819400"/>
            <a:ext cx="8229600" cy="0"/>
          </a:xfrm>
          <a:prstGeom prst="line">
            <a:avLst/>
          </a:prstGeom>
          <a:ln w="6350" cap="flat" cmpd="sng">
            <a:solidFill>
              <a:schemeClr val="tx1"/>
            </a:solidFill>
            <a:prstDash val="solid"/>
            <a:round/>
            <a:headEnd type="none" w="med" len="med"/>
            <a:tailEnd type="none" w="med" len="med"/>
          </a:ln>
        </p:spPr>
      </p:sp>
      <p:sp>
        <p:nvSpPr>
          <p:cNvPr id="2051" name="Rectangle 3"/>
          <p:cNvSpPr>
            <a:spLocks noGrp="1" noChangeArrowheads="1"/>
          </p:cNvSpPr>
          <p:nvPr>
            <p:ph type="ctrTitle"/>
          </p:nvPr>
        </p:nvSpPr>
        <p:spPr>
          <a:xfrm>
            <a:off x="316230" y="466725"/>
            <a:ext cx="8515985" cy="2133600"/>
          </a:xfrm>
        </p:spPr>
        <p:txBody>
          <a:bodyPr anchor="t" anchorCtr="0"/>
          <a:lstStyle>
            <a:lvl1pPr algn="r">
              <a:defRPr sz="4800"/>
            </a:lvl1pPr>
          </a:lstStyle>
          <a:p>
            <a:pPr fontAlgn="base"/>
            <a:r>
              <a:rPr lang="zh-CN" altLang="en-US" strike="noStrike" noProof="1"/>
              <a:t>单击此处编辑母版标题样式</a:t>
            </a:r>
            <a:endParaRPr lang="zh-CN" altLang="en-US" strike="noStrike" noProof="1"/>
          </a:p>
        </p:txBody>
      </p:sp>
      <p:sp>
        <p:nvSpPr>
          <p:cNvPr id="2052"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solidFill>
                  <a:schemeClr val="tx1"/>
                </a:solidFill>
              </a:defRPr>
            </a:lvl1pPr>
          </a:lstStyle>
          <a:p>
            <a:pPr fontAlgn="base"/>
            <a:r>
              <a:rPr lang="zh-CN" altLang="en-US" strike="noStrike" noProof="1"/>
              <a:t>单击此处编辑母版副标题样式</a:t>
            </a:r>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400"/>
            <a:ext cx="7543800" cy="1295400"/>
          </a:xfrm>
        </p:spPr>
        <p:txBody>
          <a:bodyPr vert="horz" anchor="t" anchorCtr="0"/>
          <a:lstStyle>
            <a:lvl1pPr>
              <a:defRPr>
                <a:solidFill>
                  <a:srgbClr val="FF00FF"/>
                </a:solidFil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719263"/>
            <a:ext cx="4038600" cy="4411662"/>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719263"/>
            <a:ext cx="4038600" cy="4411662"/>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719263"/>
            <a:ext cx="4038600" cy="4411662"/>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719263"/>
            <a:ext cx="4038600" cy="4411662"/>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nchor="t" anchorCtr="0"/>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ctr" anchorCtr="0"/>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800860" y="5367655"/>
            <a:ext cx="5478145" cy="804545"/>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337310"/>
            <a:ext cx="8229600" cy="4401820"/>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22238"/>
            <a:ext cx="6019800" cy="6008687"/>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nchor="t" anchorCtr="0"/>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719263"/>
            <a:ext cx="4038600" cy="4411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719263"/>
            <a:ext cx="4038600" cy="4411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nchor="t" anchorCtr="0"/>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chor="t" anchorCtr="0"/>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ctr" anchorCtr="0"/>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800860" y="5367655"/>
            <a:ext cx="5478145" cy="804545"/>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Line 2"/>
          <p:cNvSpPr/>
          <p:nvPr/>
        </p:nvSpPr>
        <p:spPr>
          <a:xfrm>
            <a:off x="7962900" y="152400"/>
            <a:ext cx="0" cy="1524000"/>
          </a:xfrm>
          <a:prstGeom prst="line">
            <a:avLst/>
          </a:prstGeom>
          <a:ln w="9525" cap="flat" cmpd="sng">
            <a:solidFill>
              <a:schemeClr val="tx1"/>
            </a:solidFill>
            <a:prstDash val="solid"/>
            <a:round/>
            <a:headEnd type="none" w="med" len="med"/>
            <a:tailEnd type="none" w="med" len="med"/>
          </a:ln>
        </p:spPr>
      </p:sp>
      <p:sp>
        <p:nvSpPr>
          <p:cNvPr id="1027" name="Rectangle 3"/>
          <p:cNvSpPr>
            <a:spLocks noGrp="1"/>
          </p:cNvSpPr>
          <p:nvPr>
            <p:ph type="title"/>
          </p:nvPr>
        </p:nvSpPr>
        <p:spPr>
          <a:xfrm>
            <a:off x="457200" y="122238"/>
            <a:ext cx="7543800" cy="1295400"/>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1028" name="Rectangle 4"/>
          <p:cNvSpPr>
            <a:spLocks noGrp="1"/>
          </p:cNvSpPr>
          <p:nvPr>
            <p:ph type="body"/>
          </p:nvPr>
        </p:nvSpPr>
        <p:spPr>
          <a:xfrm>
            <a:off x="457200" y="1327150"/>
            <a:ext cx="8229600" cy="4411663"/>
          </a:xfrm>
          <a:prstGeom prst="rect">
            <a:avLst/>
          </a:prstGeom>
          <a:noFill/>
          <a:ln w="9525">
            <a:noFill/>
          </a:ln>
        </p:spPr>
        <p:txBody>
          <a:bodyPr anchor="t" anchorCtr="0"/>
          <a:p>
            <a:pPr lvl="0"/>
            <a:r>
              <a:rPr lang="zh-CN" altLang="en-US" dirty="0"/>
              <a:t>单击此处编辑母版文本样式</a:t>
            </a:r>
            <a:endParaRPr lang="zh-CN" altLang="en-US" dirty="0"/>
          </a:p>
          <a:p>
            <a:pPr lvl="1" indent="-347345"/>
            <a:r>
              <a:rPr lang="zh-CN" altLang="en-US" dirty="0"/>
              <a:t>第二级</a:t>
            </a:r>
            <a:endParaRPr lang="zh-CN" altLang="en-US" dirty="0"/>
          </a:p>
          <a:p>
            <a:pPr lvl="2" indent="-293370"/>
            <a:r>
              <a:rPr lang="zh-CN" altLang="en-US" dirty="0"/>
              <a:t>第三级</a:t>
            </a:r>
            <a:endParaRPr lang="zh-CN" altLang="en-US" dirty="0"/>
          </a:p>
          <a:p>
            <a:pPr lvl="3" indent="-292100"/>
            <a:r>
              <a:rPr lang="zh-CN" altLang="en-US" dirty="0"/>
              <a:t>第四级</a:t>
            </a:r>
            <a:endParaRPr lang="zh-CN" altLang="en-US" dirty="0"/>
          </a:p>
          <a:p>
            <a:pPr lvl="4" indent="-316230"/>
            <a:r>
              <a:rPr lang="zh-CN" altLang="en-US" dirty="0"/>
              <a:t>第五级</a:t>
            </a:r>
            <a:endParaRPr lang="zh-CN" altLang="en-US" dirty="0"/>
          </a:p>
        </p:txBody>
      </p:sp>
      <p:grpSp>
        <p:nvGrpSpPr>
          <p:cNvPr id="1029" name="Group 8"/>
          <p:cNvGrpSpPr/>
          <p:nvPr/>
        </p:nvGrpSpPr>
        <p:grpSpPr>
          <a:xfrm>
            <a:off x="8153400" y="152400"/>
            <a:ext cx="792163" cy="1295400"/>
            <a:chOff x="5136" y="960"/>
            <a:chExt cx="528" cy="864"/>
          </a:xfrm>
        </p:grpSpPr>
        <p:sp>
          <p:nvSpPr>
            <p:cNvPr id="1030" name="Oval 9"/>
            <p:cNvSpPr/>
            <p:nvPr/>
          </p:nvSpPr>
          <p:spPr>
            <a:xfrm>
              <a:off x="5136" y="960"/>
              <a:ext cx="80"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31" name="Oval 10"/>
            <p:cNvSpPr/>
            <p:nvPr/>
          </p:nvSpPr>
          <p:spPr>
            <a:xfrm>
              <a:off x="5248" y="960"/>
              <a:ext cx="79"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32" name="Oval 11"/>
            <p:cNvSpPr/>
            <p:nvPr/>
          </p:nvSpPr>
          <p:spPr>
            <a:xfrm>
              <a:off x="5360" y="960"/>
              <a:ext cx="76"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33" name="Oval 12"/>
            <p:cNvSpPr/>
            <p:nvPr/>
          </p:nvSpPr>
          <p:spPr>
            <a:xfrm>
              <a:off x="5136" y="1072"/>
              <a:ext cx="80"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34" name="Oval 13"/>
            <p:cNvSpPr/>
            <p:nvPr/>
          </p:nvSpPr>
          <p:spPr>
            <a:xfrm>
              <a:off x="5248" y="1072"/>
              <a:ext cx="79"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35" name="Oval 14"/>
            <p:cNvSpPr/>
            <p:nvPr/>
          </p:nvSpPr>
          <p:spPr>
            <a:xfrm>
              <a:off x="5360" y="1072"/>
              <a:ext cx="76"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36" name="Oval 15"/>
            <p:cNvSpPr/>
            <p:nvPr/>
          </p:nvSpPr>
          <p:spPr>
            <a:xfrm>
              <a:off x="5472" y="1072"/>
              <a:ext cx="76" cy="7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37" name="Oval 16"/>
            <p:cNvSpPr/>
            <p:nvPr/>
          </p:nvSpPr>
          <p:spPr>
            <a:xfrm>
              <a:off x="5136" y="1184"/>
              <a:ext cx="80" cy="76"/>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38" name="Oval 17"/>
            <p:cNvSpPr/>
            <p:nvPr/>
          </p:nvSpPr>
          <p:spPr>
            <a:xfrm>
              <a:off x="5248" y="1184"/>
              <a:ext cx="79" cy="76"/>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39" name="Oval 18"/>
            <p:cNvSpPr/>
            <p:nvPr/>
          </p:nvSpPr>
          <p:spPr>
            <a:xfrm>
              <a:off x="5360" y="1184"/>
              <a:ext cx="76" cy="76"/>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0" name="Oval 19"/>
            <p:cNvSpPr/>
            <p:nvPr/>
          </p:nvSpPr>
          <p:spPr>
            <a:xfrm>
              <a:off x="5472" y="1184"/>
              <a:ext cx="76" cy="76"/>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1" name="Oval 20"/>
            <p:cNvSpPr/>
            <p:nvPr/>
          </p:nvSpPr>
          <p:spPr>
            <a:xfrm>
              <a:off x="5584" y="1184"/>
              <a:ext cx="80"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2" name="Oval 21"/>
            <p:cNvSpPr/>
            <p:nvPr/>
          </p:nvSpPr>
          <p:spPr>
            <a:xfrm>
              <a:off x="5136" y="1296"/>
              <a:ext cx="80"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3" name="Oval 22"/>
            <p:cNvSpPr/>
            <p:nvPr/>
          </p:nvSpPr>
          <p:spPr>
            <a:xfrm>
              <a:off x="5248" y="1296"/>
              <a:ext cx="79"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4" name="Oval 23"/>
            <p:cNvSpPr/>
            <p:nvPr/>
          </p:nvSpPr>
          <p:spPr>
            <a:xfrm>
              <a:off x="5360" y="1296"/>
              <a:ext cx="76"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5" name="Oval 24"/>
            <p:cNvSpPr/>
            <p:nvPr/>
          </p:nvSpPr>
          <p:spPr>
            <a:xfrm>
              <a:off x="5472" y="1296"/>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6" name="Oval 25"/>
            <p:cNvSpPr/>
            <p:nvPr/>
          </p:nvSpPr>
          <p:spPr>
            <a:xfrm>
              <a:off x="5136" y="1408"/>
              <a:ext cx="80"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7" name="Oval 26"/>
            <p:cNvSpPr/>
            <p:nvPr/>
          </p:nvSpPr>
          <p:spPr>
            <a:xfrm>
              <a:off x="5248" y="1408"/>
              <a:ext cx="79"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8" name="Oval 27"/>
            <p:cNvSpPr/>
            <p:nvPr/>
          </p:nvSpPr>
          <p:spPr>
            <a:xfrm>
              <a:off x="5360" y="1408"/>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49" name="Oval 28"/>
            <p:cNvSpPr/>
            <p:nvPr/>
          </p:nvSpPr>
          <p:spPr>
            <a:xfrm>
              <a:off x="5472" y="1408"/>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0" name="Oval 29"/>
            <p:cNvSpPr/>
            <p:nvPr/>
          </p:nvSpPr>
          <p:spPr>
            <a:xfrm>
              <a:off x="5584" y="1408"/>
              <a:ext cx="80"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1" name="Oval 30"/>
            <p:cNvSpPr/>
            <p:nvPr/>
          </p:nvSpPr>
          <p:spPr>
            <a:xfrm>
              <a:off x="5136" y="1520"/>
              <a:ext cx="80" cy="79"/>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2" name="Oval 31"/>
            <p:cNvSpPr/>
            <p:nvPr/>
          </p:nvSpPr>
          <p:spPr>
            <a:xfrm>
              <a:off x="5248" y="1520"/>
              <a:ext cx="79" cy="79"/>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3" name="Oval 32"/>
            <p:cNvSpPr/>
            <p:nvPr/>
          </p:nvSpPr>
          <p:spPr>
            <a:xfrm>
              <a:off x="5360" y="1520"/>
              <a:ext cx="76" cy="79"/>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4" name="Oval 33"/>
            <p:cNvSpPr/>
            <p:nvPr/>
          </p:nvSpPr>
          <p:spPr>
            <a:xfrm>
              <a:off x="5472" y="1520"/>
              <a:ext cx="76" cy="79"/>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5" name="Oval 34"/>
            <p:cNvSpPr/>
            <p:nvPr/>
          </p:nvSpPr>
          <p:spPr>
            <a:xfrm>
              <a:off x="5136" y="1632"/>
              <a:ext cx="80"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6" name="Oval 35"/>
            <p:cNvSpPr/>
            <p:nvPr/>
          </p:nvSpPr>
          <p:spPr>
            <a:xfrm>
              <a:off x="5248" y="1632"/>
              <a:ext cx="79"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7" name="Oval 36"/>
            <p:cNvSpPr/>
            <p:nvPr/>
          </p:nvSpPr>
          <p:spPr>
            <a:xfrm>
              <a:off x="5360" y="1632"/>
              <a:ext cx="76" cy="76"/>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8" name="Oval 37"/>
            <p:cNvSpPr/>
            <p:nvPr/>
          </p:nvSpPr>
          <p:spPr>
            <a:xfrm>
              <a:off x="5472" y="1632"/>
              <a:ext cx="76" cy="76"/>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59" name="Oval 38"/>
            <p:cNvSpPr/>
            <p:nvPr/>
          </p:nvSpPr>
          <p:spPr>
            <a:xfrm>
              <a:off x="5248" y="1744"/>
              <a:ext cx="79"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1060" name="Oval 39"/>
            <p:cNvSpPr/>
            <p:nvPr/>
          </p:nvSpPr>
          <p:spPr>
            <a:xfrm>
              <a:off x="5472" y="1744"/>
              <a:ext cx="76"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800" b="1">
          <a:solidFill>
            <a:srgbClr val="FF00FF"/>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600" b="1">
          <a:solidFill>
            <a:schemeClr val="tx1"/>
          </a:solidFill>
          <a:latin typeface="黑体" panose="02010609060101010101" pitchFamily="49" charset="-122"/>
          <a:ea typeface="黑体" panose="02010609060101010101" pitchFamily="49"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800" b="1">
          <a:solidFill>
            <a:schemeClr val="tx1"/>
          </a:solidFill>
          <a:latin typeface="黑体" panose="02010609060101010101" pitchFamily="49" charset="-122"/>
          <a:ea typeface="黑体" panose="02010609060101010101" pitchFamily="49"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400" b="1">
          <a:solidFill>
            <a:schemeClr val="tx1"/>
          </a:solidFill>
          <a:latin typeface="黑体" panose="02010609060101010101" pitchFamily="49" charset="-122"/>
          <a:ea typeface="黑体" panose="02010609060101010101" pitchFamily="49"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Line 2"/>
          <p:cNvSpPr/>
          <p:nvPr/>
        </p:nvSpPr>
        <p:spPr>
          <a:xfrm>
            <a:off x="7962900" y="152400"/>
            <a:ext cx="0" cy="1524000"/>
          </a:xfrm>
          <a:prstGeom prst="line">
            <a:avLst/>
          </a:prstGeom>
          <a:ln w="9525" cap="flat" cmpd="sng">
            <a:solidFill>
              <a:schemeClr val="tx1"/>
            </a:solidFill>
            <a:prstDash val="solid"/>
            <a:round/>
            <a:headEnd type="none" w="med" len="med"/>
            <a:tailEnd type="none" w="med" len="med"/>
          </a:ln>
        </p:spPr>
      </p:sp>
      <p:sp>
        <p:nvSpPr>
          <p:cNvPr id="3075" name="Rectangle 3"/>
          <p:cNvSpPr>
            <a:spLocks noGrp="1"/>
          </p:cNvSpPr>
          <p:nvPr>
            <p:ph type="title"/>
          </p:nvPr>
        </p:nvSpPr>
        <p:spPr>
          <a:xfrm>
            <a:off x="457200" y="122238"/>
            <a:ext cx="7543800" cy="1295400"/>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3076" name="Rectangle 4"/>
          <p:cNvSpPr>
            <a:spLocks noGrp="1"/>
          </p:cNvSpPr>
          <p:nvPr>
            <p:ph type="body"/>
          </p:nvPr>
        </p:nvSpPr>
        <p:spPr>
          <a:xfrm>
            <a:off x="457200" y="1327150"/>
            <a:ext cx="8229600" cy="4411663"/>
          </a:xfrm>
          <a:prstGeom prst="rect">
            <a:avLst/>
          </a:prstGeom>
          <a:noFill/>
          <a:ln w="9525">
            <a:noFill/>
          </a:ln>
        </p:spPr>
        <p:txBody>
          <a:bodyPr anchor="t" anchorCtr="0"/>
          <a:p>
            <a:pPr lvl="0"/>
            <a:r>
              <a:rPr lang="zh-CN" altLang="en-US" dirty="0"/>
              <a:t>单击此处编辑母版文本样式</a:t>
            </a:r>
            <a:endParaRPr lang="zh-CN" altLang="en-US" dirty="0"/>
          </a:p>
          <a:p>
            <a:pPr lvl="1" indent="-347345"/>
            <a:r>
              <a:rPr lang="zh-CN" altLang="en-US" dirty="0"/>
              <a:t>第二级</a:t>
            </a:r>
            <a:endParaRPr lang="zh-CN" altLang="en-US" dirty="0"/>
          </a:p>
          <a:p>
            <a:pPr lvl="2" indent="-293370"/>
            <a:r>
              <a:rPr lang="zh-CN" altLang="en-US" dirty="0"/>
              <a:t>第三级</a:t>
            </a:r>
            <a:endParaRPr lang="zh-CN" altLang="en-US" dirty="0"/>
          </a:p>
          <a:p>
            <a:pPr lvl="3" indent="-292100"/>
            <a:r>
              <a:rPr lang="zh-CN" altLang="en-US" dirty="0"/>
              <a:t>第四级</a:t>
            </a:r>
            <a:endParaRPr lang="zh-CN" altLang="en-US" dirty="0"/>
          </a:p>
          <a:p>
            <a:pPr lvl="4" indent="-316230"/>
            <a:r>
              <a:rPr lang="zh-CN" altLang="en-US" dirty="0"/>
              <a:t>第五级</a:t>
            </a:r>
            <a:endParaRPr lang="zh-CN" altLang="en-US" dirty="0"/>
          </a:p>
        </p:txBody>
      </p:sp>
      <p:grpSp>
        <p:nvGrpSpPr>
          <p:cNvPr id="3077" name="Group 8"/>
          <p:cNvGrpSpPr/>
          <p:nvPr/>
        </p:nvGrpSpPr>
        <p:grpSpPr>
          <a:xfrm>
            <a:off x="8153400" y="152400"/>
            <a:ext cx="792163" cy="1295400"/>
            <a:chOff x="5136" y="960"/>
            <a:chExt cx="528" cy="864"/>
          </a:xfrm>
        </p:grpSpPr>
        <p:sp>
          <p:nvSpPr>
            <p:cNvPr id="3078" name="Oval 9"/>
            <p:cNvSpPr/>
            <p:nvPr/>
          </p:nvSpPr>
          <p:spPr>
            <a:xfrm>
              <a:off x="5136" y="960"/>
              <a:ext cx="80"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79" name="Oval 10"/>
            <p:cNvSpPr/>
            <p:nvPr/>
          </p:nvSpPr>
          <p:spPr>
            <a:xfrm>
              <a:off x="5248" y="960"/>
              <a:ext cx="79"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0" name="Oval 11"/>
            <p:cNvSpPr/>
            <p:nvPr/>
          </p:nvSpPr>
          <p:spPr>
            <a:xfrm>
              <a:off x="5360" y="960"/>
              <a:ext cx="76"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1" name="Oval 12"/>
            <p:cNvSpPr/>
            <p:nvPr/>
          </p:nvSpPr>
          <p:spPr>
            <a:xfrm>
              <a:off x="5136" y="1072"/>
              <a:ext cx="80"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2" name="Oval 13"/>
            <p:cNvSpPr/>
            <p:nvPr/>
          </p:nvSpPr>
          <p:spPr>
            <a:xfrm>
              <a:off x="5248" y="1072"/>
              <a:ext cx="79"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3" name="Oval 14"/>
            <p:cNvSpPr/>
            <p:nvPr/>
          </p:nvSpPr>
          <p:spPr>
            <a:xfrm>
              <a:off x="5360" y="1072"/>
              <a:ext cx="76"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4" name="Oval 15"/>
            <p:cNvSpPr/>
            <p:nvPr/>
          </p:nvSpPr>
          <p:spPr>
            <a:xfrm>
              <a:off x="5472" y="1072"/>
              <a:ext cx="76" cy="7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5" name="Oval 16"/>
            <p:cNvSpPr/>
            <p:nvPr/>
          </p:nvSpPr>
          <p:spPr>
            <a:xfrm>
              <a:off x="5136" y="1184"/>
              <a:ext cx="80" cy="76"/>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6" name="Oval 17"/>
            <p:cNvSpPr/>
            <p:nvPr/>
          </p:nvSpPr>
          <p:spPr>
            <a:xfrm>
              <a:off x="5248" y="1184"/>
              <a:ext cx="79" cy="76"/>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7" name="Oval 18"/>
            <p:cNvSpPr/>
            <p:nvPr/>
          </p:nvSpPr>
          <p:spPr>
            <a:xfrm>
              <a:off x="5360" y="1184"/>
              <a:ext cx="76" cy="76"/>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8" name="Oval 19"/>
            <p:cNvSpPr/>
            <p:nvPr/>
          </p:nvSpPr>
          <p:spPr>
            <a:xfrm>
              <a:off x="5472" y="1184"/>
              <a:ext cx="76" cy="76"/>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9" name="Oval 20"/>
            <p:cNvSpPr/>
            <p:nvPr/>
          </p:nvSpPr>
          <p:spPr>
            <a:xfrm>
              <a:off x="5584" y="1184"/>
              <a:ext cx="80"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0" name="Oval 21"/>
            <p:cNvSpPr/>
            <p:nvPr/>
          </p:nvSpPr>
          <p:spPr>
            <a:xfrm>
              <a:off x="5136" y="1296"/>
              <a:ext cx="80"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1" name="Oval 22"/>
            <p:cNvSpPr/>
            <p:nvPr/>
          </p:nvSpPr>
          <p:spPr>
            <a:xfrm>
              <a:off x="5248" y="1296"/>
              <a:ext cx="79"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2" name="Oval 23"/>
            <p:cNvSpPr/>
            <p:nvPr/>
          </p:nvSpPr>
          <p:spPr>
            <a:xfrm>
              <a:off x="5360" y="1296"/>
              <a:ext cx="76"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3" name="Oval 24"/>
            <p:cNvSpPr/>
            <p:nvPr/>
          </p:nvSpPr>
          <p:spPr>
            <a:xfrm>
              <a:off x="5472" y="1296"/>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4" name="Oval 25"/>
            <p:cNvSpPr/>
            <p:nvPr/>
          </p:nvSpPr>
          <p:spPr>
            <a:xfrm>
              <a:off x="5136" y="1408"/>
              <a:ext cx="80"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5" name="Oval 26"/>
            <p:cNvSpPr/>
            <p:nvPr/>
          </p:nvSpPr>
          <p:spPr>
            <a:xfrm>
              <a:off x="5248" y="1408"/>
              <a:ext cx="79"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6" name="Oval 27"/>
            <p:cNvSpPr/>
            <p:nvPr/>
          </p:nvSpPr>
          <p:spPr>
            <a:xfrm>
              <a:off x="5360" y="1408"/>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7" name="Oval 28"/>
            <p:cNvSpPr/>
            <p:nvPr/>
          </p:nvSpPr>
          <p:spPr>
            <a:xfrm>
              <a:off x="5472" y="1408"/>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8" name="Oval 29"/>
            <p:cNvSpPr/>
            <p:nvPr/>
          </p:nvSpPr>
          <p:spPr>
            <a:xfrm>
              <a:off x="5584" y="1408"/>
              <a:ext cx="80"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9" name="Oval 30"/>
            <p:cNvSpPr/>
            <p:nvPr/>
          </p:nvSpPr>
          <p:spPr>
            <a:xfrm>
              <a:off x="5136" y="1520"/>
              <a:ext cx="80" cy="79"/>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0" name="Oval 31"/>
            <p:cNvSpPr/>
            <p:nvPr/>
          </p:nvSpPr>
          <p:spPr>
            <a:xfrm>
              <a:off x="5248" y="1520"/>
              <a:ext cx="79" cy="79"/>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1" name="Oval 32"/>
            <p:cNvSpPr/>
            <p:nvPr/>
          </p:nvSpPr>
          <p:spPr>
            <a:xfrm>
              <a:off x="5360" y="1520"/>
              <a:ext cx="76" cy="79"/>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2" name="Oval 33"/>
            <p:cNvSpPr/>
            <p:nvPr/>
          </p:nvSpPr>
          <p:spPr>
            <a:xfrm>
              <a:off x="5472" y="1520"/>
              <a:ext cx="76" cy="79"/>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3" name="Oval 34"/>
            <p:cNvSpPr/>
            <p:nvPr/>
          </p:nvSpPr>
          <p:spPr>
            <a:xfrm>
              <a:off x="5136" y="1632"/>
              <a:ext cx="80"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4" name="Oval 35"/>
            <p:cNvSpPr/>
            <p:nvPr/>
          </p:nvSpPr>
          <p:spPr>
            <a:xfrm>
              <a:off x="5248" y="1632"/>
              <a:ext cx="79"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5" name="Oval 36"/>
            <p:cNvSpPr/>
            <p:nvPr/>
          </p:nvSpPr>
          <p:spPr>
            <a:xfrm>
              <a:off x="5360" y="1632"/>
              <a:ext cx="76" cy="76"/>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6" name="Oval 37"/>
            <p:cNvSpPr/>
            <p:nvPr/>
          </p:nvSpPr>
          <p:spPr>
            <a:xfrm>
              <a:off x="5472" y="1632"/>
              <a:ext cx="76" cy="76"/>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7" name="Oval 38"/>
            <p:cNvSpPr/>
            <p:nvPr/>
          </p:nvSpPr>
          <p:spPr>
            <a:xfrm>
              <a:off x="5248" y="1744"/>
              <a:ext cx="79"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8" name="Oval 39"/>
            <p:cNvSpPr/>
            <p:nvPr/>
          </p:nvSpPr>
          <p:spPr>
            <a:xfrm>
              <a:off x="5472" y="1744"/>
              <a:ext cx="76"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rtl="0" eaLnBrk="0" fontAlgn="base" hangingPunct="0">
        <a:spcBef>
          <a:spcPct val="0"/>
        </a:spcBef>
        <a:spcAft>
          <a:spcPct val="0"/>
        </a:spcAft>
        <a:defRPr sz="4800" b="1">
          <a:solidFill>
            <a:srgbClr val="FF00FF"/>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600" b="1">
          <a:solidFill>
            <a:schemeClr val="tx1"/>
          </a:solidFill>
          <a:latin typeface="黑体" panose="02010609060101010101" pitchFamily="49" charset="-122"/>
          <a:ea typeface="黑体" panose="02010609060101010101" pitchFamily="49"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800" b="1">
          <a:solidFill>
            <a:schemeClr val="tx1"/>
          </a:solidFill>
          <a:latin typeface="黑体" panose="02010609060101010101" pitchFamily="49" charset="-122"/>
          <a:ea typeface="黑体" panose="02010609060101010101" pitchFamily="49"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400" b="1">
          <a:solidFill>
            <a:schemeClr val="tx1"/>
          </a:solidFill>
          <a:latin typeface="黑体" panose="02010609060101010101" pitchFamily="49" charset="-122"/>
          <a:ea typeface="黑体" panose="02010609060101010101" pitchFamily="49"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Line 2"/>
          <p:cNvSpPr/>
          <p:nvPr/>
        </p:nvSpPr>
        <p:spPr>
          <a:xfrm>
            <a:off x="7962900" y="152400"/>
            <a:ext cx="0" cy="1524000"/>
          </a:xfrm>
          <a:prstGeom prst="line">
            <a:avLst/>
          </a:prstGeom>
          <a:ln w="9525" cap="flat" cmpd="sng">
            <a:solidFill>
              <a:schemeClr val="tx1"/>
            </a:solidFill>
            <a:prstDash val="solid"/>
            <a:round/>
            <a:headEnd type="none" w="med" len="med"/>
            <a:tailEnd type="none" w="med" len="med"/>
          </a:ln>
        </p:spPr>
      </p:sp>
      <p:sp>
        <p:nvSpPr>
          <p:cNvPr id="4099" name="Rectangle 3"/>
          <p:cNvSpPr>
            <a:spLocks noGrp="1"/>
          </p:cNvSpPr>
          <p:nvPr>
            <p:ph type="title"/>
          </p:nvPr>
        </p:nvSpPr>
        <p:spPr>
          <a:xfrm>
            <a:off x="457200" y="122238"/>
            <a:ext cx="7543800" cy="1295400"/>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4100" name="Rectangle 4"/>
          <p:cNvSpPr>
            <a:spLocks noGrp="1"/>
          </p:cNvSpPr>
          <p:nvPr>
            <p:ph type="body"/>
          </p:nvPr>
        </p:nvSpPr>
        <p:spPr>
          <a:xfrm>
            <a:off x="457200" y="1327150"/>
            <a:ext cx="8229600" cy="4411663"/>
          </a:xfrm>
          <a:prstGeom prst="rect">
            <a:avLst/>
          </a:prstGeom>
          <a:noFill/>
          <a:ln w="9525">
            <a:noFill/>
          </a:ln>
        </p:spPr>
        <p:txBody>
          <a:bodyPr anchor="t" anchorCtr="0"/>
          <a:p>
            <a:pPr lvl="0"/>
            <a:r>
              <a:rPr lang="zh-CN" altLang="en-US" dirty="0"/>
              <a:t>单击此处编辑母版文本样式</a:t>
            </a:r>
            <a:endParaRPr lang="zh-CN" altLang="en-US" dirty="0"/>
          </a:p>
          <a:p>
            <a:pPr lvl="1" indent="-347345"/>
            <a:r>
              <a:rPr lang="zh-CN" altLang="en-US" dirty="0"/>
              <a:t>第二级</a:t>
            </a:r>
            <a:endParaRPr lang="zh-CN" altLang="en-US" dirty="0"/>
          </a:p>
          <a:p>
            <a:pPr lvl="2" indent="-293370"/>
            <a:r>
              <a:rPr lang="zh-CN" altLang="en-US" dirty="0"/>
              <a:t>第三级</a:t>
            </a:r>
            <a:endParaRPr lang="zh-CN" altLang="en-US" dirty="0"/>
          </a:p>
          <a:p>
            <a:pPr lvl="3" indent="-292100"/>
            <a:r>
              <a:rPr lang="zh-CN" altLang="en-US" dirty="0"/>
              <a:t>第四级</a:t>
            </a:r>
            <a:endParaRPr lang="zh-CN" altLang="en-US" dirty="0"/>
          </a:p>
          <a:p>
            <a:pPr lvl="4" indent="-316230"/>
            <a:r>
              <a:rPr lang="zh-CN" altLang="en-US" dirty="0"/>
              <a:t>第五级</a:t>
            </a:r>
            <a:endParaRPr lang="zh-CN" altLang="en-US" dirty="0"/>
          </a:p>
        </p:txBody>
      </p:sp>
      <p:grpSp>
        <p:nvGrpSpPr>
          <p:cNvPr id="4101" name="Group 8"/>
          <p:cNvGrpSpPr/>
          <p:nvPr/>
        </p:nvGrpSpPr>
        <p:grpSpPr>
          <a:xfrm>
            <a:off x="8153400" y="152400"/>
            <a:ext cx="792163" cy="1295400"/>
            <a:chOff x="5136" y="960"/>
            <a:chExt cx="528" cy="864"/>
          </a:xfrm>
        </p:grpSpPr>
        <p:sp>
          <p:nvSpPr>
            <p:cNvPr id="4102" name="Oval 9"/>
            <p:cNvSpPr/>
            <p:nvPr/>
          </p:nvSpPr>
          <p:spPr>
            <a:xfrm>
              <a:off x="5136" y="960"/>
              <a:ext cx="80"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03" name="Oval 10"/>
            <p:cNvSpPr/>
            <p:nvPr/>
          </p:nvSpPr>
          <p:spPr>
            <a:xfrm>
              <a:off x="5248" y="960"/>
              <a:ext cx="79"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04" name="Oval 11"/>
            <p:cNvSpPr/>
            <p:nvPr/>
          </p:nvSpPr>
          <p:spPr>
            <a:xfrm>
              <a:off x="5360" y="960"/>
              <a:ext cx="76"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05" name="Oval 12"/>
            <p:cNvSpPr/>
            <p:nvPr/>
          </p:nvSpPr>
          <p:spPr>
            <a:xfrm>
              <a:off x="5136" y="1072"/>
              <a:ext cx="80"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06" name="Oval 13"/>
            <p:cNvSpPr/>
            <p:nvPr/>
          </p:nvSpPr>
          <p:spPr>
            <a:xfrm>
              <a:off x="5248" y="1072"/>
              <a:ext cx="79"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07" name="Oval 14"/>
            <p:cNvSpPr/>
            <p:nvPr/>
          </p:nvSpPr>
          <p:spPr>
            <a:xfrm>
              <a:off x="5360" y="1072"/>
              <a:ext cx="76"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08" name="Oval 15"/>
            <p:cNvSpPr/>
            <p:nvPr/>
          </p:nvSpPr>
          <p:spPr>
            <a:xfrm>
              <a:off x="5472" y="1072"/>
              <a:ext cx="76" cy="7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09" name="Oval 16"/>
            <p:cNvSpPr/>
            <p:nvPr/>
          </p:nvSpPr>
          <p:spPr>
            <a:xfrm>
              <a:off x="5136" y="1184"/>
              <a:ext cx="80" cy="76"/>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0" name="Oval 17"/>
            <p:cNvSpPr/>
            <p:nvPr/>
          </p:nvSpPr>
          <p:spPr>
            <a:xfrm>
              <a:off x="5248" y="1184"/>
              <a:ext cx="79" cy="76"/>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1" name="Oval 18"/>
            <p:cNvSpPr/>
            <p:nvPr/>
          </p:nvSpPr>
          <p:spPr>
            <a:xfrm>
              <a:off x="5360" y="1184"/>
              <a:ext cx="76" cy="76"/>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2" name="Oval 19"/>
            <p:cNvSpPr/>
            <p:nvPr/>
          </p:nvSpPr>
          <p:spPr>
            <a:xfrm>
              <a:off x="5472" y="1184"/>
              <a:ext cx="76" cy="76"/>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3" name="Oval 20"/>
            <p:cNvSpPr/>
            <p:nvPr/>
          </p:nvSpPr>
          <p:spPr>
            <a:xfrm>
              <a:off x="5584" y="1184"/>
              <a:ext cx="80"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4" name="Oval 21"/>
            <p:cNvSpPr/>
            <p:nvPr/>
          </p:nvSpPr>
          <p:spPr>
            <a:xfrm>
              <a:off x="5136" y="1296"/>
              <a:ext cx="80"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5" name="Oval 22"/>
            <p:cNvSpPr/>
            <p:nvPr/>
          </p:nvSpPr>
          <p:spPr>
            <a:xfrm>
              <a:off x="5248" y="1296"/>
              <a:ext cx="79"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6" name="Oval 23"/>
            <p:cNvSpPr/>
            <p:nvPr/>
          </p:nvSpPr>
          <p:spPr>
            <a:xfrm>
              <a:off x="5360" y="1296"/>
              <a:ext cx="76"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7" name="Oval 24"/>
            <p:cNvSpPr/>
            <p:nvPr/>
          </p:nvSpPr>
          <p:spPr>
            <a:xfrm>
              <a:off x="5472" y="1296"/>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8" name="Oval 25"/>
            <p:cNvSpPr/>
            <p:nvPr/>
          </p:nvSpPr>
          <p:spPr>
            <a:xfrm>
              <a:off x="5136" y="1408"/>
              <a:ext cx="80"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19" name="Oval 26"/>
            <p:cNvSpPr/>
            <p:nvPr/>
          </p:nvSpPr>
          <p:spPr>
            <a:xfrm>
              <a:off x="5248" y="1408"/>
              <a:ext cx="79"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0" name="Oval 27"/>
            <p:cNvSpPr/>
            <p:nvPr/>
          </p:nvSpPr>
          <p:spPr>
            <a:xfrm>
              <a:off x="5360" y="1408"/>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1" name="Oval 28"/>
            <p:cNvSpPr/>
            <p:nvPr/>
          </p:nvSpPr>
          <p:spPr>
            <a:xfrm>
              <a:off x="5472" y="1408"/>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2" name="Oval 29"/>
            <p:cNvSpPr/>
            <p:nvPr/>
          </p:nvSpPr>
          <p:spPr>
            <a:xfrm>
              <a:off x="5584" y="1408"/>
              <a:ext cx="80"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3" name="Oval 30"/>
            <p:cNvSpPr/>
            <p:nvPr/>
          </p:nvSpPr>
          <p:spPr>
            <a:xfrm>
              <a:off x="5136" y="1520"/>
              <a:ext cx="80" cy="79"/>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4" name="Oval 31"/>
            <p:cNvSpPr/>
            <p:nvPr/>
          </p:nvSpPr>
          <p:spPr>
            <a:xfrm>
              <a:off x="5248" y="1520"/>
              <a:ext cx="79" cy="79"/>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5" name="Oval 32"/>
            <p:cNvSpPr/>
            <p:nvPr/>
          </p:nvSpPr>
          <p:spPr>
            <a:xfrm>
              <a:off x="5360" y="1520"/>
              <a:ext cx="76" cy="79"/>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6" name="Oval 33"/>
            <p:cNvSpPr/>
            <p:nvPr/>
          </p:nvSpPr>
          <p:spPr>
            <a:xfrm>
              <a:off x="5472" y="1520"/>
              <a:ext cx="76" cy="79"/>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7" name="Oval 34"/>
            <p:cNvSpPr/>
            <p:nvPr/>
          </p:nvSpPr>
          <p:spPr>
            <a:xfrm>
              <a:off x="5136" y="1632"/>
              <a:ext cx="80"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8" name="Oval 35"/>
            <p:cNvSpPr/>
            <p:nvPr/>
          </p:nvSpPr>
          <p:spPr>
            <a:xfrm>
              <a:off x="5248" y="1632"/>
              <a:ext cx="79"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29" name="Oval 36"/>
            <p:cNvSpPr/>
            <p:nvPr/>
          </p:nvSpPr>
          <p:spPr>
            <a:xfrm>
              <a:off x="5360" y="1632"/>
              <a:ext cx="76" cy="76"/>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30" name="Oval 37"/>
            <p:cNvSpPr/>
            <p:nvPr/>
          </p:nvSpPr>
          <p:spPr>
            <a:xfrm>
              <a:off x="5472" y="1632"/>
              <a:ext cx="76" cy="76"/>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31" name="Oval 38"/>
            <p:cNvSpPr/>
            <p:nvPr/>
          </p:nvSpPr>
          <p:spPr>
            <a:xfrm>
              <a:off x="5248" y="1744"/>
              <a:ext cx="79"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4132" name="Oval 39"/>
            <p:cNvSpPr/>
            <p:nvPr/>
          </p:nvSpPr>
          <p:spPr>
            <a:xfrm>
              <a:off x="5472" y="1744"/>
              <a:ext cx="76"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gr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rtl="0" eaLnBrk="0" fontAlgn="base" hangingPunct="0">
        <a:spcBef>
          <a:spcPct val="0"/>
        </a:spcBef>
        <a:spcAft>
          <a:spcPct val="0"/>
        </a:spcAft>
        <a:defRPr sz="4800" b="1">
          <a:solidFill>
            <a:srgbClr val="FF00FF"/>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600" b="1">
          <a:solidFill>
            <a:schemeClr val="tx1"/>
          </a:solidFill>
          <a:latin typeface="黑体" panose="02010609060101010101" pitchFamily="49" charset="-122"/>
          <a:ea typeface="黑体" panose="02010609060101010101" pitchFamily="49"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800" b="1">
          <a:solidFill>
            <a:schemeClr val="tx1"/>
          </a:solidFill>
          <a:latin typeface="黑体" panose="02010609060101010101" pitchFamily="49" charset="-122"/>
          <a:ea typeface="黑体" panose="02010609060101010101" pitchFamily="49"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400" b="1">
          <a:solidFill>
            <a:schemeClr val="tx1"/>
          </a:solidFill>
          <a:latin typeface="黑体" panose="02010609060101010101" pitchFamily="49" charset="-122"/>
          <a:ea typeface="黑体" panose="02010609060101010101" pitchFamily="49"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Line 2"/>
          <p:cNvSpPr/>
          <p:nvPr/>
        </p:nvSpPr>
        <p:spPr>
          <a:xfrm>
            <a:off x="7962900" y="152400"/>
            <a:ext cx="0" cy="1524000"/>
          </a:xfrm>
          <a:prstGeom prst="line">
            <a:avLst/>
          </a:prstGeom>
          <a:ln w="9525" cap="flat" cmpd="sng">
            <a:solidFill>
              <a:schemeClr val="tx1"/>
            </a:solidFill>
            <a:prstDash val="solid"/>
            <a:round/>
            <a:headEnd type="none" w="med" len="med"/>
            <a:tailEnd type="none" w="med" len="med"/>
          </a:ln>
        </p:spPr>
      </p:sp>
      <p:sp>
        <p:nvSpPr>
          <p:cNvPr id="3075" name="Rectangle 3"/>
          <p:cNvSpPr>
            <a:spLocks noGrp="1"/>
          </p:cNvSpPr>
          <p:nvPr>
            <p:ph type="title"/>
          </p:nvPr>
        </p:nvSpPr>
        <p:spPr>
          <a:xfrm>
            <a:off x="457200" y="122238"/>
            <a:ext cx="7543800" cy="1295400"/>
          </a:xfrm>
          <a:prstGeom prst="rect">
            <a:avLst/>
          </a:prstGeom>
          <a:noFill/>
          <a:ln w="9525">
            <a:noFill/>
          </a:ln>
        </p:spPr>
        <p:txBody>
          <a:bodyPr anchor="t" anchorCtr="0"/>
          <a:p>
            <a:pPr lvl="0"/>
            <a:r>
              <a:rPr lang="zh-CN" altLang="en-US" dirty="0"/>
              <a:t>单击此处编辑母版标题样式</a:t>
            </a:r>
            <a:endParaRPr lang="zh-CN" altLang="en-US" dirty="0"/>
          </a:p>
        </p:txBody>
      </p:sp>
      <p:sp>
        <p:nvSpPr>
          <p:cNvPr id="3076" name="Rectangle 4"/>
          <p:cNvSpPr>
            <a:spLocks noGrp="1"/>
          </p:cNvSpPr>
          <p:nvPr>
            <p:ph type="body"/>
          </p:nvPr>
        </p:nvSpPr>
        <p:spPr>
          <a:xfrm>
            <a:off x="457200" y="1327150"/>
            <a:ext cx="8229600" cy="4411663"/>
          </a:xfrm>
          <a:prstGeom prst="rect">
            <a:avLst/>
          </a:prstGeom>
          <a:noFill/>
          <a:ln w="9525">
            <a:noFill/>
          </a:ln>
        </p:spPr>
        <p:txBody>
          <a:bodyPr anchor="t" anchorCtr="0"/>
          <a:p>
            <a:pPr lvl="0"/>
            <a:r>
              <a:rPr lang="zh-CN" altLang="en-US" dirty="0"/>
              <a:t>单击此处编辑母版文本样式</a:t>
            </a:r>
            <a:endParaRPr lang="zh-CN" altLang="en-US" dirty="0"/>
          </a:p>
          <a:p>
            <a:pPr lvl="1" indent="-347345"/>
            <a:r>
              <a:rPr lang="zh-CN" altLang="en-US" dirty="0"/>
              <a:t>第二级</a:t>
            </a:r>
            <a:endParaRPr lang="zh-CN" altLang="en-US" dirty="0"/>
          </a:p>
          <a:p>
            <a:pPr lvl="2" indent="-293370"/>
            <a:r>
              <a:rPr lang="zh-CN" altLang="en-US" dirty="0"/>
              <a:t>第三级</a:t>
            </a:r>
            <a:endParaRPr lang="zh-CN" altLang="en-US" dirty="0"/>
          </a:p>
          <a:p>
            <a:pPr lvl="3" indent="-292100"/>
            <a:r>
              <a:rPr lang="zh-CN" altLang="en-US" dirty="0"/>
              <a:t>第四级</a:t>
            </a:r>
            <a:endParaRPr lang="zh-CN" altLang="en-US" dirty="0"/>
          </a:p>
          <a:p>
            <a:pPr lvl="4" indent="-316230"/>
            <a:r>
              <a:rPr lang="zh-CN" altLang="en-US" dirty="0"/>
              <a:t>第五级</a:t>
            </a:r>
            <a:endParaRPr lang="zh-CN" altLang="en-US" dirty="0"/>
          </a:p>
        </p:txBody>
      </p:sp>
      <p:grpSp>
        <p:nvGrpSpPr>
          <p:cNvPr id="3077" name="Group 8"/>
          <p:cNvGrpSpPr/>
          <p:nvPr/>
        </p:nvGrpSpPr>
        <p:grpSpPr>
          <a:xfrm>
            <a:off x="8153400" y="152400"/>
            <a:ext cx="792163" cy="1295400"/>
            <a:chOff x="5136" y="960"/>
            <a:chExt cx="528" cy="864"/>
          </a:xfrm>
        </p:grpSpPr>
        <p:sp>
          <p:nvSpPr>
            <p:cNvPr id="3078" name="Oval 9"/>
            <p:cNvSpPr/>
            <p:nvPr/>
          </p:nvSpPr>
          <p:spPr>
            <a:xfrm>
              <a:off x="5136" y="960"/>
              <a:ext cx="80"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79" name="Oval 10"/>
            <p:cNvSpPr/>
            <p:nvPr/>
          </p:nvSpPr>
          <p:spPr>
            <a:xfrm>
              <a:off x="5248" y="960"/>
              <a:ext cx="79"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0" name="Oval 11"/>
            <p:cNvSpPr/>
            <p:nvPr/>
          </p:nvSpPr>
          <p:spPr>
            <a:xfrm>
              <a:off x="5360" y="960"/>
              <a:ext cx="76"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1" name="Oval 12"/>
            <p:cNvSpPr/>
            <p:nvPr/>
          </p:nvSpPr>
          <p:spPr>
            <a:xfrm>
              <a:off x="5136" y="1072"/>
              <a:ext cx="80"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2" name="Oval 13"/>
            <p:cNvSpPr/>
            <p:nvPr/>
          </p:nvSpPr>
          <p:spPr>
            <a:xfrm>
              <a:off x="5248" y="1072"/>
              <a:ext cx="79"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3" name="Oval 14"/>
            <p:cNvSpPr/>
            <p:nvPr/>
          </p:nvSpPr>
          <p:spPr>
            <a:xfrm>
              <a:off x="5360" y="1072"/>
              <a:ext cx="76" cy="77"/>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4" name="Oval 15"/>
            <p:cNvSpPr/>
            <p:nvPr/>
          </p:nvSpPr>
          <p:spPr>
            <a:xfrm>
              <a:off x="5472" y="1072"/>
              <a:ext cx="76" cy="77"/>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5" name="Oval 16"/>
            <p:cNvSpPr/>
            <p:nvPr/>
          </p:nvSpPr>
          <p:spPr>
            <a:xfrm>
              <a:off x="5136" y="1184"/>
              <a:ext cx="80" cy="76"/>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6" name="Oval 17"/>
            <p:cNvSpPr/>
            <p:nvPr/>
          </p:nvSpPr>
          <p:spPr>
            <a:xfrm>
              <a:off x="5248" y="1184"/>
              <a:ext cx="79" cy="76"/>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7" name="Oval 18"/>
            <p:cNvSpPr/>
            <p:nvPr/>
          </p:nvSpPr>
          <p:spPr>
            <a:xfrm>
              <a:off x="5360" y="1184"/>
              <a:ext cx="76" cy="76"/>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8" name="Oval 19"/>
            <p:cNvSpPr/>
            <p:nvPr/>
          </p:nvSpPr>
          <p:spPr>
            <a:xfrm>
              <a:off x="5472" y="1184"/>
              <a:ext cx="76" cy="76"/>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89" name="Oval 20"/>
            <p:cNvSpPr/>
            <p:nvPr/>
          </p:nvSpPr>
          <p:spPr>
            <a:xfrm>
              <a:off x="5584" y="1184"/>
              <a:ext cx="80"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0" name="Oval 21"/>
            <p:cNvSpPr/>
            <p:nvPr/>
          </p:nvSpPr>
          <p:spPr>
            <a:xfrm>
              <a:off x="5136" y="1296"/>
              <a:ext cx="80" cy="80"/>
            </a:xfrm>
            <a:prstGeom prst="ellipse">
              <a:avLst/>
            </a:prstGeom>
            <a:solidFill>
              <a:schemeClr val="tx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1" name="Oval 22"/>
            <p:cNvSpPr/>
            <p:nvPr/>
          </p:nvSpPr>
          <p:spPr>
            <a:xfrm>
              <a:off x="5248" y="1296"/>
              <a:ext cx="79"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2" name="Oval 23"/>
            <p:cNvSpPr/>
            <p:nvPr/>
          </p:nvSpPr>
          <p:spPr>
            <a:xfrm>
              <a:off x="5360" y="1296"/>
              <a:ext cx="76"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3" name="Oval 24"/>
            <p:cNvSpPr/>
            <p:nvPr/>
          </p:nvSpPr>
          <p:spPr>
            <a:xfrm>
              <a:off x="5472" y="1296"/>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4" name="Oval 25"/>
            <p:cNvSpPr/>
            <p:nvPr/>
          </p:nvSpPr>
          <p:spPr>
            <a:xfrm>
              <a:off x="5136" y="1408"/>
              <a:ext cx="80"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5" name="Oval 26"/>
            <p:cNvSpPr/>
            <p:nvPr/>
          </p:nvSpPr>
          <p:spPr>
            <a:xfrm>
              <a:off x="5248" y="1408"/>
              <a:ext cx="79" cy="80"/>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6" name="Oval 27"/>
            <p:cNvSpPr/>
            <p:nvPr/>
          </p:nvSpPr>
          <p:spPr>
            <a:xfrm>
              <a:off x="5360" y="1408"/>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7" name="Oval 28"/>
            <p:cNvSpPr/>
            <p:nvPr/>
          </p:nvSpPr>
          <p:spPr>
            <a:xfrm>
              <a:off x="5472" y="1408"/>
              <a:ext cx="76" cy="80"/>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8" name="Oval 29"/>
            <p:cNvSpPr/>
            <p:nvPr/>
          </p:nvSpPr>
          <p:spPr>
            <a:xfrm>
              <a:off x="5584" y="1408"/>
              <a:ext cx="80"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099" name="Oval 30"/>
            <p:cNvSpPr/>
            <p:nvPr/>
          </p:nvSpPr>
          <p:spPr>
            <a:xfrm>
              <a:off x="5136" y="1520"/>
              <a:ext cx="80" cy="79"/>
            </a:xfrm>
            <a:prstGeom prst="ellipse">
              <a:avLst/>
            </a:prstGeom>
            <a:solidFill>
              <a:schemeClr val="accent2"/>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0" name="Oval 31"/>
            <p:cNvSpPr/>
            <p:nvPr/>
          </p:nvSpPr>
          <p:spPr>
            <a:xfrm>
              <a:off x="5248" y="1520"/>
              <a:ext cx="79" cy="79"/>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1" name="Oval 32"/>
            <p:cNvSpPr/>
            <p:nvPr/>
          </p:nvSpPr>
          <p:spPr>
            <a:xfrm>
              <a:off x="5360" y="1520"/>
              <a:ext cx="76" cy="79"/>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2" name="Oval 33"/>
            <p:cNvSpPr/>
            <p:nvPr/>
          </p:nvSpPr>
          <p:spPr>
            <a:xfrm>
              <a:off x="5472" y="1520"/>
              <a:ext cx="76" cy="79"/>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3" name="Oval 34"/>
            <p:cNvSpPr/>
            <p:nvPr/>
          </p:nvSpPr>
          <p:spPr>
            <a:xfrm>
              <a:off x="5136" y="1632"/>
              <a:ext cx="80"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4" name="Oval 35"/>
            <p:cNvSpPr/>
            <p:nvPr/>
          </p:nvSpPr>
          <p:spPr>
            <a:xfrm>
              <a:off x="5248" y="1632"/>
              <a:ext cx="79" cy="76"/>
            </a:xfrm>
            <a:prstGeom prst="ellipse">
              <a:avLst/>
            </a:prstGeom>
            <a:solidFill>
              <a:schemeClr val="accent1"/>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5" name="Oval 36"/>
            <p:cNvSpPr/>
            <p:nvPr/>
          </p:nvSpPr>
          <p:spPr>
            <a:xfrm>
              <a:off x="5360" y="1632"/>
              <a:ext cx="76" cy="76"/>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6" name="Oval 37"/>
            <p:cNvSpPr/>
            <p:nvPr/>
          </p:nvSpPr>
          <p:spPr>
            <a:xfrm>
              <a:off x="5472" y="1632"/>
              <a:ext cx="76" cy="76"/>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7" name="Oval 38"/>
            <p:cNvSpPr/>
            <p:nvPr/>
          </p:nvSpPr>
          <p:spPr>
            <a:xfrm>
              <a:off x="5248" y="1744"/>
              <a:ext cx="79"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sp>
          <p:nvSpPr>
            <p:cNvPr id="3108" name="Oval 39"/>
            <p:cNvSpPr/>
            <p:nvPr/>
          </p:nvSpPr>
          <p:spPr>
            <a:xfrm>
              <a:off x="5472" y="1744"/>
              <a:ext cx="76" cy="80"/>
            </a:xfrm>
            <a:prstGeom prst="ellipse">
              <a:avLst/>
            </a:prstGeom>
            <a:solidFill>
              <a:schemeClr val="folHlink"/>
            </a:solidFill>
            <a:ln w="9525">
              <a:noFill/>
            </a:ln>
          </p:spPr>
          <p:txBody>
            <a:bodyPr wrap="none" anchor="ctr" anchorCtr="0"/>
            <a:p>
              <a:pPr lvl="0"/>
              <a:endParaRPr lang="zh-CN" altLang="en-US" dirty="0">
                <a:latin typeface="Arial" panose="020B0604020202020204" pitchFamily="34" charset="0"/>
                <a:ea typeface="宋体" panose="02010600030101010101" pitchFamily="2" charset="-122"/>
              </a:endParaRPr>
            </a:p>
          </p:txBody>
        </p:sp>
      </p:gr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rtl="0" eaLnBrk="0" fontAlgn="base" hangingPunct="0">
        <a:spcBef>
          <a:spcPct val="0"/>
        </a:spcBef>
        <a:spcAft>
          <a:spcPct val="0"/>
        </a:spcAft>
        <a:defRPr sz="4800" b="1">
          <a:solidFill>
            <a:srgbClr val="FF00FF"/>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600" b="1">
          <a:solidFill>
            <a:schemeClr val="tx1"/>
          </a:solidFill>
          <a:latin typeface="黑体" panose="02010609060101010101" pitchFamily="49" charset="-122"/>
          <a:ea typeface="黑体" panose="02010609060101010101" pitchFamily="49"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800" b="1">
          <a:solidFill>
            <a:schemeClr val="tx1"/>
          </a:solidFill>
          <a:latin typeface="黑体" panose="02010609060101010101" pitchFamily="49" charset="-122"/>
          <a:ea typeface="黑体" panose="02010609060101010101" pitchFamily="49"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400" b="1">
          <a:solidFill>
            <a:schemeClr val="tx1"/>
          </a:solidFill>
          <a:latin typeface="黑体" panose="02010609060101010101" pitchFamily="49" charset="-122"/>
          <a:ea typeface="黑体" panose="02010609060101010101" pitchFamily="49"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24.xml"/><Relationship Id="rId2" Type="http://schemas.openxmlformats.org/officeDocument/2006/relationships/image" Target="../media/image47.png"/><Relationship Id="rId1" Type="http://schemas.openxmlformats.org/officeDocument/2006/relationships/oleObject" Target="../embeddings/oleObject30.bin"/></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5" Type="http://schemas.openxmlformats.org/officeDocument/2006/relationships/vmlDrawing" Target="../drawings/vmlDrawing31.vml"/><Relationship Id="rId4" Type="http://schemas.openxmlformats.org/officeDocument/2006/relationships/slideLayout" Target="../slideLayouts/slideLayout2.xml"/><Relationship Id="rId3" Type="http://schemas.openxmlformats.org/officeDocument/2006/relationships/image" Target="../media/image48.wmf"/><Relationship Id="rId2" Type="http://schemas.openxmlformats.org/officeDocument/2006/relationships/oleObject" Target="../embeddings/oleObject31.bin"/><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49.wmf"/><Relationship Id="rId1" Type="http://schemas.openxmlformats.org/officeDocument/2006/relationships/oleObject" Target="../embeddings/oleObject32.bin"/></Relationships>
</file>

<file path=ppt/slides/_rels/slide111.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2.xml"/><Relationship Id="rId2" Type="http://schemas.openxmlformats.org/officeDocument/2006/relationships/image" Target="../media/image50.wmf"/><Relationship Id="rId1" Type="http://schemas.openxmlformats.org/officeDocument/2006/relationships/oleObject" Target="../embeddings/oleObject33.bin"/></Relationships>
</file>

<file path=ppt/slides/_rels/slide1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51.wmf"/><Relationship Id="rId1" Type="http://schemas.openxmlformats.org/officeDocument/2006/relationships/oleObject" Target="../embeddings/oleObject34.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52.wmf"/><Relationship Id="rId1" Type="http://schemas.openxmlformats.org/officeDocument/2006/relationships/oleObject" Target="../embeddings/oleObject35.bin"/></Relationships>
</file>

<file path=ppt/slides/_rels/slide115.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53.wmf"/><Relationship Id="rId1" Type="http://schemas.openxmlformats.org/officeDocument/2006/relationships/oleObject" Target="../embeddings/oleObject36.bin"/></Relationships>
</file>

<file path=ppt/slides/_rels/slide116.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2.xml"/><Relationship Id="rId2" Type="http://schemas.openxmlformats.org/officeDocument/2006/relationships/image" Target="../media/image54.wmf"/><Relationship Id="rId1" Type="http://schemas.openxmlformats.org/officeDocument/2006/relationships/oleObject" Target="../embeddings/oleObject37.bin"/></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2.xml"/><Relationship Id="rId2" Type="http://schemas.openxmlformats.org/officeDocument/2006/relationships/image" Target="../media/image55.wmf"/><Relationship Id="rId1" Type="http://schemas.openxmlformats.org/officeDocument/2006/relationships/oleObject" Target="../embeddings/oleObject38.bin"/></Relationships>
</file>

<file path=ppt/slides/_rels/slide118.xml.rels><?xml version="1.0" encoding="UTF-8" standalone="yes"?>
<Relationships xmlns="http://schemas.openxmlformats.org/package/2006/relationships"><Relationship Id="rId4" Type="http://schemas.openxmlformats.org/officeDocument/2006/relationships/vmlDrawing" Target="../drawings/vmlDrawing39.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39.bin"/></Relationships>
</file>

<file path=ppt/slides/_rels/slide119.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2.xml"/><Relationship Id="rId2" Type="http://schemas.openxmlformats.org/officeDocument/2006/relationships/image" Target="../media/image57.wmf"/><Relationship Id="rId1" Type="http://schemas.openxmlformats.org/officeDocument/2006/relationships/oleObject" Target="../embeddings/oleObject40.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png"/><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8.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38.xml"/><Relationship Id="rId2" Type="http://schemas.openxmlformats.org/officeDocument/2006/relationships/image" Target="../media/image7.wmf"/><Relationship Id="rId1"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38.xml"/><Relationship Id="rId2" Type="http://schemas.openxmlformats.org/officeDocument/2006/relationships/image" Target="../media/image7.wmf"/><Relationship Id="rId1"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38.xml"/><Relationship Id="rId2" Type="http://schemas.openxmlformats.org/officeDocument/2006/relationships/image" Target="../media/image8.wmf"/><Relationship Id="rId1"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4.xml"/><Relationship Id="rId2" Type="http://schemas.openxmlformats.org/officeDocument/2006/relationships/image" Target="../media/image9.wmf"/><Relationship Id="rId1"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4.xml"/><Relationship Id="rId2" Type="http://schemas.openxmlformats.org/officeDocument/2006/relationships/image" Target="../media/image10.wmf"/><Relationship Id="rId1"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4.xml"/><Relationship Id="rId2" Type="http://schemas.openxmlformats.org/officeDocument/2006/relationships/image" Target="../media/image12.emf"/><Relationship Id="rId1"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14.xml"/><Relationship Id="rId4" Type="http://schemas.openxmlformats.org/officeDocument/2006/relationships/image" Target="../media/image4.png"/><Relationship Id="rId3" Type="http://schemas.openxmlformats.org/officeDocument/2006/relationships/tags" Target="../tags/tag6.xml"/><Relationship Id="rId2" Type="http://schemas.openxmlformats.org/officeDocument/2006/relationships/image" Target="../media/image13.wmf"/><Relationship Id="rId1"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4.png"/><Relationship Id="rId2" Type="http://schemas.openxmlformats.org/officeDocument/2006/relationships/tags" Target="../tags/tag7.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4.png"/><Relationship Id="rId2" Type="http://schemas.openxmlformats.org/officeDocument/2006/relationships/tags" Target="../tags/tag8.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4.png"/><Relationship Id="rId2" Type="http://schemas.openxmlformats.org/officeDocument/2006/relationships/tags" Target="../tags/tag9.xml"/><Relationship Id="rId1" Type="http://schemas.openxmlformats.org/officeDocument/2006/relationships/image" Target="../media/image14.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4.png"/><Relationship Id="rId2" Type="http://schemas.openxmlformats.org/officeDocument/2006/relationships/tags" Target="../tags/tag10.xml"/><Relationship Id="rId1" Type="http://schemas.openxmlformats.org/officeDocument/2006/relationships/image" Target="../media/image14.png"/></Relationships>
</file>

<file path=ppt/slides/_rels/slide38.xml.rels><?xml version="1.0" encoding="UTF-8" standalone="yes"?>
<Relationships xmlns="http://schemas.openxmlformats.org/package/2006/relationships"><Relationship Id="rId7" Type="http://schemas.openxmlformats.org/officeDocument/2006/relationships/vmlDrawing" Target="../drawings/vmlDrawing10.vml"/><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12.xml"/><Relationship Id="rId3" Type="http://schemas.openxmlformats.org/officeDocument/2006/relationships/image" Target="../media/image13.wmf"/><Relationship Id="rId2" Type="http://schemas.openxmlformats.org/officeDocument/2006/relationships/oleObject" Target="../embeddings/oleObject10.bin"/><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4.xml"/><Relationship Id="rId2" Type="http://schemas.openxmlformats.org/officeDocument/2006/relationships/image" Target="../media/image15.wmf"/><Relationship Id="rId1" Type="http://schemas.openxmlformats.org/officeDocument/2006/relationships/oleObject" Target="../embeddings/oleObject11.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14.xml"/><Relationship Id="rId3" Type="http://schemas.openxmlformats.org/officeDocument/2006/relationships/image" Target="../media/image5.png"/><Relationship Id="rId2" Type="http://schemas.openxmlformats.org/officeDocument/2006/relationships/image" Target="../media/image15.wmf"/><Relationship Id="rId1"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14.xml"/><Relationship Id="rId2" Type="http://schemas.openxmlformats.org/officeDocument/2006/relationships/image" Target="../media/image16.wmf"/><Relationship Id="rId1" Type="http://schemas.openxmlformats.org/officeDocument/2006/relationships/oleObject" Target="../embeddings/oleObject13.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2.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2.png"/><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4.png"/><Relationship Id="rId1" Type="http://schemas.openxmlformats.org/officeDocument/2006/relationships/image" Target="../media/image2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4.png"/><Relationship Id="rId1"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14.xml"/><Relationship Id="rId3" Type="http://schemas.openxmlformats.org/officeDocument/2006/relationships/image" Target="../media/image27.wmf"/><Relationship Id="rId2" Type="http://schemas.openxmlformats.org/officeDocument/2006/relationships/oleObject" Target="../embeddings/oleObject14.bin"/><Relationship Id="rId1" Type="http://schemas.openxmlformats.org/officeDocument/2006/relationships/tags" Target="../tags/tag13.xml"/></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27.wmf"/><Relationship Id="rId2" Type="http://schemas.openxmlformats.org/officeDocument/2006/relationships/oleObject" Target="../embeddings/oleObject15.bin"/><Relationship Id="rId1" Type="http://schemas.openxmlformats.org/officeDocument/2006/relationships/tags" Target="../tags/tag14.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16.vml"/><Relationship Id="rId3" Type="http://schemas.openxmlformats.org/officeDocument/2006/relationships/slideLayout" Target="../slideLayouts/slideLayout14.xml"/><Relationship Id="rId2" Type="http://schemas.openxmlformats.org/officeDocument/2006/relationships/image" Target="../media/image28.wmf"/><Relationship Id="rId1" Type="http://schemas.openxmlformats.org/officeDocument/2006/relationships/oleObject" Target="../embeddings/oleObject16.bin"/></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14.xml"/><Relationship Id="rId2" Type="http://schemas.openxmlformats.org/officeDocument/2006/relationships/image" Target="../media/image29.wmf"/><Relationship Id="rId1" Type="http://schemas.openxmlformats.org/officeDocument/2006/relationships/oleObject" Target="../embeddings/oleObject17.bin"/></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14.xml"/><Relationship Id="rId2" Type="http://schemas.openxmlformats.org/officeDocument/2006/relationships/image" Target="../media/image29.wmf"/><Relationship Id="rId1" Type="http://schemas.openxmlformats.org/officeDocument/2006/relationships/oleObject" Target="../embeddings/oleObject18.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19.vml"/><Relationship Id="rId3" Type="http://schemas.openxmlformats.org/officeDocument/2006/relationships/slideLayout" Target="../slideLayouts/slideLayout14.xml"/><Relationship Id="rId2" Type="http://schemas.openxmlformats.org/officeDocument/2006/relationships/image" Target="../media/image30.wmf"/><Relationship Id="rId1" Type="http://schemas.openxmlformats.org/officeDocument/2006/relationships/oleObject" Target="../embeddings/oleObject19.bin"/></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26.xml"/><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tags" Target="../tags/tag3.xm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14.xml"/><Relationship Id="rId2" Type="http://schemas.openxmlformats.org/officeDocument/2006/relationships/image" Target="../media/image31.wmf"/><Relationship Id="rId1" Type="http://schemas.openxmlformats.org/officeDocument/2006/relationships/oleObject" Target="../embeddings/oleObject20.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21.bin"/></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14.xml"/><Relationship Id="rId2" Type="http://schemas.openxmlformats.org/officeDocument/2006/relationships/image" Target="../media/image33.wmf"/><Relationship Id="rId1" Type="http://schemas.openxmlformats.org/officeDocument/2006/relationships/oleObject" Target="../embeddings/oleObject22.bin"/></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14.xml"/><Relationship Id="rId2" Type="http://schemas.openxmlformats.org/officeDocument/2006/relationships/image" Target="../media/image34.wmf"/><Relationship Id="rId1" Type="http://schemas.openxmlformats.org/officeDocument/2006/relationships/oleObject" Target="../embeddings/oleObject23.bin"/></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24.bin"/></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14.xml"/><Relationship Id="rId2" Type="http://schemas.openxmlformats.org/officeDocument/2006/relationships/image" Target="../media/image38.wmf"/><Relationship Id="rId1" Type="http://schemas.openxmlformats.org/officeDocument/2006/relationships/oleObject" Target="../embeddings/oleObject25.bin"/></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38.wmf"/><Relationship Id="rId1" Type="http://schemas.openxmlformats.org/officeDocument/2006/relationships/oleObject" Target="../embeddings/oleObject26.bin"/></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14.xml"/><Relationship Id="rId2" Type="http://schemas.openxmlformats.org/officeDocument/2006/relationships/image" Target="../media/image39.wmf"/><Relationship Id="rId1" Type="http://schemas.openxmlformats.org/officeDocument/2006/relationships/oleObject" Target="../embeddings/oleObject27.bin"/></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14.xml"/><Relationship Id="rId2" Type="http://schemas.openxmlformats.org/officeDocument/2006/relationships/image" Target="../media/image40.wmf"/><Relationship Id="rId1" Type="http://schemas.openxmlformats.org/officeDocument/2006/relationships/oleObject" Target="../embeddings/oleObject28.bin"/></Relationships>
</file>

<file path=ppt/slides/_rels/slide84.xml.rels><?xml version="1.0" encoding="UTF-8" standalone="yes"?>
<Relationships xmlns="http://schemas.openxmlformats.org/package/2006/relationships"><Relationship Id="rId5" Type="http://schemas.openxmlformats.org/officeDocument/2006/relationships/vmlDrawing" Target="../drawings/vmlDrawing29.vml"/><Relationship Id="rId4" Type="http://schemas.openxmlformats.org/officeDocument/2006/relationships/slideLayout" Target="../slideLayouts/slideLayout14.xml"/><Relationship Id="rId3" Type="http://schemas.openxmlformats.org/officeDocument/2006/relationships/image" Target="../media/image41.wmf"/><Relationship Id="rId2" Type="http://schemas.openxmlformats.org/officeDocument/2006/relationships/oleObject" Target="../embeddings/oleObject29.bin"/><Relationship Id="rId1" Type="http://schemas.openxmlformats.org/officeDocument/2006/relationships/tags" Target="../tags/tag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6"/>
          <p:cNvSpPr>
            <a:spLocks noGrp="1"/>
          </p:cNvSpPr>
          <p:nvPr>
            <p:ph type="title"/>
          </p:nvPr>
        </p:nvSpPr>
        <p:spPr>
          <a:xfrm>
            <a:off x="457200" y="122238"/>
            <a:ext cx="7543800" cy="792162"/>
          </a:xfrm>
        </p:spPr>
        <p:txBody>
          <a:bodyPr wrap="square" lIns="91440" tIns="45720" rIns="91440" bIns="45720" anchor="b" anchorCtr="0"/>
          <a:p>
            <a:r>
              <a:rPr lang="zh-CN" altLang="en-US" dirty="0">
                <a:latin typeface="黑体" panose="02010609060101010101" pitchFamily="49" charset="-122"/>
                <a:ea typeface="黑体" panose="02010609060101010101" pitchFamily="49" charset="-122"/>
                <a:cs typeface="+mj-cs"/>
              </a:rPr>
              <a:t>第三章</a:t>
            </a:r>
            <a:r>
              <a:rPr lang="en-US" altLang="zh-CN" dirty="0">
                <a:latin typeface="黑体" panose="02010609060101010101" pitchFamily="49" charset="-122"/>
                <a:ea typeface="黑体" panose="02010609060101010101" pitchFamily="49" charset="-122"/>
                <a:cs typeface="+mj-cs"/>
              </a:rPr>
              <a:t> </a:t>
            </a:r>
            <a:r>
              <a:rPr lang="zh-CN" altLang="en-US" dirty="0">
                <a:latin typeface="黑体" panose="02010609060101010101" pitchFamily="49" charset="-122"/>
                <a:ea typeface="黑体" panose="02010609060101010101" pitchFamily="49" charset="-122"/>
                <a:cs typeface="+mj-cs"/>
              </a:rPr>
              <a:t>存储系统</a:t>
            </a:r>
            <a:endParaRPr lang="zh-CN" altLang="en-US" dirty="0">
              <a:latin typeface="黑体" panose="02010609060101010101" pitchFamily="49" charset="-122"/>
              <a:ea typeface="黑体" panose="02010609060101010101" pitchFamily="49" charset="-122"/>
              <a:cs typeface="+mj-cs"/>
            </a:endParaRPr>
          </a:p>
        </p:txBody>
      </p:sp>
      <p:sp>
        <p:nvSpPr>
          <p:cNvPr id="25602" name="日期占位符 4"/>
          <p:cNvSpPr>
            <a:spLocks noGrp="1"/>
          </p:cNvSpPr>
          <p:nvPr>
            <p:ph type="dt" sz="half"/>
          </p:nvPr>
        </p:nvSpPr>
        <p:spPr>
          <a:xfrm>
            <a:off x="457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000" dirty="0">
                <a:latin typeface="Arial" panose="020B0604020202020204" pitchFamily="34" charset="0"/>
                <a:ea typeface="宋体" panose="02010600030101010101" pitchFamily="2" charset="-122"/>
              </a:rPr>
            </a:fld>
            <a:endParaRPr lang="zh-CN" altLang="en-US" sz="1000" dirty="0">
              <a:latin typeface="Arial" panose="020B0604020202020204" pitchFamily="34" charset="0"/>
              <a:ea typeface="宋体" panose="02010600030101010101" pitchFamily="2" charset="-122"/>
            </a:endParaRPr>
          </a:p>
        </p:txBody>
      </p:sp>
      <p:sp>
        <p:nvSpPr>
          <p:cNvPr id="2560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pic>
        <p:nvPicPr>
          <p:cNvPr id="25604" name="图片 8" descr="t1.png"/>
          <p:cNvPicPr>
            <a:picLocks noChangeAspect="1"/>
          </p:cNvPicPr>
          <p:nvPr/>
        </p:nvPicPr>
        <p:blipFill>
          <a:blip r:embed="rId1"/>
          <a:stretch>
            <a:fillRect/>
          </a:stretch>
        </p:blipFill>
        <p:spPr>
          <a:xfrm>
            <a:off x="0" y="1077913"/>
            <a:ext cx="3698875" cy="5780087"/>
          </a:xfrm>
          <a:prstGeom prst="rect">
            <a:avLst/>
          </a:prstGeom>
          <a:noFill/>
          <a:ln w="9525">
            <a:noFill/>
          </a:ln>
        </p:spPr>
      </p:pic>
      <p:sp>
        <p:nvSpPr>
          <p:cNvPr id="4" name="文本框 3"/>
          <p:cNvSpPr txBox="1"/>
          <p:nvPr/>
        </p:nvSpPr>
        <p:spPr>
          <a:xfrm>
            <a:off x="3994150" y="1077913"/>
            <a:ext cx="5149850" cy="5775325"/>
          </a:xfrm>
          <a:prstGeom prst="rect">
            <a:avLst/>
          </a:prstGeom>
          <a:noFill/>
        </p:spPr>
        <p:txBody>
          <a:bodyPr wrap="square" rtlCol="0" anchor="t">
            <a:spAutoFit/>
          </a:bodyPr>
          <a:p>
            <a:pPr>
              <a:lnSpc>
                <a:spcPct val="140000"/>
              </a:lnSpc>
              <a:buFont typeface="Wingdings" panose="05000000000000000000" charset="0"/>
            </a:pPr>
            <a:r>
              <a:rPr lang="zh-CN" altLang="en-US" sz="2400" noProof="1"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问题： 存储器</a:t>
            </a:r>
            <a:endParaRPr lang="zh-CN" altLang="en-US" sz="2400" noProof="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存储器是如何能够存储数据、写入、读出数据的？</a:t>
            </a:r>
            <a:endParaRPr lang="zh-CN" altLang="en-US" sz="2400" noProof="1" dirty="0">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latin typeface="黑体" panose="02010609060101010101" pitchFamily="49" charset="-122"/>
                <a:ea typeface="黑体" panose="02010609060101010101" pitchFamily="49" charset="-122"/>
                <a:cs typeface="+mn-cs"/>
                <a:sym typeface="宋体" panose="02010600030101010101" pitchFamily="2" charset="-122"/>
              </a:rPr>
              <a:t>如何在存储器中找到指定单元的数据？</a:t>
            </a:r>
            <a:endParaRPr lang="zh-CN" altLang="en-US" sz="2400" noProof="1" dirty="0">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如果存储器空间不够，如何扩展存储器容量？</a:t>
            </a:r>
            <a:endParaRPr lang="zh-CN" altLang="en-US" sz="2400" noProof="1" dirty="0">
              <a:solidFill>
                <a:srgbClr val="0000FF"/>
              </a:solidFill>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latin typeface="黑体" panose="02010609060101010101" pitchFamily="49" charset="-122"/>
                <a:ea typeface="黑体" panose="02010609060101010101" pitchFamily="49" charset="-122"/>
                <a:cs typeface="+mn-cs"/>
                <a:sym typeface="宋体" panose="02010600030101010101" pitchFamily="2" charset="-122"/>
              </a:rPr>
              <a:t>指令和数据都以二进制形式存储在存储器中，如何区分？</a:t>
            </a:r>
            <a:endParaRPr lang="zh-CN" altLang="en-US" sz="2400" noProof="1" dirty="0">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存储器的内部结构是怎样的？</a:t>
            </a:r>
            <a:endParaRPr lang="zh-CN" altLang="en-US" sz="2400" noProof="1" dirty="0">
              <a:solidFill>
                <a:srgbClr val="0000FF"/>
              </a:solidFill>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en-US" altLang="zh-CN" sz="2400" noProof="1"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a:t>
            </a:r>
            <a:endParaRPr lang="en-US" altLang="zh-CN" sz="2400" noProof="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2290" name="Rectangle 2"/>
          <p:cNvSpPr>
            <a:spLocks noGrp="1"/>
          </p:cNvSpPr>
          <p:nvPr>
            <p:ph type="title"/>
          </p:nvPr>
        </p:nvSpPr>
        <p:spPr>
          <a:xfrm>
            <a:off x="457200" y="122238"/>
            <a:ext cx="8359775" cy="129540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 </a:t>
            </a:r>
            <a:r>
              <a:rPr lang="zh-CN" altLang="en-US" dirty="0">
                <a:latin typeface="黑体" panose="02010609060101010101" pitchFamily="49" charset="-122"/>
                <a:ea typeface="黑体" panose="02010609060101010101" pitchFamily="49" charset="-122"/>
                <a:cs typeface="+mj-cs"/>
              </a:rPr>
              <a:t>静态随机存取存储器</a:t>
            </a:r>
            <a:r>
              <a:rPr lang="en-US" altLang="zh-CN" dirty="0">
                <a:sym typeface="+mn-ea"/>
              </a:rPr>
              <a:t>SRAM</a:t>
            </a:r>
            <a:endParaRPr lang="en-US" altLang="zh-CN" dirty="0">
              <a:latin typeface="黑体" panose="02010609060101010101" pitchFamily="49" charset="-122"/>
              <a:ea typeface="黑体" panose="02010609060101010101" pitchFamily="49" charset="-122"/>
              <a:cs typeface="+mj-cs"/>
              <a:sym typeface="+mn-ea"/>
            </a:endParaRPr>
          </a:p>
        </p:txBody>
      </p:sp>
      <p:sp>
        <p:nvSpPr>
          <p:cNvPr id="12291" name="Rectangle 3"/>
          <p:cNvSpPr>
            <a:spLocks noGrp="1"/>
          </p:cNvSpPr>
          <p:nvPr>
            <p:ph idx="1"/>
          </p:nvPr>
        </p:nvSpPr>
        <p:spPr>
          <a:xfrm>
            <a:off x="323850" y="1628775"/>
            <a:ext cx="8229600" cy="4411663"/>
          </a:xfrm>
        </p:spPr>
        <p:txBody>
          <a:bodyPr vert="horz" wrap="square" lIns="91440" tIns="45720" rIns="91440" bIns="45720" anchor="t" anchorCtr="0"/>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3.2.1 </a:t>
            </a:r>
            <a:r>
              <a:rPr lang="zh-CN" altLang="en-US" dirty="0">
                <a:latin typeface="黑体" panose="02010609060101010101" pitchFamily="49" charset="-122"/>
                <a:ea typeface="黑体" panose="02010609060101010101" pitchFamily="49" charset="-122"/>
                <a:cs typeface="+mn-cs"/>
              </a:rPr>
              <a:t>基本的静态存储元阵列</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3.2.2 </a:t>
            </a:r>
            <a:r>
              <a:rPr lang="zh-CN" altLang="en-US" dirty="0">
                <a:latin typeface="黑体" panose="02010609060101010101" pitchFamily="49" charset="-122"/>
                <a:ea typeface="黑体" panose="02010609060101010101" pitchFamily="49" charset="-122"/>
                <a:cs typeface="+mn-cs"/>
              </a:rPr>
              <a:t>基本的</a:t>
            </a:r>
            <a:r>
              <a:rPr lang="en-US" altLang="zh-CN" dirty="0">
                <a:latin typeface="黑体" panose="02010609060101010101" pitchFamily="49" charset="-122"/>
                <a:ea typeface="黑体" panose="02010609060101010101" pitchFamily="49" charset="-122"/>
                <a:cs typeface="+mn-cs"/>
              </a:rPr>
              <a:t>SRAM</a:t>
            </a:r>
            <a:r>
              <a:rPr lang="zh-CN" altLang="en-US" dirty="0">
                <a:latin typeface="黑体" panose="02010609060101010101" pitchFamily="49" charset="-122"/>
                <a:ea typeface="黑体" panose="02010609060101010101" pitchFamily="49" charset="-122"/>
                <a:cs typeface="+mn-cs"/>
              </a:rPr>
              <a:t>逻辑结构</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3.2.3 SRAM</a:t>
            </a:r>
            <a:r>
              <a:rPr lang="zh-CN" altLang="en-US" dirty="0">
                <a:latin typeface="黑体" panose="02010609060101010101" pitchFamily="49" charset="-122"/>
                <a:ea typeface="黑体" panose="02010609060101010101" pitchFamily="49" charset="-122"/>
                <a:cs typeface="+mn-cs"/>
              </a:rPr>
              <a:t>读</a:t>
            </a:r>
            <a:r>
              <a:rPr lang="en-US" altLang="zh-CN" dirty="0">
                <a:latin typeface="黑体" panose="02010609060101010101" pitchFamily="49" charset="-122"/>
                <a:ea typeface="黑体" panose="02010609060101010101" pitchFamily="49" charset="-122"/>
                <a:cs typeface="+mn-cs"/>
              </a:rPr>
              <a:t>/</a:t>
            </a:r>
            <a:r>
              <a:rPr lang="zh-CN" altLang="en-US" dirty="0">
                <a:latin typeface="黑体" panose="02010609060101010101" pitchFamily="49" charset="-122"/>
                <a:ea typeface="黑体" panose="02010609060101010101" pitchFamily="49" charset="-122"/>
                <a:cs typeface="+mn-cs"/>
              </a:rPr>
              <a:t>写时序</a:t>
            </a:r>
            <a:endParaRPr lang="zh-CN" altLang="en-US"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3.2.4 </a:t>
            </a:r>
            <a:r>
              <a:rPr lang="zh-CN" altLang="en-US" dirty="0">
                <a:latin typeface="黑体" panose="02010609060101010101" pitchFamily="49" charset="-122"/>
                <a:ea typeface="黑体" panose="02010609060101010101" pitchFamily="49" charset="-122"/>
                <a:cs typeface="+mn-cs"/>
              </a:rPr>
              <a:t>存储器容量的扩充</a:t>
            </a:r>
            <a:endParaRPr lang="zh-CN" altLang="en-US"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br>
              <a:rPr lang="zh-CN" altLang="en-US" dirty="0">
                <a:latin typeface="黑体" panose="02010609060101010101" pitchFamily="49" charset="-122"/>
                <a:ea typeface="黑体" panose="02010609060101010101" pitchFamily="49" charset="-122"/>
                <a:cs typeface="+mn-cs"/>
              </a:rPr>
            </a:br>
            <a:r>
              <a:rPr lang="zh-CN" altLang="en-US" dirty="0">
                <a:latin typeface="黑体" panose="02010609060101010101" pitchFamily="49" charset="-122"/>
                <a:ea typeface="黑体" panose="02010609060101010101" pitchFamily="49" charset="-122"/>
                <a:cs typeface="+mn-cs"/>
              </a:rPr>
              <a:t> </a:t>
            </a:r>
            <a:endParaRPr lang="zh-CN" altLang="en-US"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3794" name="Rectangle 2"/>
          <p:cNvSpPr>
            <a:spLocks noGrp="1"/>
          </p:cNvSpPr>
          <p:nvPr>
            <p:ph type="title"/>
          </p:nvPr>
        </p:nvSpPr>
        <p:spPr>
          <a:xfrm>
            <a:off x="457200" y="122238"/>
            <a:ext cx="7543800" cy="714375"/>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段式虚拟存储器</a:t>
            </a:r>
            <a:endParaRPr lang="zh-CN" altLang="en-US" dirty="0">
              <a:latin typeface="黑体" panose="02010609060101010101" pitchFamily="49" charset="-122"/>
              <a:ea typeface="黑体" panose="02010609060101010101" pitchFamily="49" charset="-122"/>
              <a:cs typeface="+mj-cs"/>
            </a:endParaRPr>
          </a:p>
        </p:txBody>
      </p:sp>
      <p:sp>
        <p:nvSpPr>
          <p:cNvPr id="33795" name="Rectangle 3"/>
          <p:cNvSpPr>
            <a:spLocks noGrp="1"/>
          </p:cNvSpPr>
          <p:nvPr>
            <p:ph idx="1"/>
          </p:nvPr>
        </p:nvSpPr>
        <p:spPr>
          <a:xfrm>
            <a:off x="268288" y="957263"/>
            <a:ext cx="8605837" cy="461962"/>
          </a:xfrm>
        </p:spPr>
        <p:txBody>
          <a:bodyPr vert="horz" wrap="square" lIns="91440" tIns="45720" rIns="91440" bIns="45720" anchor="t" anchorCtr="0">
            <a:spAutoFit/>
          </a:bodyPr>
          <a:p>
            <a:pPr>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段式虚地址向实存地址的变换过程</a:t>
            </a:r>
            <a:endParaRPr lang="zh-CN" altLang="en-US" sz="2400" dirty="0">
              <a:solidFill>
                <a:srgbClr val="FF0000"/>
              </a:solidFill>
              <a:latin typeface="黑体" panose="02010609060101010101" pitchFamily="49" charset="-122"/>
              <a:ea typeface="黑体" panose="02010609060101010101" pitchFamily="49" charset="-122"/>
              <a:cs typeface="+mn-cs"/>
            </a:endParaRPr>
          </a:p>
        </p:txBody>
      </p:sp>
      <p:pic>
        <p:nvPicPr>
          <p:cNvPr id="33796" name="图片 267267"/>
          <p:cNvPicPr>
            <a:picLocks noChangeAspect="1"/>
          </p:cNvPicPr>
          <p:nvPr/>
        </p:nvPicPr>
        <p:blipFill>
          <a:blip r:embed="rId1"/>
          <a:stretch>
            <a:fillRect/>
          </a:stretch>
        </p:blipFill>
        <p:spPr>
          <a:xfrm>
            <a:off x="350838" y="1419225"/>
            <a:ext cx="8243887" cy="5381625"/>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4818" name="Rectangle 2"/>
          <p:cNvSpPr>
            <a:spLocks noGrp="1"/>
          </p:cNvSpPr>
          <p:nvPr>
            <p:ph type="title"/>
          </p:nvPr>
        </p:nvSpPr>
        <p:spPr>
          <a:xfrm>
            <a:off x="457200" y="122238"/>
            <a:ext cx="7543800" cy="703262"/>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段式虚拟存储器</a:t>
            </a:r>
            <a:endParaRPr lang="zh-CN" altLang="en-US" dirty="0">
              <a:latin typeface="黑体" panose="02010609060101010101" pitchFamily="49" charset="-122"/>
              <a:ea typeface="黑体" panose="02010609060101010101" pitchFamily="49" charset="-122"/>
              <a:cs typeface="+mj-cs"/>
            </a:endParaRPr>
          </a:p>
        </p:txBody>
      </p:sp>
      <p:sp>
        <p:nvSpPr>
          <p:cNvPr id="31747" name="Rectangle 3"/>
          <p:cNvSpPr>
            <a:spLocks noGrp="1"/>
          </p:cNvSpPr>
          <p:nvPr>
            <p:ph idx="1"/>
          </p:nvPr>
        </p:nvSpPr>
        <p:spPr>
          <a:xfrm>
            <a:off x="120650" y="976313"/>
            <a:ext cx="8215313" cy="5705475"/>
          </a:xfrm>
        </p:spPr>
        <p:txBody>
          <a:bodyPr vert="horz" wrap="square" lIns="91440" tIns="45720" rIns="91440" bIns="45720" anchor="t">
            <a:spAutoFit/>
          </a:bodyPr>
          <a:p>
            <a:pPr marL="0" marR="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段式虚拟存储器的特点</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优点</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①</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段的逻辑独立性使其易于编译、管理、修改和</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保护</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，也便于多道程序</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共享</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②</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段长可以根据需要</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动态改变</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，允许自由调度，以便有效利用主存空间。</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缺点：</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①</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因为段的长度不固定，主存空间</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分配</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比较麻烦。</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②</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容易在段间留下许多</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外碎片</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，造成存储空间利用率降低。</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③</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由于段长不一定是</a:t>
            </a: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2</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的整数次幂，因而不能简单地像分页方式那样用虚地址和实地址的最低若干二进制位作为段内偏移量，并与段号进行直接拼接，必须用</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加法操作</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通过段起址与段内偏移量的求和运算求得</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物理地址</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。因此，段式存储管理比页式存储管理方式需要更多的硬件支持。</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5842" name="Rectangle 2"/>
          <p:cNvSpPr>
            <a:spLocks noGrp="1"/>
          </p:cNvSpPr>
          <p:nvPr>
            <p:ph type="title"/>
          </p:nvPr>
        </p:nvSpPr>
        <p:spPr>
          <a:xfrm>
            <a:off x="457200" y="122238"/>
            <a:ext cx="7543800" cy="773112"/>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段页式虚拟存储器</a:t>
            </a:r>
            <a:endParaRPr lang="zh-CN" altLang="en-US" dirty="0">
              <a:latin typeface="黑体" panose="02010609060101010101" pitchFamily="49" charset="-122"/>
              <a:ea typeface="黑体" panose="02010609060101010101" pitchFamily="49" charset="-122"/>
              <a:cs typeface="+mj-cs"/>
            </a:endParaRPr>
          </a:p>
        </p:txBody>
      </p:sp>
      <p:sp>
        <p:nvSpPr>
          <p:cNvPr id="32771" name="Rectangle 3"/>
          <p:cNvSpPr>
            <a:spLocks noGrp="1"/>
          </p:cNvSpPr>
          <p:nvPr>
            <p:ph idx="1"/>
          </p:nvPr>
        </p:nvSpPr>
        <p:spPr>
          <a:xfrm>
            <a:off x="471488" y="838200"/>
            <a:ext cx="8215313" cy="5410200"/>
          </a:xfrm>
        </p:spPr>
        <p:txBody>
          <a:bodyPr vert="horz" wrap="square" lIns="91440" tIns="45720" rIns="91440" bIns="45720" anchor="t">
            <a:spAutoFit/>
          </a:bodyPr>
          <a:p>
            <a:pPr marL="342900" marR="0" indent="-342900" algn="l" defTabSz="914400" rtl="0" eaLnBrk="0" fontAlgn="base" latinLnBrk="0" hangingPunct="0">
              <a:lnSpc>
                <a:spcPct val="130000"/>
              </a:lnSpc>
              <a:spcBef>
                <a:spcPct val="20000"/>
              </a:spcBef>
              <a:spcAft>
                <a:spcPct val="0"/>
              </a:spcAft>
              <a:buClr>
                <a:schemeClr val="tx2"/>
              </a:buClr>
              <a:buSzPct val="70000"/>
              <a:buFont typeface="Wingdings" panose="05000000000000000000" pitchFamily="2" charset="2"/>
              <a:buNone/>
            </a:pPr>
            <a:r>
              <a:rPr kumimoji="0" lang="en-US" altLang="zh-CN"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2</a:t>
            </a: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、段页式虚拟存储器</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3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(1)</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实存被等分成页。</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3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(2)</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每个程序则先按逻辑结构</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分段</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（每个进程一个段表），每段再按照实存的页大小</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分页</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（每个段一个页表</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3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(3)</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优点：</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程序按页进行调入和调出操作，但可按段进行编程、保护和共享。</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3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(4)</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缺点：</a:t>
            </a:r>
            <a:r>
              <a:rPr kumimoji="0" lang="en-US" altLang="zh-CN"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3</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次访存</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（查段表，查页表，访问内容）</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3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(5)</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多道程序：</a:t>
            </a:r>
            <a:r>
              <a:rPr kumimoji="0" lang="zh-CN" altLang="en-US" sz="2400" b="0"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如果有多个用户在机器上运行，多道程序的</a:t>
            </a:r>
            <a:r>
              <a:rPr kumimoji="0" lang="zh-CN" altLang="en-US" sz="2400" b="0"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每一道</a:t>
            </a:r>
            <a:r>
              <a:rPr kumimoji="0" lang="zh-CN" altLang="en-US" sz="2400" b="0"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需要一个</a:t>
            </a:r>
            <a:r>
              <a:rPr kumimoji="0" lang="zh-CN" altLang="en-US" sz="2400" b="0"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基号</a:t>
            </a:r>
            <a:r>
              <a:rPr kumimoji="0" lang="en-US" altLang="zh-CN" sz="2400" b="0"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r>
              <a:rPr kumimoji="0" lang="zh-CN" altLang="en-US" sz="2400" b="0"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由它指明该道程序的段表起始地址。</a:t>
            </a:r>
            <a:endParaRPr kumimoji="0" lang="zh-CN" altLang="en-US" sz="2400" b="0"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0" fontAlgn="base" latinLnBrk="0" hangingPunct="0">
              <a:lnSpc>
                <a:spcPct val="13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(6)</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虚地址结构：</a:t>
            </a:r>
            <a:endPar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endParaRPr>
          </a:p>
        </p:txBody>
      </p:sp>
      <p:pic>
        <p:nvPicPr>
          <p:cNvPr id="35844" name="图片 270339"/>
          <p:cNvPicPr>
            <a:picLocks noChangeAspect="1"/>
          </p:cNvPicPr>
          <p:nvPr/>
        </p:nvPicPr>
        <p:blipFill>
          <a:blip r:embed="rId1"/>
          <a:stretch>
            <a:fillRect/>
          </a:stretch>
        </p:blipFill>
        <p:spPr>
          <a:xfrm>
            <a:off x="588963" y="6288088"/>
            <a:ext cx="7848600" cy="417512"/>
          </a:xfrm>
          <a:prstGeom prst="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6866" name="Rectangle 3"/>
          <p:cNvSpPr>
            <a:spLocks noGrp="1"/>
          </p:cNvSpPr>
          <p:nvPr>
            <p:ph idx="1"/>
          </p:nvPr>
        </p:nvSpPr>
        <p:spPr>
          <a:xfrm>
            <a:off x="9525" y="134938"/>
            <a:ext cx="9134475" cy="2306637"/>
          </a:xfrm>
          <a:solidFill>
            <a:schemeClr val="bg1"/>
          </a:solidFill>
        </p:spPr>
        <p:txBody>
          <a:bodyPr vert="horz" wrap="square" lIns="91440" tIns="45720" rIns="91440" bIns="45720" anchor="t" anchorCtr="0">
            <a:spAutoFit/>
          </a:bodyPr>
          <a:p>
            <a:pPr marL="0" indent="0">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【例</a:t>
            </a:r>
            <a:r>
              <a:rPr lang="en-US" altLang="zh-CN" sz="2400" dirty="0">
                <a:solidFill>
                  <a:srgbClr val="FF0000"/>
                </a:solidFill>
                <a:latin typeface="黑体" panose="02010609060101010101" pitchFamily="49" charset="-122"/>
                <a:ea typeface="黑体" panose="02010609060101010101" pitchFamily="49" charset="-122"/>
                <a:cs typeface="+mn-cs"/>
              </a:rPr>
              <a:t>3.10</a:t>
            </a:r>
            <a:r>
              <a:rPr lang="zh-CN" altLang="en-US" sz="2400" dirty="0">
                <a:solidFill>
                  <a:srgbClr val="FF0000"/>
                </a:solidFill>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假设有三道程序，基号用</a:t>
            </a:r>
            <a:r>
              <a:rPr lang="en-US" altLang="zh-CN" sz="2400" dirty="0">
                <a:latin typeface="黑体" panose="02010609060101010101" pitchFamily="49" charset="-122"/>
                <a:ea typeface="黑体" panose="02010609060101010101" pitchFamily="49" charset="-122"/>
                <a:cs typeface="+mn-cs"/>
              </a:rPr>
              <a:t>A、B</a:t>
            </a:r>
            <a:r>
              <a:rPr lang="zh-CN" altLang="en-US" sz="2400" dirty="0">
                <a:latin typeface="黑体" panose="02010609060101010101" pitchFamily="49" charset="-122"/>
                <a:ea typeface="黑体" panose="02010609060101010101" pitchFamily="49" charset="-122"/>
                <a:cs typeface="+mn-cs"/>
              </a:rPr>
              <a:t>和</a:t>
            </a:r>
            <a:r>
              <a:rPr lang="en-US" altLang="zh-CN" sz="2400" dirty="0">
                <a:latin typeface="黑体" panose="02010609060101010101" pitchFamily="49" charset="-122"/>
                <a:ea typeface="黑体" panose="02010609060101010101" pitchFamily="49" charset="-122"/>
                <a:cs typeface="+mn-cs"/>
              </a:rPr>
              <a:t>C</a:t>
            </a:r>
            <a:r>
              <a:rPr lang="zh-CN" altLang="en-US" sz="2400" dirty="0">
                <a:latin typeface="黑体" panose="02010609060101010101" pitchFamily="49" charset="-122"/>
                <a:ea typeface="黑体" panose="02010609060101010101" pitchFamily="49" charset="-122"/>
                <a:cs typeface="+mn-cs"/>
              </a:rPr>
              <a:t>表示，其基址寄存器的内容分别为</a:t>
            </a:r>
            <a:r>
              <a:rPr lang="en-US" altLang="zh-CN" sz="2400" dirty="0">
                <a:latin typeface="黑体" panose="02010609060101010101" pitchFamily="49" charset="-122"/>
                <a:ea typeface="黑体" panose="02010609060101010101" pitchFamily="49" charset="-122"/>
                <a:cs typeface="+mn-cs"/>
              </a:rPr>
              <a:t>S</a:t>
            </a:r>
            <a:r>
              <a:rPr lang="en-US" altLang="zh-CN" sz="2400" baseline="-25000" dirty="0">
                <a:latin typeface="黑体" panose="02010609060101010101" pitchFamily="49" charset="-122"/>
                <a:ea typeface="黑体" panose="02010609060101010101" pitchFamily="49" charset="-122"/>
                <a:cs typeface="+mn-cs"/>
              </a:rPr>
              <a:t>A</a:t>
            </a:r>
            <a:r>
              <a:rPr lang="en-US" altLang="zh-CN" sz="2400" dirty="0">
                <a:latin typeface="黑体" panose="02010609060101010101" pitchFamily="49" charset="-122"/>
                <a:ea typeface="黑体" panose="02010609060101010101" pitchFamily="49" charset="-122"/>
                <a:cs typeface="+mn-cs"/>
              </a:rPr>
              <a:t>、S</a:t>
            </a:r>
            <a:r>
              <a:rPr lang="en-US" altLang="zh-CN" sz="2400" baseline="-25000" dirty="0">
                <a:latin typeface="黑体" panose="02010609060101010101" pitchFamily="49" charset="-122"/>
                <a:ea typeface="黑体" panose="02010609060101010101" pitchFamily="49" charset="-122"/>
                <a:cs typeface="+mn-cs"/>
              </a:rPr>
              <a:t>B</a:t>
            </a:r>
            <a:r>
              <a:rPr lang="zh-CN" altLang="en-US" sz="2400" dirty="0">
                <a:latin typeface="黑体" panose="02010609060101010101" pitchFamily="49" charset="-122"/>
                <a:ea typeface="黑体" panose="02010609060101010101" pitchFamily="49" charset="-122"/>
                <a:cs typeface="+mn-cs"/>
              </a:rPr>
              <a:t>和</a:t>
            </a:r>
            <a:r>
              <a:rPr lang="en-US" altLang="zh-CN" sz="2400" dirty="0">
                <a:latin typeface="黑体" panose="02010609060101010101" pitchFamily="49" charset="-122"/>
                <a:ea typeface="黑体" panose="02010609060101010101" pitchFamily="49" charset="-122"/>
                <a:cs typeface="+mn-cs"/>
              </a:rPr>
              <a:t>S</a:t>
            </a:r>
            <a:r>
              <a:rPr lang="en-US" altLang="zh-CN" sz="2400" baseline="-25000" dirty="0">
                <a:latin typeface="黑体" panose="02010609060101010101" pitchFamily="49" charset="-122"/>
                <a:ea typeface="黑体" panose="02010609060101010101" pitchFamily="49" charset="-122"/>
                <a:cs typeface="+mn-cs"/>
              </a:rPr>
              <a:t>C</a:t>
            </a:r>
            <a:r>
              <a:rPr lang="en-US" altLang="zh-CN" sz="2400" dirty="0">
                <a:latin typeface="黑体" panose="02010609060101010101" pitchFamily="49" charset="-122"/>
                <a:ea typeface="黑体" panose="02010609060101010101" pitchFamily="49" charset="-122"/>
                <a:cs typeface="+mn-cs"/>
              </a:rPr>
              <a:t>。程</a:t>
            </a:r>
            <a:r>
              <a:rPr lang="zh-CN" altLang="en-US" sz="2400" dirty="0">
                <a:latin typeface="黑体" panose="02010609060101010101" pitchFamily="49" charset="-122"/>
                <a:ea typeface="黑体" panose="02010609060101010101" pitchFamily="49" charset="-122"/>
                <a:cs typeface="+mn-cs"/>
              </a:rPr>
              <a:t>序</a:t>
            </a:r>
            <a:r>
              <a:rPr lang="en-US" altLang="zh-CN" sz="2400" dirty="0">
                <a:latin typeface="黑体" panose="02010609060101010101" pitchFamily="49" charset="-122"/>
                <a:ea typeface="黑体" panose="02010609060101010101" pitchFamily="49" charset="-122"/>
                <a:cs typeface="+mn-cs"/>
              </a:rPr>
              <a:t>A</a:t>
            </a:r>
            <a:r>
              <a:rPr lang="zh-CN" altLang="en-US" sz="2400" dirty="0">
                <a:latin typeface="黑体" panose="02010609060101010101" pitchFamily="49" charset="-122"/>
                <a:ea typeface="黑体" panose="02010609060101010101" pitchFamily="49" charset="-122"/>
                <a:cs typeface="+mn-cs"/>
              </a:rPr>
              <a:t>由</a:t>
            </a:r>
            <a:r>
              <a:rPr lang="zh-CN" altLang="zh-CN" sz="2400" dirty="0">
                <a:latin typeface="黑体" panose="02010609060101010101" pitchFamily="49" charset="-122"/>
                <a:ea typeface="黑体" panose="02010609060101010101" pitchFamily="49" charset="-122"/>
                <a:cs typeface="+mn-cs"/>
              </a:rPr>
              <a:t>4</a:t>
            </a:r>
            <a:r>
              <a:rPr lang="zh-CN" altLang="en-US" sz="2400" dirty="0">
                <a:latin typeface="黑体" panose="02010609060101010101" pitchFamily="49" charset="-122"/>
                <a:ea typeface="黑体" panose="02010609060101010101" pitchFamily="49" charset="-122"/>
                <a:cs typeface="+mn-cs"/>
              </a:rPr>
              <a:t>个段构成，程序</a:t>
            </a:r>
            <a:r>
              <a:rPr lang="en-US" altLang="zh-CN" sz="2400" dirty="0">
                <a:latin typeface="黑体" panose="02010609060101010101" pitchFamily="49" charset="-122"/>
                <a:ea typeface="黑体" panose="02010609060101010101" pitchFamily="49" charset="-122"/>
                <a:cs typeface="+mn-cs"/>
              </a:rPr>
              <a:t>C</a:t>
            </a:r>
            <a:r>
              <a:rPr lang="zh-CN" altLang="en-US" sz="2400" dirty="0">
                <a:latin typeface="黑体" panose="02010609060101010101" pitchFamily="49" charset="-122"/>
                <a:ea typeface="黑体" panose="02010609060101010101" pitchFamily="49" charset="-122"/>
                <a:cs typeface="+mn-cs"/>
              </a:rPr>
              <a:t>由</a:t>
            </a:r>
            <a:r>
              <a:rPr lang="zh-CN" altLang="zh-CN" sz="2400" dirty="0">
                <a:latin typeface="黑体" panose="02010609060101010101" pitchFamily="49" charset="-122"/>
                <a:ea typeface="黑体" panose="02010609060101010101" pitchFamily="49" charset="-122"/>
                <a:cs typeface="+mn-cs"/>
              </a:rPr>
              <a:t>3</a:t>
            </a:r>
            <a:r>
              <a:rPr lang="zh-CN" altLang="en-US" sz="2400" dirty="0">
                <a:latin typeface="黑体" panose="02010609060101010101" pitchFamily="49" charset="-122"/>
                <a:ea typeface="黑体" panose="02010609060101010101" pitchFamily="49" charset="-122"/>
                <a:cs typeface="+mn-cs"/>
              </a:rPr>
              <a:t>个段构成。段页式虚拟存储系统的逻辑地址到物理地址的变换过程如图所示。在主存中，</a:t>
            </a:r>
            <a:r>
              <a:rPr lang="zh-CN" altLang="en-US" sz="2400" dirty="0">
                <a:solidFill>
                  <a:srgbClr val="FF0000"/>
                </a:solidFill>
                <a:latin typeface="黑体" panose="02010609060101010101" pitchFamily="49" charset="-122"/>
                <a:ea typeface="黑体" panose="02010609060101010101" pitchFamily="49" charset="-122"/>
                <a:cs typeface="+mn-cs"/>
              </a:rPr>
              <a:t>每道程序都有一张段表</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A</a:t>
            </a:r>
            <a:r>
              <a:rPr lang="zh-CN" altLang="en-US" sz="2400" dirty="0">
                <a:latin typeface="黑体" panose="02010609060101010101" pitchFamily="49" charset="-122"/>
                <a:ea typeface="黑体" panose="02010609060101010101" pitchFamily="49" charset="-122"/>
                <a:cs typeface="+mn-cs"/>
              </a:rPr>
              <a:t>程序有</a:t>
            </a:r>
            <a:r>
              <a:rPr lang="zh-CN" altLang="zh-CN" sz="2400" dirty="0">
                <a:latin typeface="黑体" panose="02010609060101010101" pitchFamily="49" charset="-122"/>
                <a:ea typeface="黑体" panose="02010609060101010101" pitchFamily="49" charset="-122"/>
                <a:cs typeface="+mn-cs"/>
              </a:rPr>
              <a:t>4</a:t>
            </a:r>
            <a:r>
              <a:rPr lang="zh-CN" altLang="en-US" sz="2400" dirty="0">
                <a:latin typeface="黑体" panose="02010609060101010101" pitchFamily="49" charset="-122"/>
                <a:ea typeface="黑体" panose="02010609060101010101" pitchFamily="49" charset="-122"/>
                <a:cs typeface="+mn-cs"/>
              </a:rPr>
              <a:t>段，</a:t>
            </a:r>
            <a:r>
              <a:rPr lang="en-US" altLang="zh-CN" sz="2400" dirty="0">
                <a:latin typeface="黑体" panose="02010609060101010101" pitchFamily="49" charset="-122"/>
                <a:ea typeface="黑体" panose="02010609060101010101" pitchFamily="49" charset="-122"/>
                <a:cs typeface="+mn-cs"/>
              </a:rPr>
              <a:t>C</a:t>
            </a:r>
            <a:r>
              <a:rPr lang="zh-CN" altLang="en-US" sz="2400" dirty="0">
                <a:latin typeface="黑体" panose="02010609060101010101" pitchFamily="49" charset="-122"/>
                <a:ea typeface="黑体" panose="02010609060101010101" pitchFamily="49" charset="-122"/>
                <a:cs typeface="+mn-cs"/>
              </a:rPr>
              <a:t>程序有</a:t>
            </a:r>
            <a:r>
              <a:rPr lang="zh-CN" altLang="zh-CN" sz="2400" dirty="0">
                <a:latin typeface="黑体" panose="02010609060101010101" pitchFamily="49" charset="-122"/>
                <a:ea typeface="黑体" panose="02010609060101010101" pitchFamily="49" charset="-122"/>
                <a:cs typeface="+mn-cs"/>
              </a:rPr>
              <a:t>3</a:t>
            </a:r>
            <a:r>
              <a:rPr lang="zh-CN" altLang="en-US" sz="2400" dirty="0">
                <a:latin typeface="黑体" panose="02010609060101010101" pitchFamily="49" charset="-122"/>
                <a:ea typeface="黑体" panose="02010609060101010101" pitchFamily="49" charset="-122"/>
                <a:cs typeface="+mn-cs"/>
              </a:rPr>
              <a:t>段，</a:t>
            </a:r>
            <a:r>
              <a:rPr lang="zh-CN" altLang="en-US" sz="2400" dirty="0">
                <a:solidFill>
                  <a:srgbClr val="FF0000"/>
                </a:solidFill>
                <a:latin typeface="黑体" panose="02010609060101010101" pitchFamily="49" charset="-122"/>
                <a:ea typeface="黑体" panose="02010609060101010101" pitchFamily="49" charset="-122"/>
                <a:cs typeface="+mn-cs"/>
              </a:rPr>
              <a:t>每段应有一张页表</a:t>
            </a:r>
            <a:r>
              <a:rPr lang="zh-CN" altLang="en-US" sz="2400" dirty="0">
                <a:latin typeface="黑体" panose="02010609060101010101" pitchFamily="49" charset="-122"/>
                <a:ea typeface="黑体" panose="02010609060101010101" pitchFamily="49" charset="-122"/>
                <a:cs typeface="+mn-cs"/>
              </a:rPr>
              <a:t>，段表的每行就表示相应页表的起始位置，而页表内的每行即为相应的物理页号。请说明虚实地址变换过程</a:t>
            </a:r>
            <a:endParaRPr lang="zh-CN" altLang="en-US" sz="2400" dirty="0">
              <a:latin typeface="黑体" panose="02010609060101010101" pitchFamily="49" charset="-122"/>
              <a:ea typeface="黑体" panose="02010609060101010101" pitchFamily="49" charset="-122"/>
              <a:cs typeface="+mn-cs"/>
            </a:endParaRPr>
          </a:p>
        </p:txBody>
      </p:sp>
      <p:pic>
        <p:nvPicPr>
          <p:cNvPr id="36867" name="图片 271364"/>
          <p:cNvPicPr>
            <a:picLocks noChangeAspect="1"/>
          </p:cNvPicPr>
          <p:nvPr/>
        </p:nvPicPr>
        <p:blipFill>
          <a:blip r:embed="rId1"/>
          <a:stretch>
            <a:fillRect/>
          </a:stretch>
        </p:blipFill>
        <p:spPr>
          <a:xfrm>
            <a:off x="341313" y="2381250"/>
            <a:ext cx="6777037" cy="4084638"/>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6" name="矩形 5"/>
          <p:cNvSpPr/>
          <p:nvPr/>
        </p:nvSpPr>
        <p:spPr>
          <a:xfrm>
            <a:off x="106363" y="239713"/>
            <a:ext cx="8828088" cy="6326188"/>
          </a:xfrm>
          <a:prstGeom prst="rect">
            <a:avLst/>
          </a:prstGeom>
          <a:solidFill>
            <a:schemeClr val="bg1"/>
          </a:solidFill>
        </p:spPr>
        <p:txBody>
          <a:bodyPr wrap="square">
            <a:spAutoFit/>
          </a:body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zh-CN"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[例1] 解</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：地址变换过程如下： </a:t>
            </a:r>
            <a:endPar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1</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）由存储管理部件根据基号</a:t>
            </a: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找到段表基址寄存器表第</a:t>
            </a: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个</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       </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表项，获得程序</a:t>
            </a: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的段表基址</a:t>
            </a: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SC。</a:t>
            </a:r>
            <a:r>
              <a:rPr kumimoji="0" lang="en-US" sz="2400" b="1" i="0" u="none" strike="noStrike" kern="1200" cap="none" spc="0" normalizeH="0" baseline="0" noProof="0" dirty="0" err="1">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再根据段号S</a:t>
            </a: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(=1)</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找到</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       </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程序</a:t>
            </a: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段表的第</a:t>
            </a: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S</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个表项，得到段</a:t>
            </a: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S</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的页表起始地址</a:t>
            </a: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b。 </a:t>
            </a:r>
            <a:endPar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（2）根据段内逻辑页号P(2)</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检索页表，得到物理页号（</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10</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 </a:t>
            </a:r>
            <a:endPar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3</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）物理页号与页内地址偏移量拼接即得物理地址。 </a:t>
            </a:r>
            <a:endPar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注意：①</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假如计算机系统中只有一个基址寄存器，则</a:t>
            </a:r>
            <a:r>
              <a:rPr kumimoji="0" lang="zh-CN" sz="2400" b="1" i="0" u="none" strike="noStrike" kern="1200" cap="none" spc="0" normalizeH="0" baseline="0" noProof="0" dirty="0">
                <a:ln>
                  <a:noFill/>
                </a:ln>
                <a:solidFill>
                  <a:srgbClr val="FF00FF"/>
                </a:solidFill>
                <a:effectLst/>
                <a:uLnTx/>
                <a:uFillTx/>
                <a:latin typeface="黑体" panose="02010609060101010101" pitchFamily="49" charset="-122"/>
                <a:ea typeface="黑体" panose="02010609060101010101" pitchFamily="49" charset="-122"/>
                <a:cs typeface="黑体" panose="02010609060101010101" pitchFamily="49" charset="-122"/>
              </a:rPr>
              <a:t>基号</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可不要。</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多道程序切换时，由操作系统修改基址寄存器内容。 </a:t>
            </a:r>
            <a:endPar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②</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实际上，上述每个段表和页表的表项中都应设置一个</a:t>
            </a:r>
            <a:r>
              <a:rPr kumimoji="0" lang="zh-CN" sz="2400" b="1" i="0" u="none" strike="noStrike" kern="1200" cap="none" spc="0" normalizeH="0" baseline="0" noProof="0" dirty="0">
                <a:ln>
                  <a:noFill/>
                </a:ln>
                <a:solidFill>
                  <a:srgbClr val="FF00FF"/>
                </a:solidFill>
                <a:effectLst/>
                <a:uLnTx/>
                <a:uFillTx/>
                <a:latin typeface="黑体" panose="02010609060101010101" pitchFamily="49" charset="-122"/>
                <a:ea typeface="黑体" panose="02010609060101010101" pitchFamily="49" charset="-122"/>
                <a:cs typeface="黑体" panose="02010609060101010101" pitchFamily="49" charset="-122"/>
              </a:rPr>
              <a:t>有效位</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。只有在有效位为</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1</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时才按照上述流程操作，否则需中断当前操作先进行建表或调页。</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特点：</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可以看出，段页式虚拟存储器的缺点是在由虚地址向主存地址的映射过程中需要</a:t>
            </a:r>
            <a:r>
              <a:rPr kumimoji="0" lang="zh-CN" sz="2400" b="1" i="0" u="none" strike="noStrike" kern="1200" cap="none" spc="0" normalizeH="0" baseline="0" noProof="0" dirty="0">
                <a:ln>
                  <a:noFill/>
                </a:ln>
                <a:solidFill>
                  <a:srgbClr val="FF00FF"/>
                </a:solidFill>
                <a:effectLst/>
                <a:uLnTx/>
                <a:uFillTx/>
                <a:latin typeface="黑体" panose="02010609060101010101" pitchFamily="49" charset="-122"/>
                <a:ea typeface="黑体" panose="02010609060101010101" pitchFamily="49" charset="-122"/>
                <a:cs typeface="黑体" panose="02010609060101010101" pitchFamily="49" charset="-122"/>
              </a:rPr>
              <a:t>多次查表</a:t>
            </a:r>
            <a:r>
              <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，因而实现复杂度较高．</a:t>
            </a:r>
            <a:endParaRPr kumimoji="0" 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272385"/>
          <p:cNvSpPr>
            <a:spLocks noGrp="1"/>
          </p:cNvSpPr>
          <p:nvPr>
            <p:ph type="title"/>
          </p:nvPr>
        </p:nvSpPr>
        <p:spPr>
          <a:xfrm>
            <a:off x="457200" y="122238"/>
            <a:ext cx="7543800" cy="852487"/>
          </a:xfrm>
        </p:spPr>
        <p:txBody>
          <a:bodyPr anchor="ctr" anchorCtr="0"/>
          <a:p>
            <a:r>
              <a:rPr lang="en-US" altLang="zh-CN" sz="4000" dirty="0">
                <a:latin typeface="黑体" panose="02010609060101010101" pitchFamily="49" charset="-122"/>
                <a:ea typeface="黑体" panose="02010609060101010101" pitchFamily="49" charset="-122"/>
                <a:cs typeface="+mj-cs"/>
              </a:rPr>
              <a:t>3.7.4 </a:t>
            </a:r>
            <a:r>
              <a:rPr lang="zh-CN" altLang="en-US" sz="4000" dirty="0">
                <a:latin typeface="黑体" panose="02010609060101010101" pitchFamily="49" charset="-122"/>
                <a:ea typeface="黑体" panose="02010609060101010101" pitchFamily="49" charset="-122"/>
                <a:cs typeface="+mj-cs"/>
              </a:rPr>
              <a:t>虚拟的替换算法</a:t>
            </a:r>
            <a:endParaRPr lang="zh-CN" altLang="en-US" sz="4000" dirty="0">
              <a:latin typeface="黑体" panose="02010609060101010101" pitchFamily="49" charset="-122"/>
              <a:ea typeface="黑体" panose="02010609060101010101" pitchFamily="49" charset="-122"/>
              <a:cs typeface="+mj-cs"/>
            </a:endParaRPr>
          </a:p>
        </p:txBody>
      </p:sp>
      <p:sp>
        <p:nvSpPr>
          <p:cNvPr id="38914" name="文本占位符 272386"/>
          <p:cNvSpPr>
            <a:spLocks noGrp="1"/>
          </p:cNvSpPr>
          <p:nvPr>
            <p:ph idx="1"/>
          </p:nvPr>
        </p:nvSpPr>
        <p:spPr>
          <a:xfrm>
            <a:off x="377825" y="974725"/>
            <a:ext cx="8229600" cy="2892425"/>
          </a:xfrm>
        </p:spPr>
        <p:txBody>
          <a:bodyPr anchor="t" anchorCtr="0"/>
          <a:p>
            <a:pPr marL="0" indent="0">
              <a:lnSpc>
                <a:spcPct val="17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何时替换：</a:t>
            </a:r>
            <a:r>
              <a:rPr lang="zh-CN" altLang="en-US" sz="2400" dirty="0">
                <a:latin typeface="黑体" panose="02010609060101010101" pitchFamily="49" charset="-122"/>
                <a:ea typeface="黑体" panose="02010609060101010101" pitchFamily="49" charset="-122"/>
                <a:cs typeface="+mn-cs"/>
              </a:rPr>
              <a:t>当从辅存调页至主存而主存已满时</a:t>
            </a:r>
            <a:endParaRPr lang="zh-CN" altLang="en-US" sz="2400" dirty="0">
              <a:latin typeface="黑体" panose="02010609060101010101" pitchFamily="49" charset="-122"/>
              <a:ea typeface="黑体" panose="02010609060101010101" pitchFamily="49" charset="-122"/>
              <a:cs typeface="+mn-cs"/>
            </a:endParaRPr>
          </a:p>
          <a:p>
            <a:pPr marL="0" indent="0">
              <a:lnSpc>
                <a:spcPct val="17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(2)</a:t>
            </a:r>
            <a:r>
              <a:rPr lang="zh-CN" altLang="en-US" sz="2400" dirty="0">
                <a:solidFill>
                  <a:srgbClr val="FF0000"/>
                </a:solidFill>
                <a:latin typeface="黑体" panose="02010609060101010101" pitchFamily="49" charset="-122"/>
                <a:ea typeface="黑体" panose="02010609060101010101" pitchFamily="49" charset="-122"/>
                <a:cs typeface="+mn-cs"/>
              </a:rPr>
              <a:t>替换算法：</a:t>
            </a:r>
            <a:r>
              <a:rPr lang="en-US" altLang="zh-CN" sz="2400" dirty="0">
                <a:latin typeface="黑体" panose="02010609060101010101" pitchFamily="49" charset="-122"/>
                <a:ea typeface="黑体" panose="02010609060101010101" pitchFamily="49" charset="-122"/>
                <a:cs typeface="+mn-cs"/>
              </a:rPr>
              <a:t>FIFO</a:t>
            </a:r>
            <a:r>
              <a:rPr lang="zh-CN" altLang="en-US" sz="2400" dirty="0">
                <a:latin typeface="黑体" panose="02010609060101010101" pitchFamily="49" charset="-122"/>
                <a:ea typeface="黑体" panose="02010609060101010101" pitchFamily="49" charset="-122"/>
                <a:cs typeface="+mn-cs"/>
              </a:rPr>
              <a:t>算法、</a:t>
            </a:r>
            <a:r>
              <a:rPr lang="en-US" altLang="zh-CN" sz="2400" dirty="0">
                <a:latin typeface="黑体" panose="02010609060101010101" pitchFamily="49" charset="-122"/>
                <a:ea typeface="黑体" panose="02010609060101010101" pitchFamily="49" charset="-122"/>
                <a:cs typeface="+mn-cs"/>
              </a:rPr>
              <a:t>LRU</a:t>
            </a:r>
            <a:r>
              <a:rPr lang="zh-CN" altLang="en-US" sz="2400" dirty="0">
                <a:latin typeface="黑体" panose="02010609060101010101" pitchFamily="49" charset="-122"/>
                <a:ea typeface="黑体" panose="02010609060101010101" pitchFamily="49" charset="-122"/>
                <a:cs typeface="+mn-cs"/>
              </a:rPr>
              <a:t>算法、</a:t>
            </a:r>
            <a:r>
              <a:rPr lang="en-US" altLang="zh-CN" sz="2400" dirty="0">
                <a:latin typeface="黑体" panose="02010609060101010101" pitchFamily="49" charset="-122"/>
                <a:ea typeface="黑体" panose="02010609060101010101" pitchFamily="49" charset="-122"/>
                <a:cs typeface="+mn-cs"/>
              </a:rPr>
              <a:t>LFU</a:t>
            </a:r>
            <a:r>
              <a:rPr lang="zh-CN" altLang="en-US" sz="2400" dirty="0">
                <a:latin typeface="黑体" panose="02010609060101010101" pitchFamily="49" charset="-122"/>
                <a:ea typeface="黑体" panose="02010609060101010101" pitchFamily="49" charset="-122"/>
                <a:cs typeface="+mn-cs"/>
              </a:rPr>
              <a:t>算法等</a:t>
            </a:r>
            <a:r>
              <a:rPr lang="en-US" altLang="zh-CN" sz="2400" dirty="0">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与</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的替换算法类似）</a:t>
            </a:r>
            <a:endParaRPr lang="zh-CN" altLang="en-US" sz="2000" dirty="0">
              <a:latin typeface="黑体" panose="02010609060101010101" pitchFamily="49" charset="-122"/>
              <a:ea typeface="黑体" panose="02010609060101010101" pitchFamily="49" charset="-122"/>
              <a:cs typeface="+mn-cs"/>
            </a:endParaRPr>
          </a:p>
          <a:p>
            <a:pPr marL="0" indent="0">
              <a:lnSpc>
                <a:spcPct val="17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(3)</a:t>
            </a:r>
            <a:r>
              <a:rPr lang="zh-CN" altLang="en-US" sz="2400" dirty="0">
                <a:solidFill>
                  <a:srgbClr val="FF0000"/>
                </a:solidFill>
                <a:latin typeface="黑体" panose="02010609060101010101" pitchFamily="49" charset="-122"/>
                <a:ea typeface="黑体" panose="02010609060101010101" pitchFamily="49" charset="-122"/>
                <a:cs typeface="+mn-cs"/>
              </a:rPr>
              <a:t>写回操作：</a:t>
            </a:r>
            <a:r>
              <a:rPr lang="zh-CN" altLang="en-US" sz="2400" dirty="0">
                <a:latin typeface="黑体" panose="02010609060101010101" pitchFamily="49" charset="-122"/>
                <a:ea typeface="黑体" panose="02010609060101010101" pitchFamily="49" charset="-122"/>
                <a:cs typeface="+mn-cs"/>
              </a:rPr>
              <a:t>对于将被替换出去的页面，假如该页调入主存后没有被修改</a:t>
            </a:r>
            <a:r>
              <a:rPr lang="en-US" altLang="zh-CN" sz="2400" dirty="0">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就不必进行处理，否则就把该页重新写入外存，以保证外存中数据的正确性。为此</a:t>
            </a:r>
            <a:r>
              <a:rPr lang="en-US" altLang="zh-CN" sz="2400" dirty="0">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在页表的每一行应设置一</a:t>
            </a:r>
            <a:r>
              <a:rPr lang="zh-CN" altLang="en-US" sz="2400" dirty="0">
                <a:solidFill>
                  <a:srgbClr val="0000FF"/>
                </a:solidFill>
                <a:latin typeface="黑体" panose="02010609060101010101" pitchFamily="49" charset="-122"/>
                <a:ea typeface="黑体" panose="02010609060101010101" pitchFamily="49" charset="-122"/>
                <a:cs typeface="+mn-cs"/>
              </a:rPr>
              <a:t>修改位</a:t>
            </a:r>
            <a:r>
              <a:rPr lang="zh-CN" altLang="en-US" sz="2400" dirty="0">
                <a:latin typeface="黑体" panose="02010609060101010101" pitchFamily="49" charset="-122"/>
                <a:ea typeface="黑体" panose="02010609060101010101" pitchFamily="49" charset="-122"/>
                <a:cs typeface="+mn-cs"/>
              </a:rPr>
              <a:t>。</a:t>
            </a:r>
            <a:endParaRPr lang="zh-CN" altLang="en-US" sz="2400"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占位符 274434"/>
          <p:cNvSpPr>
            <a:spLocks noGrp="1"/>
          </p:cNvSpPr>
          <p:nvPr>
            <p:ph type="body" sz="half" idx="1"/>
          </p:nvPr>
        </p:nvSpPr>
        <p:spPr>
          <a:xfrm>
            <a:off x="214313" y="231775"/>
            <a:ext cx="8713787" cy="5688013"/>
          </a:xfrm>
          <a:solidFill>
            <a:schemeClr val="bg1"/>
          </a:solidFill>
        </p:spPr>
        <p:txBody>
          <a:bodyPr anchor="t" anchorCtr="0"/>
          <a:p>
            <a:pPr marL="0" indent="0">
              <a:buClrTx/>
              <a:buSzTx/>
              <a:buFontTx/>
              <a:buNone/>
            </a:pPr>
            <a:r>
              <a:rPr lang="zh-CN" altLang="en-US" sz="2400" dirty="0">
                <a:solidFill>
                  <a:srgbClr val="FF0000"/>
                </a:solidFill>
                <a:latin typeface="黑体" panose="02010609060101010101" pitchFamily="49" charset="-122"/>
                <a:ea typeface="黑体" panose="02010609060101010101" pitchFamily="49" charset="-122"/>
                <a:cs typeface="+mn-cs"/>
              </a:rPr>
              <a:t>【例</a:t>
            </a:r>
            <a:r>
              <a:rPr lang="en-US" altLang="zh-CN" sz="2400" dirty="0">
                <a:solidFill>
                  <a:srgbClr val="FF0000"/>
                </a:solidFill>
                <a:latin typeface="黑体" panose="02010609060101010101" pitchFamily="49" charset="-122"/>
                <a:ea typeface="黑体" panose="02010609060101010101" pitchFamily="49" charset="-122"/>
                <a:cs typeface="+mn-cs"/>
              </a:rPr>
              <a:t>3.11</a:t>
            </a:r>
            <a:r>
              <a:rPr lang="zh-CN" altLang="en-US" sz="2400" dirty="0">
                <a:solidFill>
                  <a:srgbClr val="FF0000"/>
                </a:solidFill>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假设主存只有</a:t>
            </a:r>
            <a:r>
              <a:rPr lang="en-US" altLang="zh-CN" sz="2400" err="1">
                <a:latin typeface="黑体" panose="02010609060101010101" pitchFamily="49" charset="-122"/>
                <a:ea typeface="黑体" panose="02010609060101010101" pitchFamily="49" charset="-122"/>
                <a:cs typeface="+mn-cs"/>
              </a:rPr>
              <a:t>a,b,c</a:t>
            </a:r>
            <a:r>
              <a:rPr lang="zh-CN" altLang="en-US" sz="2400" dirty="0">
                <a:latin typeface="黑体" panose="02010609060101010101" pitchFamily="49" charset="-122"/>
                <a:ea typeface="黑体" panose="02010609060101010101" pitchFamily="49" charset="-122"/>
                <a:cs typeface="+mn-cs"/>
              </a:rPr>
              <a:t>三个页面</a:t>
            </a:r>
            <a:r>
              <a:rPr lang="en-US" altLang="zh-CN" sz="2400" dirty="0">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页框</a:t>
            </a:r>
            <a:r>
              <a:rPr lang="en-US" altLang="zh-CN" sz="2400" dirty="0">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块，组成</a:t>
            </a:r>
            <a:r>
              <a:rPr lang="en-US" altLang="zh-CN" sz="2400" dirty="0">
                <a:latin typeface="黑体" panose="02010609060101010101" pitchFamily="49" charset="-122"/>
                <a:ea typeface="黑体" panose="02010609060101010101" pitchFamily="49" charset="-122"/>
                <a:cs typeface="+mn-cs"/>
              </a:rPr>
              <a:t>a</a:t>
            </a:r>
            <a:r>
              <a:rPr lang="zh-CN" altLang="en-US" sz="2400" dirty="0">
                <a:latin typeface="黑体" panose="02010609060101010101" pitchFamily="49" charset="-122"/>
                <a:ea typeface="黑体" panose="02010609060101010101" pitchFamily="49" charset="-122"/>
                <a:cs typeface="+mn-cs"/>
              </a:rPr>
              <a:t>进</a:t>
            </a:r>
            <a:r>
              <a:rPr lang="en-US" altLang="zh-CN" sz="2400" dirty="0">
                <a:latin typeface="黑体" panose="02010609060101010101" pitchFamily="49" charset="-122"/>
                <a:ea typeface="黑体" panose="02010609060101010101" pitchFamily="49" charset="-122"/>
                <a:cs typeface="+mn-cs"/>
              </a:rPr>
              <a:t>c</a:t>
            </a:r>
            <a:r>
              <a:rPr lang="zh-CN" altLang="en-US" sz="2400" dirty="0">
                <a:latin typeface="黑体" panose="02010609060101010101" pitchFamily="49" charset="-122"/>
                <a:ea typeface="黑体" panose="02010609060101010101" pitchFamily="49" charset="-122"/>
                <a:cs typeface="+mn-cs"/>
              </a:rPr>
              <a:t>出的</a:t>
            </a:r>
            <a:r>
              <a:rPr lang="en-US" altLang="zh-CN" sz="2400" dirty="0">
                <a:latin typeface="黑体" panose="02010609060101010101" pitchFamily="49" charset="-122"/>
                <a:ea typeface="黑体" panose="02010609060101010101" pitchFamily="49" charset="-122"/>
                <a:cs typeface="+mn-cs"/>
              </a:rPr>
              <a:t>FIFO</a:t>
            </a:r>
            <a:r>
              <a:rPr lang="zh-CN" altLang="en-US" sz="2400" dirty="0">
                <a:latin typeface="黑体" panose="02010609060101010101" pitchFamily="49" charset="-122"/>
                <a:ea typeface="黑体" panose="02010609060101010101" pitchFamily="49" charset="-122"/>
                <a:cs typeface="+mn-cs"/>
              </a:rPr>
              <a:t>队列，进程访问页面的序列是</a:t>
            </a:r>
            <a:r>
              <a:rPr lang="en-US" altLang="zh-CN" sz="2400" dirty="0">
                <a:latin typeface="黑体" panose="02010609060101010101" pitchFamily="49" charset="-122"/>
                <a:ea typeface="黑体" panose="02010609060101010101" pitchFamily="49" charset="-122"/>
                <a:cs typeface="+mn-cs"/>
              </a:rPr>
              <a:t>0</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1</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2</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4</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2</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3</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0</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2</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1</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3</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2</a:t>
            </a:r>
            <a:r>
              <a:rPr lang="zh-CN" altLang="en-US" sz="2400" dirty="0">
                <a:latin typeface="黑体" panose="02010609060101010101" pitchFamily="49" charset="-122"/>
                <a:ea typeface="黑体" panose="02010609060101010101" pitchFamily="49" charset="-122"/>
                <a:cs typeface="+mn-cs"/>
              </a:rPr>
              <a:t>号。若采用</a:t>
            </a:r>
            <a:r>
              <a:rPr lang="en-US" altLang="zh-CN" sz="2400" dirty="0">
                <a:latin typeface="黑体" panose="02010609060101010101" pitchFamily="49" charset="-122"/>
                <a:ea typeface="黑体" panose="02010609060101010101" pitchFamily="49" charset="-122"/>
                <a:cs typeface="+mn-cs"/>
              </a:rPr>
              <a:t>①</a:t>
            </a:r>
            <a:r>
              <a:rPr lang="en-US" altLang="zh-CN" sz="2400" dirty="0">
                <a:solidFill>
                  <a:srgbClr val="FF0000"/>
                </a:solidFill>
                <a:latin typeface="黑体" panose="02010609060101010101" pitchFamily="49" charset="-122"/>
                <a:ea typeface="黑体" panose="02010609060101010101" pitchFamily="49" charset="-122"/>
                <a:cs typeface="+mn-cs"/>
              </a:rPr>
              <a:t>FIFO</a:t>
            </a:r>
            <a:r>
              <a:rPr lang="zh-CN" altLang="en-US" sz="2400" dirty="0">
                <a:solidFill>
                  <a:srgbClr val="FF0000"/>
                </a:solidFill>
                <a:latin typeface="黑体" panose="02010609060101010101" pitchFamily="49" charset="-122"/>
                <a:ea typeface="黑体" panose="02010609060101010101" pitchFamily="49" charset="-122"/>
                <a:cs typeface="+mn-cs"/>
              </a:rPr>
              <a:t>算法</a:t>
            </a:r>
            <a:r>
              <a:rPr lang="en-US" altLang="zh-CN" sz="2400" dirty="0">
                <a:solidFill>
                  <a:srgbClr val="FF00FF"/>
                </a:solidFill>
                <a:latin typeface="黑体" panose="02010609060101010101" pitchFamily="49" charset="-122"/>
                <a:ea typeface="黑体" panose="02010609060101010101" pitchFamily="49" charset="-122"/>
                <a:cs typeface="+mn-cs"/>
              </a:rPr>
              <a:t>(</a:t>
            </a:r>
            <a:r>
              <a:rPr lang="zh-CN" altLang="en-US" sz="2400" dirty="0">
                <a:solidFill>
                  <a:srgbClr val="FF00FF"/>
                </a:solidFill>
                <a:latin typeface="黑体" panose="02010609060101010101" pitchFamily="49" charset="-122"/>
                <a:ea typeface="黑体" panose="02010609060101010101" pitchFamily="49" charset="-122"/>
                <a:cs typeface="+mn-cs"/>
              </a:rPr>
              <a:t>淘汰最先进入的页面）</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②</a:t>
            </a:r>
            <a:r>
              <a:rPr lang="en-US" altLang="zh-CN" sz="2400" dirty="0">
                <a:solidFill>
                  <a:srgbClr val="FF0000"/>
                </a:solidFill>
                <a:latin typeface="黑体" panose="02010609060101010101" pitchFamily="49" charset="-122"/>
                <a:ea typeface="黑体" panose="02010609060101010101" pitchFamily="49" charset="-122"/>
                <a:cs typeface="+mn-cs"/>
              </a:rPr>
              <a:t>FIFO</a:t>
            </a:r>
            <a:r>
              <a:rPr lang="zh-CN" altLang="en-US" sz="2400" dirty="0">
                <a:solidFill>
                  <a:srgbClr val="FF0000"/>
                </a:solidFill>
                <a:latin typeface="黑体" panose="02010609060101010101" pitchFamily="49" charset="-122"/>
                <a:ea typeface="黑体" panose="02010609060101010101" pitchFamily="49" charset="-122"/>
                <a:cs typeface="+mn-cs"/>
              </a:rPr>
              <a:t>算法</a:t>
            </a:r>
            <a:r>
              <a:rPr lang="en-US" altLang="zh-CN" sz="2400" dirty="0">
                <a:solidFill>
                  <a:srgbClr val="FF0000"/>
                </a:solidFill>
                <a:latin typeface="黑体" panose="02010609060101010101" pitchFamily="49" charset="-122"/>
                <a:ea typeface="黑体" panose="02010609060101010101" pitchFamily="49" charset="-122"/>
                <a:cs typeface="+mn-cs"/>
              </a:rPr>
              <a:t>+LRU</a:t>
            </a:r>
            <a:r>
              <a:rPr lang="zh-CN" altLang="en-US" sz="2400" dirty="0">
                <a:solidFill>
                  <a:srgbClr val="FF0000"/>
                </a:solidFill>
                <a:latin typeface="黑体" panose="02010609060101010101" pitchFamily="49" charset="-122"/>
                <a:ea typeface="黑体" panose="02010609060101010101" pitchFamily="49" charset="-122"/>
                <a:cs typeface="+mn-cs"/>
              </a:rPr>
              <a:t>算法</a:t>
            </a:r>
            <a:r>
              <a:rPr lang="zh-CN" altLang="en-US" sz="2400" dirty="0">
                <a:solidFill>
                  <a:srgbClr val="FF00FF"/>
                </a:solidFill>
                <a:latin typeface="黑体" panose="02010609060101010101" pitchFamily="49" charset="-122"/>
                <a:ea typeface="黑体" panose="02010609060101010101" pitchFamily="49" charset="-122"/>
                <a:cs typeface="+mn-cs"/>
              </a:rPr>
              <a:t>（</a:t>
            </a:r>
            <a:r>
              <a:rPr lang="zh-CN" altLang="en-US" sz="2400" dirty="0">
                <a:solidFill>
                  <a:srgbClr val="0000FF"/>
                </a:solidFill>
                <a:latin typeface="黑体" panose="02010609060101010101" pitchFamily="49" charset="-122"/>
                <a:ea typeface="黑体" panose="02010609060101010101" pitchFamily="49" charset="-122"/>
                <a:cs typeface="+mn-cs"/>
              </a:rPr>
              <a:t>堆栈式</a:t>
            </a:r>
            <a:r>
              <a:rPr lang="en-US" altLang="zh-CN" sz="2400" dirty="0">
                <a:solidFill>
                  <a:srgbClr val="0000FF"/>
                </a:solidFill>
                <a:latin typeface="黑体" panose="02010609060101010101" pitchFamily="49" charset="-122"/>
                <a:ea typeface="黑体" panose="02010609060101010101" pitchFamily="49" charset="-122"/>
                <a:cs typeface="+mn-cs"/>
              </a:rPr>
              <a:t>LRU</a:t>
            </a:r>
            <a:r>
              <a:rPr lang="zh-CN" altLang="en-US" sz="2400" dirty="0">
                <a:solidFill>
                  <a:srgbClr val="FF00FF"/>
                </a:solidFill>
                <a:latin typeface="黑体" panose="02010609060101010101" pitchFamily="49" charset="-122"/>
                <a:ea typeface="黑体" panose="02010609060101010101" pitchFamily="49" charset="-122"/>
                <a:cs typeface="+mn-cs"/>
              </a:rPr>
              <a:t>，最近最久未使用）</a:t>
            </a:r>
            <a:r>
              <a:rPr lang="zh-CN" altLang="en-US" sz="2400" dirty="0">
                <a:latin typeface="黑体" panose="02010609060101010101" pitchFamily="49" charset="-122"/>
                <a:ea typeface="黑体" panose="02010609060101010101" pitchFamily="49" charset="-122"/>
                <a:cs typeface="+mn-cs"/>
              </a:rPr>
              <a:t>，用列表法分别求两种替换策略情况下的命中率。</a:t>
            </a:r>
            <a:endParaRPr lang="zh-CN" altLang="en-US" sz="2400" dirty="0">
              <a:latin typeface="黑体" panose="02010609060101010101" pitchFamily="49" charset="-122"/>
              <a:ea typeface="黑体" panose="02010609060101010101" pitchFamily="49" charset="-122"/>
              <a:cs typeface="+mn-cs"/>
            </a:endParaRPr>
          </a:p>
          <a:p>
            <a:pPr marL="0" indent="0">
              <a:buClrTx/>
              <a:buSzTx/>
              <a:buFontTx/>
              <a:buNone/>
            </a:pPr>
            <a:r>
              <a:rPr lang="zh-CN" altLang="en-US" sz="2400" dirty="0">
                <a:latin typeface="黑体" panose="02010609060101010101" pitchFamily="49" charset="-122"/>
                <a:ea typeface="黑体" panose="02010609060101010101" pitchFamily="49" charset="-122"/>
                <a:cs typeface="+mn-cs"/>
              </a:rPr>
              <a:t>【解】求解表格如下所示</a:t>
            </a:r>
            <a:endParaRPr lang="zh-CN" altLang="en-US" sz="2400" dirty="0">
              <a:latin typeface="黑体" panose="02010609060101010101" pitchFamily="49" charset="-122"/>
              <a:ea typeface="黑体" panose="02010609060101010101" pitchFamily="49" charset="-122"/>
              <a:cs typeface="+mn-cs"/>
            </a:endParaRPr>
          </a:p>
        </p:txBody>
      </p:sp>
      <p:graphicFrame>
        <p:nvGraphicFramePr>
          <p:cNvPr id="39938" name="内容占位符 274435"/>
          <p:cNvGraphicFramePr>
            <a:graphicFrameLocks noGrp="1"/>
          </p:cNvGraphicFramePr>
          <p:nvPr>
            <p:ph sz="half" idx="2"/>
          </p:nvPr>
        </p:nvGraphicFramePr>
        <p:xfrm>
          <a:off x="381000" y="2745105"/>
          <a:ext cx="8340725" cy="3994150"/>
        </p:xfrm>
        <a:graphic>
          <a:graphicData uri="http://schemas.openxmlformats.org/presentationml/2006/ole">
            <mc:AlternateContent xmlns:mc="http://schemas.openxmlformats.org/markup-compatibility/2006">
              <mc:Choice xmlns:v="urn:schemas-microsoft-com:vml" Requires="v">
                <p:oleObj spid="_x0000_s3076" name="" r:id="rId1" imgW="4219575" imgH="1924050" progId="Paint.Picture">
                  <p:embed/>
                </p:oleObj>
              </mc:Choice>
              <mc:Fallback>
                <p:oleObj name="" r:id="rId1" imgW="4219575" imgH="1924050" progId="Paint.Picture">
                  <p:embed/>
                  <p:pic>
                    <p:nvPicPr>
                      <p:cNvPr id="0" name="图片 3075"/>
                      <p:cNvPicPr/>
                      <p:nvPr/>
                    </p:nvPicPr>
                    <p:blipFill>
                      <a:blip r:embed="rId2"/>
                      <a:stretch>
                        <a:fillRect/>
                      </a:stretch>
                    </p:blipFill>
                    <p:spPr>
                      <a:xfrm>
                        <a:off x="381000" y="2745105"/>
                        <a:ext cx="8340725" cy="3994150"/>
                      </a:xfrm>
                      <a:prstGeom prst="rect">
                        <a:avLst/>
                      </a:prstGeom>
                      <a:noFill/>
                      <a:ln w="38100">
                        <a:miter/>
                      </a:ln>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6"/>
          <p:cNvSpPr>
            <a:spLocks noGrp="1"/>
          </p:cNvSpPr>
          <p:nvPr>
            <p:ph type="title"/>
          </p:nvPr>
        </p:nvSpPr>
        <p:spPr>
          <a:xfrm>
            <a:off x="457200" y="122238"/>
            <a:ext cx="7543800" cy="792162"/>
          </a:xfrm>
        </p:spPr>
        <p:txBody>
          <a:bodyPr wrap="square" lIns="91440" tIns="45720" rIns="91440" bIns="45720" anchor="b" anchorCtr="0"/>
          <a:p>
            <a:r>
              <a:rPr lang="en-US" altLang="zh-CN" dirty="0">
                <a:latin typeface="黑体" panose="02010609060101010101" pitchFamily="49" charset="-122"/>
                <a:ea typeface="黑体" panose="02010609060101010101" pitchFamily="49" charset="-122"/>
                <a:cs typeface="+mj-cs"/>
              </a:rPr>
              <a:t>1.3.1 </a:t>
            </a:r>
            <a:r>
              <a:rPr lang="zh-CN" altLang="en-US" dirty="0">
                <a:latin typeface="黑体" panose="02010609060101010101" pitchFamily="49" charset="-122"/>
                <a:ea typeface="黑体" panose="02010609060101010101" pitchFamily="49" charset="-122"/>
                <a:cs typeface="+mj-cs"/>
              </a:rPr>
              <a:t>计算机硬件组成</a:t>
            </a:r>
            <a:endParaRPr lang="zh-CN" altLang="en-US" dirty="0">
              <a:latin typeface="黑体" panose="02010609060101010101" pitchFamily="49" charset="-122"/>
              <a:ea typeface="黑体" panose="02010609060101010101" pitchFamily="49" charset="-122"/>
              <a:cs typeface="+mj-cs"/>
            </a:endParaRPr>
          </a:p>
        </p:txBody>
      </p:sp>
      <p:sp>
        <p:nvSpPr>
          <p:cNvPr id="25602" name="日期占位符 4"/>
          <p:cNvSpPr>
            <a:spLocks noGrp="1"/>
          </p:cNvSpPr>
          <p:nvPr>
            <p:ph type="dt" sz="half"/>
          </p:nvPr>
        </p:nvSpPr>
        <p:spPr>
          <a:xfrm>
            <a:off x="457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000" dirty="0">
                <a:latin typeface="Arial" panose="020B0604020202020204" pitchFamily="34" charset="0"/>
                <a:ea typeface="宋体" panose="02010600030101010101" pitchFamily="2" charset="-122"/>
              </a:rPr>
            </a:fld>
            <a:endParaRPr lang="zh-CN" altLang="en-US" sz="1000" dirty="0">
              <a:latin typeface="Arial" panose="020B0604020202020204" pitchFamily="34" charset="0"/>
              <a:ea typeface="宋体" panose="02010600030101010101" pitchFamily="2" charset="-122"/>
            </a:endParaRPr>
          </a:p>
        </p:txBody>
      </p:sp>
      <p:sp>
        <p:nvSpPr>
          <p:cNvPr id="2560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pic>
        <p:nvPicPr>
          <p:cNvPr id="25604" name="图片 8" descr="t1.png"/>
          <p:cNvPicPr>
            <a:picLocks noChangeAspect="1"/>
          </p:cNvPicPr>
          <p:nvPr/>
        </p:nvPicPr>
        <p:blipFill>
          <a:blip r:embed="rId1"/>
          <a:stretch>
            <a:fillRect/>
          </a:stretch>
        </p:blipFill>
        <p:spPr>
          <a:xfrm>
            <a:off x="0" y="1077913"/>
            <a:ext cx="3698875" cy="5780087"/>
          </a:xfrm>
          <a:prstGeom prst="rect">
            <a:avLst/>
          </a:prstGeom>
          <a:noFill/>
          <a:ln w="9525">
            <a:noFill/>
          </a:ln>
        </p:spPr>
      </p:pic>
      <p:sp>
        <p:nvSpPr>
          <p:cNvPr id="4" name="文本框 3"/>
          <p:cNvSpPr txBox="1"/>
          <p:nvPr/>
        </p:nvSpPr>
        <p:spPr>
          <a:xfrm>
            <a:off x="3994150" y="1077913"/>
            <a:ext cx="5149850" cy="5775960"/>
          </a:xfrm>
          <a:prstGeom prst="rect">
            <a:avLst/>
          </a:prstGeom>
          <a:noFill/>
        </p:spPr>
        <p:txBody>
          <a:bodyPr wrap="square" rtlCol="0" anchor="t">
            <a:spAutoFit/>
          </a:bodyPr>
          <a:p>
            <a:pPr>
              <a:lnSpc>
                <a:spcPct val="140000"/>
              </a:lnSpc>
              <a:buFont typeface="Wingdings" panose="05000000000000000000" charset="0"/>
            </a:pPr>
            <a:r>
              <a:rPr lang="zh-CN" altLang="en-US" sz="2400" noProof="1"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问题： </a:t>
            </a:r>
            <a:r>
              <a:rPr lang="zh-CN" altLang="en-US" sz="2400" dirty="0">
                <a:solidFill>
                  <a:srgbClr val="FF0000"/>
                </a:solidFill>
                <a:latin typeface="黑体" panose="02010609060101010101" pitchFamily="49" charset="-122"/>
                <a:ea typeface="黑体" panose="02010609060101010101" pitchFamily="49" charset="-122"/>
                <a:sym typeface="宋体" panose="02010600030101010101" pitchFamily="2" charset="-122"/>
              </a:rPr>
              <a:t>存储器</a:t>
            </a:r>
            <a:endParaRPr lang="zh-CN" altLang="en-US" sz="2400" noProof="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存储器是如何能够存储数据、写入、读出数据的？</a:t>
            </a:r>
            <a:endParaRPr lang="zh-CN" altLang="en-US" sz="2400" noProof="1" dirty="0">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latin typeface="黑体" panose="02010609060101010101" pitchFamily="49" charset="-122"/>
                <a:ea typeface="黑体" panose="02010609060101010101" pitchFamily="49" charset="-122"/>
                <a:cs typeface="+mn-cs"/>
                <a:sym typeface="宋体" panose="02010600030101010101" pitchFamily="2" charset="-122"/>
              </a:rPr>
              <a:t>如何在存储器中找到指定单元的数据？</a:t>
            </a:r>
            <a:endParaRPr lang="zh-CN" altLang="en-US" sz="2400" noProof="1" dirty="0">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如果存储器空间不够，如何扩展存储器容量？</a:t>
            </a:r>
            <a:endParaRPr lang="zh-CN" altLang="en-US" sz="2400" noProof="1" dirty="0">
              <a:solidFill>
                <a:srgbClr val="0000FF"/>
              </a:solidFill>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latin typeface="黑体" panose="02010609060101010101" pitchFamily="49" charset="-122"/>
                <a:ea typeface="黑体" panose="02010609060101010101" pitchFamily="49" charset="-122"/>
                <a:cs typeface="+mn-cs"/>
                <a:sym typeface="宋体" panose="02010600030101010101" pitchFamily="2" charset="-122"/>
              </a:rPr>
              <a:t>指令和数据都以二进制形式存储在存储器中，如何区分？</a:t>
            </a:r>
            <a:endParaRPr lang="zh-CN" altLang="en-US" sz="2400" noProof="1" dirty="0">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zh-CN" altLang="en-US" sz="2400" noProof="1"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存储器的内部结构是怎样的？</a:t>
            </a:r>
            <a:endParaRPr lang="zh-CN" altLang="en-US" sz="2400" noProof="1" dirty="0">
              <a:solidFill>
                <a:srgbClr val="0000FF"/>
              </a:solidFill>
              <a:latin typeface="黑体" panose="02010609060101010101" pitchFamily="49" charset="-122"/>
              <a:ea typeface="黑体" panose="02010609060101010101" pitchFamily="49" charset="-122"/>
              <a:sym typeface="宋体" panose="02010600030101010101" pitchFamily="2" charset="-122"/>
            </a:endParaRPr>
          </a:p>
          <a:p>
            <a:pPr marL="457200" indent="-457200">
              <a:lnSpc>
                <a:spcPct val="140000"/>
              </a:lnSpc>
              <a:buFont typeface="Wingdings" panose="05000000000000000000" charset="0"/>
              <a:buChar char="l"/>
            </a:pPr>
            <a:r>
              <a:rPr lang="en-US" altLang="zh-CN" sz="2400" noProof="1"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a:t>
            </a:r>
            <a:endParaRPr lang="en-US" altLang="zh-CN" sz="2400" noProof="1"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pitchFamily="49" charset="-122"/>
                <a:ea typeface="黑体" panose="02010609060101010101" pitchFamily="49" charset="-122"/>
                <a:cs typeface="+mj-cs"/>
              </a:rPr>
              <a:t>作业</a:t>
            </a:r>
            <a:endParaRPr lang="zh-CN" altLang="en-US">
              <a:latin typeface="黑体" panose="02010609060101010101" pitchFamily="49" charset="-122"/>
              <a:ea typeface="黑体" panose="02010609060101010101" pitchFamily="49"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1</a:t>
            </a:r>
            <a:r>
              <a:rPr lang="zh-CN" altLang="en-US" sz="2800">
                <a:solidFill>
                  <a:srgbClr val="FF00FF"/>
                </a:solidFill>
                <a:latin typeface="黑体" panose="02010609060101010101" pitchFamily="49" charset="-122"/>
                <a:ea typeface="黑体" panose="02010609060101010101" pitchFamily="49" charset="-122"/>
                <a:cs typeface="+mn-cs"/>
              </a:rPr>
              <a:t>、</a:t>
            </a:r>
            <a:r>
              <a:rPr lang="zh-CN" sz="2800">
                <a:solidFill>
                  <a:srgbClr val="FF0000"/>
                </a:solidFill>
                <a:latin typeface="黑体" panose="02010609060101010101" pitchFamily="49" charset="-122"/>
                <a:ea typeface="黑体" panose="02010609060101010101" pitchFamily="49" charset="-122"/>
                <a:cs typeface="+mn-cs"/>
              </a:rPr>
              <a:t>总结本小节内容</a:t>
            </a:r>
            <a:endParaRPr lang="en-US" altLang="zh-CN" sz="2800">
              <a:solidFill>
                <a:srgbClr val="FF0000"/>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2</a:t>
            </a:r>
            <a:r>
              <a:rPr lang="zh-CN" altLang="en-US" sz="2800">
                <a:solidFill>
                  <a:srgbClr val="FF00FF"/>
                </a:solidFill>
                <a:latin typeface="黑体" panose="02010609060101010101" pitchFamily="49" charset="-122"/>
                <a:ea typeface="黑体" panose="02010609060101010101" pitchFamily="49" charset="-122"/>
                <a:cs typeface="+mn-cs"/>
              </a:rPr>
              <a:t>、</a:t>
            </a:r>
            <a:r>
              <a:rPr lang="zh-CN" altLang="en-US" sz="2800">
                <a:solidFill>
                  <a:srgbClr val="FF0000"/>
                </a:solidFill>
                <a:latin typeface="黑体" panose="02010609060101010101" pitchFamily="49" charset="-122"/>
                <a:ea typeface="黑体" panose="02010609060101010101" pitchFamily="49" charset="-122"/>
                <a:cs typeface="+mn-cs"/>
              </a:rPr>
              <a:t>习题</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3.7 </a:t>
            </a:r>
            <a:r>
              <a:rPr lang="zh-CN" altLang="en-US" sz="2800">
                <a:solidFill>
                  <a:srgbClr val="0000FF"/>
                </a:solidFill>
                <a:latin typeface="黑体" panose="02010609060101010101" pitchFamily="49" charset="-122"/>
                <a:ea typeface="黑体" panose="02010609060101010101" pitchFamily="49" charset="-122"/>
                <a:cs typeface="+mn-cs"/>
              </a:rPr>
              <a:t>虚拟存储器</a:t>
            </a:r>
            <a:endParaRPr lang="zh-CN" altLang="en-US" sz="2800">
              <a:solidFill>
                <a:srgbClr val="00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pitchFamily="49" charset="-122"/>
                <a:ea typeface="黑体" panose="02010609060101010101" pitchFamily="49" charset="-122"/>
                <a:cs typeface="+mn-cs"/>
              </a:rPr>
              <a:t> </a:t>
            </a:r>
            <a:r>
              <a:rPr lang="en-US" altLang="zh-CN" sz="2800">
                <a:solidFill>
                  <a:srgbClr val="0000FF"/>
                </a:solidFill>
                <a:latin typeface="黑体" panose="02010609060101010101" pitchFamily="49" charset="-122"/>
                <a:ea typeface="黑体" panose="02010609060101010101" pitchFamily="49" charset="-122"/>
                <a:cs typeface="+mn-cs"/>
              </a:rPr>
              <a:t>       </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word</a:t>
            </a:r>
            <a:r>
              <a:rPr lang="zh-CN" altLang="en-US" sz="2800">
                <a:solidFill>
                  <a:srgbClr val="0000FF"/>
                </a:solidFill>
                <a:latin typeface="黑体" panose="02010609060101010101" pitchFamily="49" charset="-122"/>
                <a:ea typeface="黑体" panose="02010609060101010101" pitchFamily="49" charset="-122"/>
                <a:cs typeface="+mn-cs"/>
              </a:rPr>
              <a:t>文档）</a:t>
            </a:r>
            <a:endParaRPr lang="zh-CN" altLang="en-US" sz="2800">
              <a:solidFill>
                <a:srgbClr val="00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pitchFamily="49" charset="-122"/>
                <a:ea typeface="黑体" panose="02010609060101010101" pitchFamily="49" charset="-122"/>
                <a:cs typeface="+mn-cs"/>
              </a:rPr>
              <a:t>3</a:t>
            </a:r>
            <a:r>
              <a:rPr lang="zh-CN" altLang="en-US" sz="2800">
                <a:latin typeface="黑体" panose="02010609060101010101" pitchFamily="49" charset="-122"/>
                <a:ea typeface="黑体" panose="02010609060101010101" pitchFamily="49" charset="-122"/>
                <a:cs typeface="+mn-cs"/>
              </a:rPr>
              <a:t>、画第</a:t>
            </a:r>
            <a:r>
              <a:rPr lang="en-US" altLang="zh-CN" sz="2800">
                <a:latin typeface="黑体" panose="02010609060101010101" pitchFamily="49" charset="-122"/>
                <a:ea typeface="黑体" panose="02010609060101010101" pitchFamily="49" charset="-122"/>
                <a:cs typeface="+mn-cs"/>
              </a:rPr>
              <a:t>3</a:t>
            </a:r>
            <a:r>
              <a:rPr lang="zh-CN" altLang="en-US" sz="2800">
                <a:latin typeface="黑体" panose="02010609060101010101" pitchFamily="49" charset="-122"/>
                <a:ea typeface="黑体" panose="02010609060101010101" pitchFamily="49" charset="-122"/>
                <a:cs typeface="+mn-cs"/>
              </a:rPr>
              <a:t>章的“</a:t>
            </a:r>
            <a:r>
              <a:rPr lang="zh-CN" altLang="en-US" sz="2800">
                <a:solidFill>
                  <a:srgbClr val="FF0000"/>
                </a:solidFill>
                <a:latin typeface="黑体" panose="02010609060101010101" pitchFamily="49" charset="-122"/>
                <a:ea typeface="黑体" panose="02010609060101010101" pitchFamily="49" charset="-122"/>
                <a:cs typeface="+mn-cs"/>
              </a:rPr>
              <a:t>章节知识结构图</a:t>
            </a:r>
            <a:r>
              <a:rPr lang="zh-CN" altLang="en-US" sz="2800">
                <a:latin typeface="黑体" panose="02010609060101010101" pitchFamily="49" charset="-122"/>
                <a:ea typeface="黑体" panose="02010609060101010101" pitchFamily="49" charset="-122"/>
                <a:cs typeface="+mn-cs"/>
              </a:rPr>
              <a:t>”</a:t>
            </a:r>
            <a:endParaRPr lang="zh-CN" altLang="en-US" sz="2800">
              <a:latin typeface="黑体" panose="02010609060101010101" pitchFamily="49" charset="-122"/>
              <a:ea typeface="黑体" panose="02010609060101010101" pitchFamily="49" charset="-122"/>
              <a:cs typeface="+mn-cs"/>
            </a:endParaRPr>
          </a:p>
        </p:txBody>
      </p:sp>
      <p:sp>
        <p:nvSpPr>
          <p:cNvPr id="4" name="文本框 3"/>
          <p:cNvSpPr txBox="1"/>
          <p:nvPr/>
        </p:nvSpPr>
        <p:spPr>
          <a:xfrm>
            <a:off x="323850" y="1628775"/>
            <a:ext cx="8016875" cy="1846580"/>
          </a:xfrm>
          <a:prstGeom prst="rect">
            <a:avLst/>
          </a:prstGeom>
          <a:solidFill>
            <a:schemeClr val="accent1">
              <a:lumMod val="60000"/>
              <a:lumOff val="40000"/>
            </a:schemeClr>
          </a:solidFill>
        </p:spPr>
        <p:txBody>
          <a:bodyPr wrap="square" lIns="36195" tIns="0" rIns="0" bIns="0" rtlCol="0" anchor="t" anchorCtr="1">
            <a:spAutoFit/>
          </a:bodyPr>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3.7.1 虚拟存储器的基本概念</a:t>
            </a:r>
            <a:r>
              <a:rPr lang="zh-CN" sz="2400" dirty="0">
                <a:solidFill>
                  <a:srgbClr val="FF0000"/>
                </a:solidFill>
                <a:latin typeface="黑体" panose="02010609060101010101" pitchFamily="49" charset="-122"/>
                <a:ea typeface="黑体" panose="02010609060101010101" pitchFamily="49" charset="-122"/>
                <a:sym typeface="+mn-ea"/>
              </a:rPr>
              <a:t>（按需调入、页面置换）</a:t>
            </a:r>
            <a:endParaRPr sz="2400" dirty="0">
              <a:solidFill>
                <a:srgbClr val="FF0000"/>
              </a:solidFill>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3.7.2 页式虚拟存储器</a:t>
            </a:r>
            <a:r>
              <a:rPr lang="en-US" sz="2400" dirty="0">
                <a:solidFill>
                  <a:srgbClr val="FF0000"/>
                </a:solidFill>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（地址映射）</a:t>
            </a:r>
            <a:endParaRPr sz="2400" dirty="0">
              <a:solidFill>
                <a:srgbClr val="FF0000"/>
              </a:solidFill>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3.7.3 段式虚拟存储器和段页式虚拟存储器</a:t>
            </a:r>
            <a:r>
              <a:rPr lang="en-US" sz="2400" dirty="0">
                <a:solidFill>
                  <a:srgbClr val="FF0000"/>
                </a:solidFill>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（地址映射）</a:t>
            </a:r>
            <a:endParaRPr sz="2400" dirty="0">
              <a:solidFill>
                <a:srgbClr val="FF0000"/>
              </a:solidFill>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3.7.4 虚存的替换算法</a:t>
            </a:r>
            <a:r>
              <a:rPr lang="en-US" sz="2400" dirty="0">
                <a:latin typeface="黑体" panose="02010609060101010101" pitchFamily="49" charset="-122"/>
                <a:ea typeface="黑体" panose="02010609060101010101" pitchFamily="49" charset="-122"/>
                <a:sym typeface="+mn-ea"/>
              </a:rPr>
              <a:t>  </a:t>
            </a:r>
            <a:br>
              <a:rPr lang="en-US" sz="2400" dirty="0">
                <a:latin typeface="黑体" panose="02010609060101010101" pitchFamily="49" charset="-122"/>
                <a:ea typeface="黑体" panose="02010609060101010101" pitchFamily="49" charset="-122"/>
                <a:sym typeface="+mn-ea"/>
              </a:rPr>
            </a:b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（重点，大题：</a:t>
            </a:r>
            <a:r>
              <a:rPr lang="en-US" altLang="zh-CN" sz="2400" dirty="0">
                <a:solidFill>
                  <a:srgbClr val="0000FF"/>
                </a:solidFill>
                <a:latin typeface="黑体" panose="02010609060101010101" pitchFamily="49" charset="-122"/>
                <a:ea typeface="黑体" panose="02010609060101010101" pitchFamily="49" charset="-122"/>
                <a:sym typeface="+mn-ea"/>
              </a:rPr>
              <a:t>FIFO</a:t>
            </a:r>
            <a:r>
              <a:rPr lang="zh-CN" altLang="en-US" sz="2400" dirty="0">
                <a:solidFill>
                  <a:srgbClr val="0000FF"/>
                </a:solidFill>
                <a:latin typeface="黑体" panose="02010609060101010101" pitchFamily="49" charset="-122"/>
                <a:ea typeface="黑体" panose="02010609060101010101" pitchFamily="49" charset="-122"/>
                <a:sym typeface="+mn-ea"/>
              </a:rPr>
              <a:t>，</a:t>
            </a:r>
            <a:r>
              <a:rPr lang="en-US" altLang="zh-CN" sz="2400" dirty="0">
                <a:solidFill>
                  <a:srgbClr val="0000FF"/>
                </a:solidFill>
                <a:latin typeface="黑体" panose="02010609060101010101" pitchFamily="49" charset="-122"/>
                <a:ea typeface="黑体" panose="02010609060101010101" pitchFamily="49" charset="-122"/>
                <a:sym typeface="+mn-ea"/>
              </a:rPr>
              <a:t>LRU</a:t>
            </a:r>
            <a:r>
              <a:rPr lang="zh-CN" altLang="en-US" sz="2400" dirty="0">
                <a:solidFill>
                  <a:srgbClr val="FF0000"/>
                </a:solidFill>
                <a:latin typeface="黑体" panose="02010609060101010101" pitchFamily="49" charset="-122"/>
                <a:ea typeface="黑体" panose="02010609060101010101" pitchFamily="49" charset="-122"/>
                <a:sym typeface="+mn-ea"/>
              </a:rPr>
              <a:t>）</a:t>
            </a:r>
            <a:endParaRPr lang="zh-CN" altLang="en-US" sz="240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custDataLst>
              <p:tags r:id="rId1"/>
            </p:custDataLst>
          </p:nvPr>
        </p:nvGraphicFramePr>
        <p:xfrm>
          <a:off x="35560" y="188595"/>
          <a:ext cx="8809990" cy="5289550"/>
        </p:xfrm>
        <a:graphic>
          <a:graphicData uri="http://schemas.openxmlformats.org/presentationml/2006/ole">
            <mc:AlternateContent xmlns:mc="http://schemas.openxmlformats.org/markup-compatibility/2006">
              <mc:Choice xmlns:v="urn:schemas-microsoft-com:vml" Requires="v">
                <p:oleObj spid="_x0000_s5" name="" r:id="rId2" imgW="6432550" imgH="3422650" progId="Paint.Picture">
                  <p:embed/>
                </p:oleObj>
              </mc:Choice>
              <mc:Fallback>
                <p:oleObj name="" r:id="rId2" imgW="6432550" imgH="3422650" progId="Paint.Picture">
                  <p:embed/>
                  <p:pic>
                    <p:nvPicPr>
                      <p:cNvPr id="0" name="图片 4"/>
                      <p:cNvPicPr/>
                      <p:nvPr/>
                    </p:nvPicPr>
                    <p:blipFill>
                      <a:blip r:embed="rId3"/>
                      <a:stretch>
                        <a:fillRect/>
                      </a:stretch>
                    </p:blipFill>
                    <p:spPr>
                      <a:xfrm>
                        <a:off x="35560" y="188595"/>
                        <a:ext cx="8809990" cy="528955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3314" name="Rectangle 2"/>
          <p:cNvSpPr>
            <a:spLocks noGrp="1"/>
          </p:cNvSpPr>
          <p:nvPr>
            <p:ph type="title"/>
          </p:nvPr>
        </p:nvSpPr>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 SRAM</a:t>
            </a:r>
            <a:r>
              <a:rPr lang="zh-CN" altLang="en-US" dirty="0">
                <a:latin typeface="黑体" panose="02010609060101010101" pitchFamily="49" charset="-122"/>
                <a:ea typeface="黑体" panose="02010609060101010101" pitchFamily="49" charset="-122"/>
                <a:cs typeface="+mj-cs"/>
              </a:rPr>
              <a:t>存储器</a:t>
            </a:r>
            <a:endParaRPr lang="zh-CN" altLang="en-US" dirty="0">
              <a:latin typeface="黑体" panose="02010609060101010101" pitchFamily="49" charset="-122"/>
              <a:ea typeface="黑体" panose="02010609060101010101" pitchFamily="49" charset="-122"/>
              <a:cs typeface="+mj-cs"/>
            </a:endParaRPr>
          </a:p>
        </p:txBody>
      </p:sp>
      <p:sp>
        <p:nvSpPr>
          <p:cNvPr id="13315" name="Rectangle 3"/>
          <p:cNvSpPr>
            <a:spLocks noGrp="1"/>
          </p:cNvSpPr>
          <p:nvPr>
            <p:ph idx="1"/>
          </p:nvPr>
        </p:nvSpPr>
        <p:spPr>
          <a:xfrm>
            <a:off x="323850" y="1628775"/>
            <a:ext cx="8229600" cy="4411663"/>
          </a:xfrm>
        </p:spPr>
        <p:txBody>
          <a:bodyPr vert="horz" wrap="square" lIns="91440" tIns="45720" rIns="91440" bIns="45720" anchor="t" anchorCtr="0"/>
          <a:p>
            <a:pPr eaLnBrk="1" hangingPunct="1">
              <a:lnSpc>
                <a:spcPct val="140000"/>
              </a:lnSpc>
              <a:buSzPct val="70000"/>
            </a:pPr>
            <a:r>
              <a:rPr lang="zh-CN" altLang="en-US" dirty="0">
                <a:solidFill>
                  <a:srgbClr val="FF0000"/>
                </a:solidFill>
                <a:latin typeface="黑体" panose="02010609060101010101" pitchFamily="49" charset="-122"/>
                <a:ea typeface="黑体" panose="02010609060101010101" pitchFamily="49" charset="-122"/>
                <a:cs typeface="+mn-cs"/>
              </a:rPr>
              <a:t>主存</a:t>
            </a:r>
            <a:r>
              <a:rPr lang="zh-CN" altLang="en-US" dirty="0">
                <a:latin typeface="黑体" panose="02010609060101010101" pitchFamily="49" charset="-122"/>
                <a:ea typeface="黑体" panose="02010609060101010101" pitchFamily="49" charset="-122"/>
                <a:cs typeface="+mn-cs"/>
              </a:rPr>
              <a:t>（内部存储器）是</a:t>
            </a:r>
            <a:r>
              <a:rPr lang="zh-CN" altLang="en-US" dirty="0">
                <a:solidFill>
                  <a:srgbClr val="FF0000"/>
                </a:solidFill>
                <a:latin typeface="黑体" panose="02010609060101010101" pitchFamily="49" charset="-122"/>
                <a:ea typeface="黑体" panose="02010609060101010101" pitchFamily="49" charset="-122"/>
                <a:cs typeface="+mn-cs"/>
              </a:rPr>
              <a:t>半导体</a:t>
            </a:r>
            <a:r>
              <a:rPr lang="zh-CN" altLang="en-US" dirty="0">
                <a:latin typeface="黑体" panose="02010609060101010101" pitchFamily="49" charset="-122"/>
                <a:ea typeface="黑体" panose="02010609060101010101" pitchFamily="49" charset="-122"/>
                <a:cs typeface="+mn-cs"/>
              </a:rPr>
              <a:t>存储器。根据</a:t>
            </a:r>
            <a:r>
              <a:rPr lang="zh-CN" altLang="en-US" dirty="0">
                <a:solidFill>
                  <a:srgbClr val="FF0000"/>
                </a:solidFill>
                <a:latin typeface="黑体" panose="02010609060101010101" pitchFamily="49" charset="-122"/>
                <a:ea typeface="黑体" panose="02010609060101010101" pitchFamily="49" charset="-122"/>
                <a:cs typeface="+mn-cs"/>
              </a:rPr>
              <a:t>信息存储的机理</a:t>
            </a:r>
            <a:r>
              <a:rPr lang="zh-CN" altLang="en-US" dirty="0">
                <a:latin typeface="黑体" panose="02010609060101010101" pitchFamily="49" charset="-122"/>
                <a:ea typeface="黑体" panose="02010609060101010101" pitchFamily="49" charset="-122"/>
                <a:cs typeface="+mn-cs"/>
              </a:rPr>
              <a:t>不同分为两类：</a:t>
            </a:r>
            <a:endParaRPr lang="zh-CN" altLang="en-US" dirty="0">
              <a:latin typeface="黑体" panose="02010609060101010101" pitchFamily="49" charset="-122"/>
              <a:ea typeface="黑体" panose="02010609060101010101" pitchFamily="49" charset="-122"/>
              <a:cs typeface="+mn-cs"/>
            </a:endParaRPr>
          </a:p>
          <a:p>
            <a:pPr lvl="1" indent="-347345" eaLnBrk="1" hangingPunct="1">
              <a:lnSpc>
                <a:spcPct val="140000"/>
              </a:lnSpc>
              <a:buSzPct val="70000"/>
            </a:pPr>
            <a:r>
              <a:rPr lang="zh-CN" altLang="en-US" dirty="0">
                <a:solidFill>
                  <a:srgbClr val="FF0000"/>
                </a:solidFill>
                <a:latin typeface="黑体" panose="02010609060101010101" pitchFamily="49" charset="-122"/>
                <a:ea typeface="黑体" panose="02010609060101010101" pitchFamily="49" charset="-122"/>
              </a:rPr>
              <a:t>静态</a:t>
            </a:r>
            <a:r>
              <a:rPr lang="zh-CN" altLang="en-US" dirty="0">
                <a:solidFill>
                  <a:srgbClr val="FF00FF"/>
                </a:solidFill>
                <a:latin typeface="黑体" panose="02010609060101010101" pitchFamily="49" charset="-122"/>
                <a:ea typeface="黑体" panose="02010609060101010101" pitchFamily="49" charset="-122"/>
              </a:rPr>
              <a:t>读写存储器</a:t>
            </a:r>
            <a:r>
              <a:rPr lang="en-US" altLang="zh-CN" dirty="0">
                <a:solidFill>
                  <a:srgbClr val="FF00FF"/>
                </a:solidFill>
                <a:latin typeface="黑体" panose="02010609060101010101" pitchFamily="49" charset="-122"/>
                <a:ea typeface="黑体" panose="02010609060101010101" pitchFamily="49" charset="-122"/>
              </a:rPr>
              <a:t>(SRAM)</a:t>
            </a:r>
            <a:r>
              <a:rPr lang="zh-CN" altLang="en-US" dirty="0">
                <a:latin typeface="黑体" panose="02010609060101010101" pitchFamily="49" charset="-122"/>
                <a:ea typeface="黑体" panose="02010609060101010101" pitchFamily="49" charset="-122"/>
              </a:rPr>
              <a:t>：存取速度快</a:t>
            </a:r>
            <a:endParaRPr lang="zh-CN" altLang="en-US" dirty="0">
              <a:latin typeface="黑体" panose="02010609060101010101" pitchFamily="49" charset="-122"/>
              <a:ea typeface="黑体" panose="02010609060101010101" pitchFamily="49" charset="-122"/>
            </a:endParaRPr>
          </a:p>
          <a:p>
            <a:pPr lvl="1" indent="-347345" eaLnBrk="1" hangingPunct="1">
              <a:lnSpc>
                <a:spcPct val="140000"/>
              </a:lnSpc>
              <a:buSzPct val="70000"/>
            </a:pPr>
            <a:r>
              <a:rPr lang="zh-CN" altLang="en-US" dirty="0">
                <a:solidFill>
                  <a:srgbClr val="FF0000"/>
                </a:solidFill>
                <a:latin typeface="黑体" panose="02010609060101010101" pitchFamily="49" charset="-122"/>
                <a:ea typeface="黑体" panose="02010609060101010101" pitchFamily="49" charset="-122"/>
              </a:rPr>
              <a:t>动态</a:t>
            </a:r>
            <a:r>
              <a:rPr lang="zh-CN" altLang="en-US" dirty="0">
                <a:solidFill>
                  <a:srgbClr val="FF00FF"/>
                </a:solidFill>
                <a:latin typeface="黑体" panose="02010609060101010101" pitchFamily="49" charset="-122"/>
                <a:ea typeface="黑体" panose="02010609060101010101" pitchFamily="49" charset="-122"/>
              </a:rPr>
              <a:t>读写存储器</a:t>
            </a:r>
            <a:r>
              <a:rPr lang="en-US" altLang="zh-CN" dirty="0">
                <a:solidFill>
                  <a:srgbClr val="FF00FF"/>
                </a:solidFill>
                <a:latin typeface="黑体" panose="02010609060101010101" pitchFamily="49" charset="-122"/>
                <a:ea typeface="黑体" panose="02010609060101010101" pitchFamily="49" charset="-122"/>
              </a:rPr>
              <a:t>(DRAM)</a:t>
            </a:r>
            <a:r>
              <a:rPr lang="zh-CN" altLang="en-US" dirty="0">
                <a:latin typeface="黑体" panose="02010609060101010101" pitchFamily="49" charset="-122"/>
                <a:ea typeface="黑体" panose="02010609060101010101" pitchFamily="49" charset="-122"/>
              </a:rPr>
              <a:t>：存储容量大</a:t>
            </a:r>
            <a:endParaRPr lang="zh-CN" altLang="en-US" dirty="0">
              <a:latin typeface="黑体" panose="02010609060101010101" pitchFamily="49" charset="-122"/>
              <a:ea typeface="黑体" panose="02010609060101010101" pitchFamily="49" charset="-122"/>
            </a:endParaRPr>
          </a:p>
          <a:p>
            <a:pPr eaLnBrk="1" hangingPunct="1">
              <a:buSzPct val="70000"/>
              <a:buFont typeface="Wingdings" panose="05000000000000000000" pitchFamily="2" charset="2"/>
              <a:buNone/>
            </a:pPr>
            <a:endParaRPr lang="en-US" altLang="zh-CN"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35560" y="116840"/>
          <a:ext cx="9060180" cy="5720715"/>
        </p:xfrm>
        <a:graphic>
          <a:graphicData uri="http://schemas.openxmlformats.org/presentationml/2006/ole">
            <mc:AlternateContent xmlns:mc="http://schemas.openxmlformats.org/markup-compatibility/2006">
              <mc:Choice xmlns:v="urn:schemas-microsoft-com:vml" Requires="v">
                <p:oleObj spid="_x0000_s5" name="" r:id="rId1" imgW="8185150" imgH="4794250" progId="Paint.Picture">
                  <p:embed/>
                </p:oleObj>
              </mc:Choice>
              <mc:Fallback>
                <p:oleObj name="" r:id="rId1" imgW="8185150" imgH="4794250" progId="Paint.Picture">
                  <p:embed/>
                  <p:pic>
                    <p:nvPicPr>
                      <p:cNvPr id="0" name="图片 4"/>
                      <p:cNvPicPr/>
                      <p:nvPr/>
                    </p:nvPicPr>
                    <p:blipFill>
                      <a:blip r:embed="rId2"/>
                      <a:stretch>
                        <a:fillRect/>
                      </a:stretch>
                    </p:blipFill>
                    <p:spPr>
                      <a:xfrm>
                        <a:off x="35560" y="116840"/>
                        <a:ext cx="9060180" cy="5720715"/>
                      </a:xfrm>
                      <a:prstGeom prst="rect">
                        <a:avLst/>
                      </a:prstGeom>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179705" y="116840"/>
          <a:ext cx="8893810" cy="3188970"/>
        </p:xfrm>
        <a:graphic>
          <a:graphicData uri="http://schemas.openxmlformats.org/presentationml/2006/ole">
            <mc:AlternateContent xmlns:mc="http://schemas.openxmlformats.org/markup-compatibility/2006">
              <mc:Choice xmlns:v="urn:schemas-microsoft-com:vml" Requires="v">
                <p:oleObj spid="_x0000_s5" name="" r:id="rId1" imgW="8102600" imgH="2927350" progId="Paint.Picture">
                  <p:embed/>
                </p:oleObj>
              </mc:Choice>
              <mc:Fallback>
                <p:oleObj name="" r:id="rId1" imgW="8102600" imgH="2927350" progId="Paint.Picture">
                  <p:embed/>
                  <p:pic>
                    <p:nvPicPr>
                      <p:cNvPr id="0" name="图片 4"/>
                      <p:cNvPicPr/>
                      <p:nvPr/>
                    </p:nvPicPr>
                    <p:blipFill>
                      <a:blip r:embed="rId2"/>
                      <a:stretch>
                        <a:fillRect/>
                      </a:stretch>
                    </p:blipFill>
                    <p:spPr>
                      <a:xfrm>
                        <a:off x="179705" y="116840"/>
                        <a:ext cx="8893810" cy="3188970"/>
                      </a:xfrm>
                      <a:prstGeom prst="rect">
                        <a:avLst/>
                      </a:prstGeom>
                    </p:spPr>
                  </p:pic>
                </p:oleObj>
              </mc:Fallback>
            </mc:AlternateContent>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对象 5"/>
          <p:cNvGraphicFramePr/>
          <p:nvPr/>
        </p:nvGraphicFramePr>
        <p:xfrm>
          <a:off x="252095" y="476885"/>
          <a:ext cx="8608060" cy="5516880"/>
        </p:xfrm>
        <a:graphic>
          <a:graphicData uri="http://schemas.openxmlformats.org/presentationml/2006/ole">
            <mc:AlternateContent xmlns:mc="http://schemas.openxmlformats.org/markup-compatibility/2006">
              <mc:Choice xmlns:v="urn:schemas-microsoft-com:vml" Requires="v">
                <p:oleObj spid="_x0000_s7" name="" r:id="rId1" imgW="5829300" imgH="3613150" progId="Paint.Picture">
                  <p:embed/>
                </p:oleObj>
              </mc:Choice>
              <mc:Fallback>
                <p:oleObj name="" r:id="rId1" imgW="5829300" imgH="3613150" progId="Paint.Picture">
                  <p:embed/>
                  <p:pic>
                    <p:nvPicPr>
                      <p:cNvPr id="0" name="图片 6"/>
                      <p:cNvPicPr/>
                      <p:nvPr/>
                    </p:nvPicPr>
                    <p:blipFill>
                      <a:blip r:embed="rId2"/>
                      <a:stretch>
                        <a:fillRect/>
                      </a:stretch>
                    </p:blipFill>
                    <p:spPr>
                      <a:xfrm>
                        <a:off x="252095" y="476885"/>
                        <a:ext cx="8608060" cy="5516880"/>
                      </a:xfrm>
                      <a:prstGeom prst="rect">
                        <a:avLst/>
                      </a:prstGeom>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179705" y="332740"/>
          <a:ext cx="8846820" cy="4905375"/>
        </p:xfrm>
        <a:graphic>
          <a:graphicData uri="http://schemas.openxmlformats.org/presentationml/2006/ole">
            <mc:AlternateContent xmlns:mc="http://schemas.openxmlformats.org/markup-compatibility/2006">
              <mc:Choice xmlns:v="urn:schemas-microsoft-com:vml" Requires="v">
                <p:oleObj spid="_x0000_s5" name="" r:id="rId1" imgW="8013700" imgH="3943350" progId="Paint.Picture">
                  <p:embed/>
                </p:oleObj>
              </mc:Choice>
              <mc:Fallback>
                <p:oleObj name="" r:id="rId1" imgW="8013700" imgH="3943350" progId="Paint.Picture">
                  <p:embed/>
                  <p:pic>
                    <p:nvPicPr>
                      <p:cNvPr id="0" name="图片 4"/>
                      <p:cNvPicPr/>
                      <p:nvPr/>
                    </p:nvPicPr>
                    <p:blipFill>
                      <a:blip r:embed="rId2"/>
                      <a:stretch>
                        <a:fillRect/>
                      </a:stretch>
                    </p:blipFill>
                    <p:spPr>
                      <a:xfrm>
                        <a:off x="179705" y="332740"/>
                        <a:ext cx="8846820" cy="4905375"/>
                      </a:xfrm>
                      <a:prstGeom prst="rect">
                        <a:avLst/>
                      </a:prstGeom>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79705" y="332740"/>
          <a:ext cx="8830310" cy="4868545"/>
        </p:xfrm>
        <a:graphic>
          <a:graphicData uri="http://schemas.openxmlformats.org/presentationml/2006/ole">
            <mc:AlternateContent xmlns:mc="http://schemas.openxmlformats.org/markup-compatibility/2006">
              <mc:Choice xmlns:v="urn:schemas-microsoft-com:vml" Requires="v">
                <p:oleObj spid="_x0000_s3" name="" r:id="rId1" imgW="8108950" imgH="4025900" progId="Paint.Picture">
                  <p:embed/>
                </p:oleObj>
              </mc:Choice>
              <mc:Fallback>
                <p:oleObj name="" r:id="rId1" imgW="8108950" imgH="4025900" progId="Paint.Picture">
                  <p:embed/>
                  <p:pic>
                    <p:nvPicPr>
                      <p:cNvPr id="0" name="图片 2"/>
                      <p:cNvPicPr/>
                      <p:nvPr/>
                    </p:nvPicPr>
                    <p:blipFill>
                      <a:blip r:embed="rId2"/>
                      <a:stretch>
                        <a:fillRect/>
                      </a:stretch>
                    </p:blipFill>
                    <p:spPr>
                      <a:xfrm>
                        <a:off x="179705" y="332740"/>
                        <a:ext cx="8830310" cy="4868545"/>
                      </a:xfrm>
                      <a:prstGeom prst="rect">
                        <a:avLst/>
                      </a:prstGeom>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51460" y="476885"/>
          <a:ext cx="8761095" cy="1744980"/>
        </p:xfrm>
        <a:graphic>
          <a:graphicData uri="http://schemas.openxmlformats.org/presentationml/2006/ole">
            <mc:AlternateContent xmlns:mc="http://schemas.openxmlformats.org/markup-compatibility/2006">
              <mc:Choice xmlns:v="urn:schemas-microsoft-com:vml" Requires="v">
                <p:oleObj spid="_x0000_s3" name="" r:id="rId1" imgW="8153400" imgH="1479550" progId="Paint.Picture">
                  <p:embed/>
                </p:oleObj>
              </mc:Choice>
              <mc:Fallback>
                <p:oleObj name="" r:id="rId1" imgW="8153400" imgH="1479550" progId="Paint.Picture">
                  <p:embed/>
                  <p:pic>
                    <p:nvPicPr>
                      <p:cNvPr id="0" name="图片 2"/>
                      <p:cNvPicPr/>
                      <p:nvPr/>
                    </p:nvPicPr>
                    <p:blipFill>
                      <a:blip r:embed="rId2"/>
                      <a:stretch>
                        <a:fillRect/>
                      </a:stretch>
                    </p:blipFill>
                    <p:spPr>
                      <a:xfrm>
                        <a:off x="251460" y="476885"/>
                        <a:ext cx="8761095" cy="1744980"/>
                      </a:xfrm>
                      <a:prstGeom prst="rect">
                        <a:avLst/>
                      </a:prstGeom>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07315" y="188595"/>
          <a:ext cx="8826500" cy="4495800"/>
        </p:xfrm>
        <a:graphic>
          <a:graphicData uri="http://schemas.openxmlformats.org/presentationml/2006/ole">
            <mc:AlternateContent xmlns:mc="http://schemas.openxmlformats.org/markup-compatibility/2006">
              <mc:Choice xmlns:v="urn:schemas-microsoft-com:vml" Requires="v">
                <p:oleObj spid="_x0000_s3" name="" r:id="rId1" imgW="8077200" imgH="3702050" progId="Paint.Picture">
                  <p:embed/>
                </p:oleObj>
              </mc:Choice>
              <mc:Fallback>
                <p:oleObj name="" r:id="rId1" imgW="8077200" imgH="3702050" progId="Paint.Picture">
                  <p:embed/>
                  <p:pic>
                    <p:nvPicPr>
                      <p:cNvPr id="0" name="图片 2"/>
                      <p:cNvPicPr/>
                      <p:nvPr/>
                    </p:nvPicPr>
                    <p:blipFill>
                      <a:blip r:embed="rId2"/>
                      <a:stretch>
                        <a:fillRect/>
                      </a:stretch>
                    </p:blipFill>
                    <p:spPr>
                      <a:xfrm>
                        <a:off x="107315" y="188595"/>
                        <a:ext cx="8826500" cy="4495800"/>
                      </a:xfrm>
                      <a:prstGeom prst="rect">
                        <a:avLst/>
                      </a:prstGeom>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51460" y="2420620"/>
          <a:ext cx="8629015" cy="3455670"/>
        </p:xfrm>
        <a:graphic>
          <a:graphicData uri="http://schemas.openxmlformats.org/presentationml/2006/ole">
            <mc:AlternateContent xmlns:mc="http://schemas.openxmlformats.org/markup-compatibility/2006">
              <mc:Choice xmlns:v="urn:schemas-microsoft-com:vml" Requires="v">
                <p:oleObj spid="_x0000_s3" name="" r:id="rId1" imgW="7213600" imgH="2921000" progId="Paint.Picture">
                  <p:embed/>
                </p:oleObj>
              </mc:Choice>
              <mc:Fallback>
                <p:oleObj name="" r:id="rId1" imgW="7213600" imgH="2921000" progId="Paint.Picture">
                  <p:embed/>
                  <p:pic>
                    <p:nvPicPr>
                      <p:cNvPr id="0" name="图片 2"/>
                      <p:cNvPicPr/>
                      <p:nvPr/>
                    </p:nvPicPr>
                    <p:blipFill>
                      <a:blip r:embed="rId2"/>
                      <a:stretch>
                        <a:fillRect/>
                      </a:stretch>
                    </p:blipFill>
                    <p:spPr>
                      <a:xfrm>
                        <a:off x="251460" y="2420620"/>
                        <a:ext cx="8629015" cy="3455670"/>
                      </a:xfrm>
                      <a:prstGeom prst="rect">
                        <a:avLst/>
                      </a:prstGeom>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07950" y="476885"/>
          <a:ext cx="8646160" cy="5523230"/>
        </p:xfrm>
        <a:graphic>
          <a:graphicData uri="http://schemas.openxmlformats.org/presentationml/2006/ole">
            <mc:AlternateContent xmlns:mc="http://schemas.openxmlformats.org/markup-compatibility/2006">
              <mc:Choice xmlns:v="urn:schemas-microsoft-com:vml" Requires="v">
                <p:oleObj spid="_x0000_s3" name="" r:id="rId1" imgW="6877050" imgH="4514850" progId="Paint.Picture">
                  <p:embed/>
                </p:oleObj>
              </mc:Choice>
              <mc:Fallback>
                <p:oleObj name="" r:id="rId1" imgW="6877050" imgH="4514850" progId="Paint.Picture">
                  <p:embed/>
                  <p:pic>
                    <p:nvPicPr>
                      <p:cNvPr id="0" name="图片 2"/>
                      <p:cNvPicPr/>
                      <p:nvPr/>
                    </p:nvPicPr>
                    <p:blipFill>
                      <a:blip r:embed="rId2"/>
                      <a:stretch>
                        <a:fillRect/>
                      </a:stretch>
                    </p:blipFill>
                    <p:spPr>
                      <a:xfrm>
                        <a:off x="107950" y="476885"/>
                        <a:ext cx="8646160" cy="552323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4338" name="Rectangle 2"/>
          <p:cNvSpPr>
            <a:spLocks noGrp="1"/>
          </p:cNvSpPr>
          <p:nvPr>
            <p:ph type="title"/>
          </p:nvPr>
        </p:nvSpPr>
        <p:spPr>
          <a:xfrm>
            <a:off x="-1587" y="122238"/>
            <a:ext cx="8955087" cy="68421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3.2.1 </a:t>
            </a:r>
            <a:r>
              <a:rPr lang="zh-CN" altLang="en-US" dirty="0">
                <a:latin typeface="黑体" panose="02010609060101010101" pitchFamily="49" charset="-122"/>
                <a:ea typeface="黑体" panose="02010609060101010101" pitchFamily="49" charset="-122"/>
                <a:cs typeface="+mj-cs"/>
              </a:rPr>
              <a:t>基本的静态存储元阵列</a:t>
            </a:r>
            <a:endParaRPr lang="zh-CN" altLang="en-US" dirty="0">
              <a:latin typeface="黑体" panose="02010609060101010101" pitchFamily="49" charset="-122"/>
              <a:ea typeface="黑体" panose="02010609060101010101" pitchFamily="49" charset="-122"/>
              <a:cs typeface="+mj-cs"/>
            </a:endParaRPr>
          </a:p>
        </p:txBody>
      </p:sp>
      <p:pic>
        <p:nvPicPr>
          <p:cNvPr id="14339" name="Picture 4" descr="3a2"/>
          <p:cNvPicPr>
            <a:picLocks noChangeAspect="1"/>
          </p:cNvPicPr>
          <p:nvPr/>
        </p:nvPicPr>
        <p:blipFill>
          <a:blip r:embed="rId1"/>
          <a:srcRect r="1566"/>
          <a:stretch>
            <a:fillRect/>
          </a:stretch>
        </p:blipFill>
        <p:spPr>
          <a:xfrm>
            <a:off x="1779905" y="1484630"/>
            <a:ext cx="7364412" cy="5008880"/>
          </a:xfrm>
          <a:prstGeom prst="rect">
            <a:avLst/>
          </a:prstGeom>
          <a:noFill/>
          <a:ln w="9525">
            <a:noFill/>
          </a:ln>
        </p:spPr>
      </p:pic>
      <p:sp>
        <p:nvSpPr>
          <p:cNvPr id="13316" name="Rectangle 3"/>
          <p:cNvSpPr>
            <a:spLocks noGrp="1"/>
          </p:cNvSpPr>
          <p:nvPr>
            <p:ph idx="1"/>
          </p:nvPr>
        </p:nvSpPr>
        <p:spPr>
          <a:xfrm>
            <a:off x="-1587" y="806450"/>
            <a:ext cx="8229600" cy="4411663"/>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1</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、存储元</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：一个二进制，锁存器</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2</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、三组信号线</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地址线，</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6</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根，</a:t>
            </a:r>
            <a:endPar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 </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  </a:t>
            </a:r>
            <a:r>
              <a:rPr kumimoji="0" lang="en-US" altLang="zh-CN"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2</a:t>
            </a:r>
            <a:r>
              <a:rPr kumimoji="0" lang="en-US" altLang="zh-CN" sz="2400" b="1" i="0" u="none" strike="noStrike" kern="0" cap="none" spc="0" normalizeH="0" baseline="30000" noProof="1" dirty="0">
                <a:solidFill>
                  <a:srgbClr val="0000FF"/>
                </a:solidFill>
                <a:uFillTx/>
                <a:latin typeface="黑体" panose="02010609060101010101" pitchFamily="49" charset="-122"/>
                <a:ea typeface="黑体" panose="02010609060101010101" pitchFamily="49" charset="-122"/>
                <a:cs typeface="+mn-cs"/>
              </a:rPr>
              <a:t>6</a:t>
            </a:r>
            <a:r>
              <a:rPr kumimoji="0" lang="en-US" altLang="zh-CN" sz="2400" b="1" i="0" u="none" strike="noStrike" kern="0" cap="none" spc="0" normalizeH="0" baseline="0" noProof="1" dirty="0">
                <a:solidFill>
                  <a:srgbClr val="0000FF"/>
                </a:solidFill>
                <a:uFillTx/>
                <a:latin typeface="黑体" panose="02010609060101010101" pitchFamily="49" charset="-122"/>
                <a:ea typeface="黑体" panose="02010609060101010101" pitchFamily="49" charset="-122"/>
                <a:cs typeface="+mn-cs"/>
              </a:rPr>
              <a:t>=64</a:t>
            </a:r>
            <a:r>
              <a:rPr kumimoji="0" lang="zh-CN" altLang="en-US" sz="2400" b="1" i="0" u="none" strike="noStrike" kern="0" cap="none" spc="0" normalizeH="0" baseline="0" noProof="1" dirty="0">
                <a:solidFill>
                  <a:srgbClr val="0000FF"/>
                </a:solidFill>
                <a:uFillTx/>
                <a:latin typeface="黑体" panose="02010609060101010101" pitchFamily="49" charset="-122"/>
                <a:ea typeface="黑体" panose="02010609060101010101" pitchFamily="49" charset="-122"/>
                <a:cs typeface="+mn-cs"/>
              </a:rPr>
              <a:t>根行线</a:t>
            </a:r>
            <a:endPar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数据线，</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4</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根</a:t>
            </a:r>
            <a:endPar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lang="en-US" altLang="zh-CN" sz="2400" dirty="0">
                <a:solidFill>
                  <a:srgbClr val="0000FF"/>
                </a:solidFill>
                <a:sym typeface="+mn-ea"/>
              </a:rPr>
              <a:t>   </a:t>
            </a:r>
            <a:r>
              <a:rPr lang="zh-CN" sz="2400" dirty="0">
                <a:solidFill>
                  <a:srgbClr val="0000FF"/>
                </a:solidFill>
                <a:sym typeface="+mn-ea"/>
              </a:rPr>
              <a:t>字长</a:t>
            </a:r>
            <a:r>
              <a:rPr lang="en-US" altLang="zh-CN" sz="2400" dirty="0">
                <a:solidFill>
                  <a:srgbClr val="0000FF"/>
                </a:solidFill>
                <a:sym typeface="+mn-ea"/>
              </a:rPr>
              <a:t>4</a:t>
            </a:r>
            <a:r>
              <a:rPr lang="zh-CN" altLang="en-US" sz="2400" dirty="0">
                <a:solidFill>
                  <a:srgbClr val="0000FF"/>
                </a:solidFill>
                <a:sym typeface="+mn-ea"/>
              </a:rPr>
              <a:t>位</a:t>
            </a:r>
            <a:endPar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控制线，</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R/#W</a:t>
            </a:r>
            <a:endPar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endParaRPr>
          </a:p>
        </p:txBody>
      </p:sp>
      <p:sp>
        <p:nvSpPr>
          <p:cNvPr id="29706" name="矩形 7"/>
          <p:cNvSpPr/>
          <p:nvPr/>
        </p:nvSpPr>
        <p:spPr>
          <a:xfrm>
            <a:off x="35560" y="4076700"/>
            <a:ext cx="2950210" cy="2306320"/>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为什么只需要</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根控制线</a:t>
            </a:r>
            <a:r>
              <a:rPr lang="en-US" altLang="zh-CN" sz="2400" dirty="0">
                <a:solidFill>
                  <a:srgbClr val="FF0000"/>
                </a:solidFill>
                <a:latin typeface="黑体" panose="02010609060101010101" pitchFamily="49" charset="-122"/>
                <a:ea typeface="黑体" panose="02010609060101010101" pitchFamily="49" charset="-122"/>
              </a:rPr>
              <a:t>R/#W</a:t>
            </a:r>
            <a:r>
              <a:rPr lang="zh-CN" altLang="en-US" sz="2400" dirty="0">
                <a:solidFill>
                  <a:srgbClr val="FF0000"/>
                </a:solidFill>
                <a:latin typeface="黑体" panose="02010609060101010101" pitchFamily="49" charset="-122"/>
                <a:ea typeface="黑体" panose="02010609060101010101" pitchFamily="49" charset="-122"/>
              </a:rPr>
              <a:t>来控制读写？</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altLang="en-US" sz="2400" b="1" kern="0" dirty="0">
                <a:solidFill>
                  <a:srgbClr val="FF00FF"/>
                </a:solidFill>
                <a:latin typeface="黑体" panose="02010609060101010101" pitchFamily="49" charset="-122"/>
                <a:ea typeface="黑体" panose="02010609060101010101" pitchFamily="49" charset="-122"/>
                <a:sym typeface="+mn-ea"/>
              </a:rPr>
              <a:t>读写不会同时，</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a:p>
            <a:pPr>
              <a:lnSpc>
                <a:spcPct val="120000"/>
              </a:lnSpc>
            </a:pPr>
            <a:r>
              <a:rPr lang="zh-CN" altLang="en-US" sz="2400" b="1" kern="0" dirty="0">
                <a:solidFill>
                  <a:srgbClr val="FF00FF"/>
                </a:solidFill>
                <a:latin typeface="黑体" panose="02010609060101010101" pitchFamily="49" charset="-122"/>
                <a:ea typeface="黑体" panose="02010609060101010101" pitchFamily="49" charset="-122"/>
                <a:sym typeface="+mn-ea"/>
              </a:rPr>
              <a:t> </a:t>
            </a:r>
            <a:r>
              <a:rPr lang="en-US" altLang="zh-CN" sz="2400" b="1" kern="0" dirty="0">
                <a:solidFill>
                  <a:srgbClr val="FF00FF"/>
                </a:solidFill>
                <a:latin typeface="黑体" panose="02010609060101010101" pitchFamily="49" charset="-122"/>
                <a:ea typeface="黑体" panose="02010609060101010101" pitchFamily="49" charset="-122"/>
                <a:sym typeface="+mn-ea"/>
              </a:rPr>
              <a:t>  1</a:t>
            </a:r>
            <a:r>
              <a:rPr lang="zh-CN" altLang="en-US" sz="2400" b="1" kern="0" dirty="0">
                <a:solidFill>
                  <a:srgbClr val="FF00FF"/>
                </a:solidFill>
                <a:latin typeface="黑体" panose="02010609060101010101" pitchFamily="49" charset="-122"/>
                <a:ea typeface="黑体" panose="02010609060101010101" pitchFamily="49" charset="-122"/>
                <a:sym typeface="+mn-ea"/>
              </a:rPr>
              <a:t>读</a:t>
            </a:r>
            <a:r>
              <a:rPr lang="en-US" altLang="zh-CN" sz="2400" b="1" kern="0" dirty="0">
                <a:solidFill>
                  <a:srgbClr val="FF00FF"/>
                </a:solidFill>
                <a:latin typeface="黑体" panose="02010609060101010101" pitchFamily="49" charset="-122"/>
                <a:ea typeface="黑体" panose="02010609060101010101" pitchFamily="49" charset="-122"/>
                <a:sym typeface="+mn-ea"/>
              </a:rPr>
              <a:t>0</a:t>
            </a:r>
            <a:r>
              <a:rPr lang="zh-CN" altLang="en-US" sz="2400" b="1" kern="0" dirty="0">
                <a:solidFill>
                  <a:srgbClr val="FF00FF"/>
                </a:solidFill>
                <a:latin typeface="黑体" panose="02010609060101010101" pitchFamily="49" charset="-122"/>
                <a:ea typeface="黑体" panose="02010609060101010101" pitchFamily="49" charset="-122"/>
                <a:sym typeface="+mn-ea"/>
              </a:rPr>
              <a:t>写</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p:txBody>
      </p:sp>
      <p:sp>
        <p:nvSpPr>
          <p:cNvPr id="2" name="矩形 7"/>
          <p:cNvSpPr/>
          <p:nvPr/>
        </p:nvSpPr>
        <p:spPr>
          <a:xfrm>
            <a:off x="4716145" y="806450"/>
            <a:ext cx="3489325" cy="534035"/>
          </a:xfrm>
          <a:prstGeom prst="rect">
            <a:avLst/>
          </a:prstGeom>
          <a:solidFill>
            <a:srgbClr val="FFFF85"/>
          </a:solidFill>
          <a:ln w="9525">
            <a:noFill/>
          </a:ln>
        </p:spPr>
        <p:txBody>
          <a:bodyPr wrap="square" anchor="t" anchorCtr="0">
            <a:spAutoFit/>
          </a:bodyPr>
          <a:p>
            <a:pPr>
              <a:lnSpc>
                <a:spcPct val="120000"/>
              </a:lnSpc>
            </a:pPr>
            <a:r>
              <a:rPr lang="zh-CN" sz="2400" dirty="0">
                <a:solidFill>
                  <a:srgbClr val="FF0000"/>
                </a:solidFill>
                <a:latin typeface="黑体" panose="02010609060101010101" pitchFamily="49" charset="-122"/>
                <a:ea typeface="黑体" panose="02010609060101010101" pitchFamily="49" charset="-122"/>
              </a:rPr>
              <a:t>请分析存储元工作原理</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9706">
                                            <p:txEl>
                                              <p:pRg st="1" end="1"/>
                                            </p:txEl>
                                          </p:spTgt>
                                        </p:tgtEl>
                                        <p:attrNameLst>
                                          <p:attrName>style.visibility</p:attrName>
                                        </p:attrNameLst>
                                      </p:cBhvr>
                                      <p:to>
                                        <p:strVal val="visible"/>
                                      </p:to>
                                    </p:set>
                                    <p:anim calcmode="lin" valueType="num">
                                      <p:cBhvr additive="base">
                                        <p:cTn id="7" dur="500"/>
                                        <p:tgtEl>
                                          <p:spTgt spid="29706">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9706">
                                            <p:txEl>
                                              <p:pRg st="1" end="1"/>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29706">
                                            <p:txEl>
                                              <p:pRg st="2" end="2"/>
                                            </p:txEl>
                                          </p:spTgt>
                                        </p:tgtEl>
                                        <p:attrNameLst>
                                          <p:attrName>style.visibility</p:attrName>
                                        </p:attrNameLst>
                                      </p:cBhvr>
                                      <p:to>
                                        <p:strVal val="visible"/>
                                      </p:to>
                                    </p:set>
                                    <p:anim calcmode="lin" valueType="num">
                                      <p:cBhvr additive="base">
                                        <p:cTn id="11" dur="500"/>
                                        <p:tgtEl>
                                          <p:spTgt spid="29706">
                                            <p:txEl>
                                              <p:pRg st="2" end="2"/>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97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4"/>
          <p:cNvGrpSpPr/>
          <p:nvPr/>
        </p:nvGrpSpPr>
        <p:grpSpPr>
          <a:xfrm>
            <a:off x="92075" y="476885"/>
            <a:ext cx="5031740" cy="4754880"/>
            <a:chOff x="372" y="-382"/>
            <a:chExt cx="7924" cy="7488"/>
          </a:xfrm>
        </p:grpSpPr>
        <p:pic>
          <p:nvPicPr>
            <p:cNvPr id="14339" name="Picture 4" descr="3a2"/>
            <p:cNvPicPr>
              <a:picLocks noChangeAspect="1"/>
            </p:cNvPicPr>
            <p:nvPr>
              <p:custDataLst>
                <p:tags r:id="rId1"/>
              </p:custDataLst>
            </p:nvPr>
          </p:nvPicPr>
          <p:blipFill>
            <a:blip r:embed="rId2"/>
            <a:srcRect l="75636" r="1566" b="65758"/>
            <a:stretch>
              <a:fillRect/>
            </a:stretch>
          </p:blipFill>
          <p:spPr>
            <a:xfrm>
              <a:off x="850" y="-382"/>
              <a:ext cx="7447" cy="7489"/>
            </a:xfrm>
            <a:prstGeom prst="rect">
              <a:avLst/>
            </a:prstGeom>
            <a:noFill/>
            <a:ln w="9525">
              <a:noFill/>
            </a:ln>
          </p:spPr>
        </p:pic>
        <p:sp>
          <p:nvSpPr>
            <p:cNvPr id="4" name="文本框 3"/>
            <p:cNvSpPr txBox="1"/>
            <p:nvPr/>
          </p:nvSpPr>
          <p:spPr>
            <a:xfrm>
              <a:off x="372" y="2125"/>
              <a:ext cx="1158" cy="775"/>
            </a:xfrm>
            <a:prstGeom prst="rect">
              <a:avLst/>
            </a:prstGeom>
            <a:solidFill>
              <a:schemeClr val="bg1"/>
            </a:solidFill>
          </p:spPr>
          <p:txBody>
            <a:bodyPr wrap="square" lIns="36195" tIns="0" rIns="0" bIns="0" rtlCol="0" anchor="t" anchorCtr="1">
              <a:spAutoFit/>
            </a:bodyPr>
            <a:p>
              <a:pPr marL="693420" lvl="2" indent="0" algn="l" eaLnBrk="1" hangingPunct="1">
                <a:buNone/>
              </a:pPr>
              <a:endParaRPr lang="zh-CN" altLang="en-US" sz="3200">
                <a:noFill/>
                <a:latin typeface="黑体" panose="02010609060101010101" pitchFamily="49" charset="-122"/>
                <a:ea typeface="黑体" panose="02010609060101010101" pitchFamily="49" charset="-122"/>
                <a:cs typeface="黑体" panose="02010609060101010101" pitchFamily="49"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4338" name="Rectangle 2"/>
          <p:cNvSpPr>
            <a:spLocks noGrp="1"/>
          </p:cNvSpPr>
          <p:nvPr>
            <p:ph type="title"/>
          </p:nvPr>
        </p:nvSpPr>
        <p:spPr>
          <a:xfrm>
            <a:off x="-1587" y="122238"/>
            <a:ext cx="8955087" cy="68421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3.2.1 </a:t>
            </a:r>
            <a:r>
              <a:rPr lang="zh-CN" altLang="en-US" dirty="0">
                <a:latin typeface="黑体" panose="02010609060101010101" pitchFamily="49" charset="-122"/>
                <a:ea typeface="黑体" panose="02010609060101010101" pitchFamily="49" charset="-122"/>
                <a:cs typeface="+mj-cs"/>
              </a:rPr>
              <a:t>基本的静态存储元阵列</a:t>
            </a:r>
            <a:endParaRPr lang="zh-CN" altLang="en-US" dirty="0">
              <a:latin typeface="黑体" panose="02010609060101010101" pitchFamily="49" charset="-122"/>
              <a:ea typeface="黑体" panose="02010609060101010101" pitchFamily="49" charset="-122"/>
              <a:cs typeface="+mj-cs"/>
            </a:endParaRPr>
          </a:p>
        </p:txBody>
      </p:sp>
      <p:pic>
        <p:nvPicPr>
          <p:cNvPr id="14339" name="Picture 4" descr="3a2"/>
          <p:cNvPicPr>
            <a:picLocks noChangeAspect="1"/>
          </p:cNvPicPr>
          <p:nvPr/>
        </p:nvPicPr>
        <p:blipFill>
          <a:blip r:embed="rId1"/>
          <a:srcRect r="1566"/>
          <a:stretch>
            <a:fillRect/>
          </a:stretch>
        </p:blipFill>
        <p:spPr>
          <a:xfrm>
            <a:off x="1691640" y="1849120"/>
            <a:ext cx="7364412" cy="5008880"/>
          </a:xfrm>
          <a:prstGeom prst="rect">
            <a:avLst/>
          </a:prstGeom>
          <a:noFill/>
          <a:ln w="9525">
            <a:noFill/>
          </a:ln>
        </p:spPr>
      </p:pic>
      <p:sp>
        <p:nvSpPr>
          <p:cNvPr id="29706" name="矩形 7"/>
          <p:cNvSpPr/>
          <p:nvPr/>
        </p:nvSpPr>
        <p:spPr>
          <a:xfrm>
            <a:off x="35560" y="836930"/>
            <a:ext cx="8682990" cy="97726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en-US" altLang="zh-CN" sz="2400" dirty="0">
                <a:solidFill>
                  <a:srgbClr val="FF0000"/>
                </a:solidFill>
                <a:latin typeface="黑体" panose="02010609060101010101" pitchFamily="49" charset="-122"/>
                <a:ea typeface="黑体" panose="02010609060101010101" pitchFamily="49" charset="-122"/>
              </a:rPr>
              <a:t>32K*8</a:t>
            </a:r>
            <a:r>
              <a:rPr lang="zh-CN" altLang="en-US" sz="2400" dirty="0">
                <a:solidFill>
                  <a:srgbClr val="FF0000"/>
                </a:solidFill>
                <a:latin typeface="黑体" panose="02010609060101010101" pitchFamily="49" charset="-122"/>
                <a:ea typeface="黑体" panose="02010609060101010101" pitchFamily="49" charset="-122"/>
              </a:rPr>
              <a:t>位</a:t>
            </a:r>
            <a:r>
              <a:rPr lang="en-US" altLang="zh-CN" sz="2400" dirty="0">
                <a:solidFill>
                  <a:srgbClr val="FF0000"/>
                </a:solidFill>
                <a:latin typeface="黑体" panose="02010609060101010101" pitchFamily="49" charset="-122"/>
                <a:ea typeface="黑体" panose="02010609060101010101" pitchFamily="49" charset="-122"/>
              </a:rPr>
              <a:t>SRAM</a:t>
            </a:r>
            <a:r>
              <a:rPr lang="zh-CN" altLang="en-US" sz="2400" dirty="0">
                <a:solidFill>
                  <a:srgbClr val="FF0000"/>
                </a:solidFill>
                <a:latin typeface="黑体" panose="02010609060101010101" pitchFamily="49" charset="-122"/>
                <a:ea typeface="黑体" panose="02010609060101010101" pitchFamily="49" charset="-122"/>
              </a:rPr>
              <a:t>，有多少根地址线、选择线、数据线？</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altLang="en-US" sz="2400" b="1" kern="0" dirty="0">
                <a:solidFill>
                  <a:srgbClr val="FF00FF"/>
                </a:solidFill>
                <a:latin typeface="黑体" panose="02010609060101010101" pitchFamily="49" charset="-122"/>
                <a:ea typeface="黑体" panose="02010609060101010101" pitchFamily="49" charset="-122"/>
                <a:sym typeface="+mn-ea"/>
              </a:rPr>
              <a:t>地址线</a:t>
            </a:r>
            <a:r>
              <a:rPr lang="en-US" altLang="zh-CN" sz="2400" b="1" kern="0" dirty="0">
                <a:solidFill>
                  <a:srgbClr val="FF00FF"/>
                </a:solidFill>
                <a:latin typeface="黑体" panose="02010609060101010101" pitchFamily="49" charset="-122"/>
                <a:ea typeface="黑体" panose="02010609060101010101" pitchFamily="49" charset="-122"/>
                <a:sym typeface="+mn-ea"/>
              </a:rPr>
              <a:t>15</a:t>
            </a:r>
            <a:r>
              <a:rPr lang="zh-CN" altLang="en-US" sz="2400" b="1" kern="0" dirty="0">
                <a:solidFill>
                  <a:srgbClr val="FF00FF"/>
                </a:solidFill>
                <a:latin typeface="黑体" panose="02010609060101010101" pitchFamily="49" charset="-122"/>
                <a:ea typeface="黑体" panose="02010609060101010101" pitchFamily="49" charset="-122"/>
                <a:sym typeface="+mn-ea"/>
              </a:rPr>
              <a:t>根、选择线</a:t>
            </a:r>
            <a:r>
              <a:rPr lang="en-US" altLang="zh-CN" sz="2400" b="1" kern="0" dirty="0">
                <a:solidFill>
                  <a:srgbClr val="FF00FF"/>
                </a:solidFill>
                <a:latin typeface="黑体" panose="02010609060101010101" pitchFamily="49" charset="-122"/>
                <a:ea typeface="黑体" panose="02010609060101010101" pitchFamily="49" charset="-122"/>
                <a:sym typeface="+mn-ea"/>
              </a:rPr>
              <a:t>32768</a:t>
            </a:r>
            <a:r>
              <a:rPr lang="zh-CN" altLang="en-US" sz="2400" b="1" kern="0" dirty="0">
                <a:solidFill>
                  <a:srgbClr val="FF00FF"/>
                </a:solidFill>
                <a:latin typeface="黑体" panose="02010609060101010101" pitchFamily="49" charset="-122"/>
                <a:ea typeface="黑体" panose="02010609060101010101" pitchFamily="49" charset="-122"/>
                <a:sym typeface="+mn-ea"/>
              </a:rPr>
              <a:t>根</a:t>
            </a:r>
            <a:r>
              <a:rPr lang="en-US" altLang="zh-CN" sz="2400" b="1" kern="0" dirty="0">
                <a:solidFill>
                  <a:srgbClr val="FF00FF"/>
                </a:solidFill>
                <a:latin typeface="黑体" panose="02010609060101010101" pitchFamily="49" charset="-122"/>
                <a:ea typeface="黑体" panose="02010609060101010101" pitchFamily="49" charset="-122"/>
                <a:sym typeface="+mn-ea"/>
              </a:rPr>
              <a:t>(32K)</a:t>
            </a:r>
            <a:r>
              <a:rPr lang="zh-CN" altLang="en-US" sz="2400" b="1" kern="0" dirty="0">
                <a:solidFill>
                  <a:srgbClr val="FF00FF"/>
                </a:solidFill>
                <a:latin typeface="黑体" panose="02010609060101010101" pitchFamily="49" charset="-122"/>
                <a:ea typeface="黑体" panose="02010609060101010101" pitchFamily="49" charset="-122"/>
                <a:sym typeface="+mn-ea"/>
              </a:rPr>
              <a:t>、数据线</a:t>
            </a:r>
            <a:r>
              <a:rPr lang="en-US" altLang="zh-CN" sz="2400" b="1" kern="0" dirty="0">
                <a:solidFill>
                  <a:srgbClr val="FF00FF"/>
                </a:solidFill>
                <a:latin typeface="黑体" panose="02010609060101010101" pitchFamily="49" charset="-122"/>
                <a:ea typeface="黑体" panose="02010609060101010101" pitchFamily="49" charset="-122"/>
                <a:sym typeface="+mn-ea"/>
              </a:rPr>
              <a:t>8</a:t>
            </a:r>
            <a:r>
              <a:rPr lang="zh-CN" altLang="en-US" sz="2400" b="1" kern="0" dirty="0">
                <a:solidFill>
                  <a:srgbClr val="FF00FF"/>
                </a:solidFill>
                <a:latin typeface="黑体" panose="02010609060101010101" pitchFamily="49" charset="-122"/>
                <a:ea typeface="黑体" panose="02010609060101010101" pitchFamily="49" charset="-122"/>
                <a:sym typeface="+mn-ea"/>
              </a:rPr>
              <a:t>根</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p:txBody>
      </p:sp>
      <p:sp>
        <p:nvSpPr>
          <p:cNvPr id="3" name="矩形 7"/>
          <p:cNvSpPr/>
          <p:nvPr/>
        </p:nvSpPr>
        <p:spPr>
          <a:xfrm>
            <a:off x="35560" y="2060575"/>
            <a:ext cx="1802130" cy="2306320"/>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有什么方法减少</a:t>
            </a:r>
            <a:r>
              <a:rPr lang="zh-CN" altLang="en-US" sz="2400" dirty="0">
                <a:solidFill>
                  <a:srgbClr val="FF0000"/>
                </a:solidFill>
                <a:latin typeface="黑体" panose="02010609060101010101" pitchFamily="49" charset="-122"/>
                <a:ea typeface="黑体" panose="02010609060101010101" pitchFamily="49" charset="-122"/>
              </a:rPr>
              <a:t>选择线？</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单译码变双译码</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6">
                                            <p:txEl>
                                              <p:pRg st="1" end="1"/>
                                            </p:txEl>
                                          </p:spTgt>
                                        </p:tgtEl>
                                        <p:attrNameLst>
                                          <p:attrName>style.visibility</p:attrName>
                                        </p:attrNameLst>
                                      </p:cBhvr>
                                      <p:to>
                                        <p:strVal val="visible"/>
                                      </p:to>
                                    </p:set>
                                    <p:anim calcmode="lin" valueType="num">
                                      <p:cBhvr additive="base">
                                        <p:cTn id="7" dur="500" fill="hold"/>
                                        <p:tgtEl>
                                          <p:spTgt spid="2970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5362" name="Rectangle 2"/>
          <p:cNvSpPr>
            <a:spLocks noGrp="1"/>
          </p:cNvSpPr>
          <p:nvPr>
            <p:ph type="title"/>
          </p:nvPr>
        </p:nvSpPr>
        <p:spPr>
          <a:xfrm>
            <a:off x="457200" y="122238"/>
            <a:ext cx="7543800" cy="82550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3.2.2 </a:t>
            </a:r>
            <a:r>
              <a:rPr lang="zh-CN" altLang="en-US" dirty="0">
                <a:latin typeface="黑体" panose="02010609060101010101" pitchFamily="49" charset="-122"/>
                <a:ea typeface="黑体" panose="02010609060101010101" pitchFamily="49" charset="-122"/>
                <a:cs typeface="+mj-cs"/>
              </a:rPr>
              <a:t>基本的</a:t>
            </a:r>
            <a:r>
              <a:rPr lang="en-US" altLang="zh-CN" dirty="0">
                <a:latin typeface="黑体" panose="02010609060101010101" pitchFamily="49" charset="-122"/>
                <a:ea typeface="黑体" panose="02010609060101010101" pitchFamily="49" charset="-122"/>
                <a:cs typeface="+mj-cs"/>
              </a:rPr>
              <a:t>SRAM</a:t>
            </a:r>
            <a:r>
              <a:rPr lang="zh-CN" altLang="en-US" dirty="0">
                <a:latin typeface="黑体" panose="02010609060101010101" pitchFamily="49" charset="-122"/>
                <a:ea typeface="黑体" panose="02010609060101010101" pitchFamily="49" charset="-122"/>
                <a:cs typeface="+mj-cs"/>
              </a:rPr>
              <a:t>逻辑结构</a:t>
            </a:r>
            <a:endParaRPr lang="zh-CN" altLang="en-US" dirty="0">
              <a:latin typeface="黑体" panose="02010609060101010101" pitchFamily="49" charset="-122"/>
              <a:ea typeface="黑体" panose="02010609060101010101" pitchFamily="49" charset="-122"/>
              <a:cs typeface="+mj-cs"/>
            </a:endParaRPr>
          </a:p>
        </p:txBody>
      </p:sp>
      <p:pic>
        <p:nvPicPr>
          <p:cNvPr id="15363" name="Picture 4" descr="3A3"/>
          <p:cNvPicPr>
            <a:picLocks noChangeAspect="1"/>
          </p:cNvPicPr>
          <p:nvPr/>
        </p:nvPicPr>
        <p:blipFill>
          <a:blip r:embed="rId1"/>
          <a:stretch>
            <a:fillRect/>
          </a:stretch>
        </p:blipFill>
        <p:spPr>
          <a:xfrm>
            <a:off x="1979613" y="798513"/>
            <a:ext cx="7186612" cy="5449887"/>
          </a:xfrm>
          <a:prstGeom prst="rect">
            <a:avLst/>
          </a:prstGeom>
          <a:noFill/>
          <a:ln w="9525">
            <a:noFill/>
          </a:ln>
        </p:spPr>
      </p:pic>
      <p:sp>
        <p:nvSpPr>
          <p:cNvPr id="14340" name="Rectangle 3"/>
          <p:cNvSpPr>
            <a:spLocks noGrp="1"/>
          </p:cNvSpPr>
          <p:nvPr>
            <p:ph idx="1"/>
          </p:nvPr>
        </p:nvSpPr>
        <p:spPr>
          <a:xfrm>
            <a:off x="0" y="763588"/>
            <a:ext cx="2143125" cy="5268913"/>
          </a:xfrm>
        </p:spPr>
        <p:txBody>
          <a:bodyPr vert="horz" wrap="square" lIns="91440" tIns="45720" rIns="91440" bIns="45720" anchor="t"/>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SRAM</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芯片采用</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双译码</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二级译码</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将地址分成</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x</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向</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y</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向</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两部分，</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以便组织更大的存储容量</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存储阵列</a:t>
            </a: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32K*8b</a:t>
            </a:r>
            <a:endPar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地址译码</a:t>
            </a: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15</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4170" marR="0" lvl="1"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charset="0"/>
              <a:buNone/>
            </a:pPr>
            <a:r>
              <a:rPr kumimoji="0" lang="zh-CN" altLang="en-US" sz="1865"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行线</a:t>
            </a:r>
            <a:r>
              <a:rPr kumimoji="0" lang="en-US" altLang="zh-CN" sz="1865"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8</a:t>
            </a:r>
            <a:r>
              <a:rPr kumimoji="0" lang="zh-CN" altLang="en-US" sz="1865"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、列线</a:t>
            </a:r>
            <a:r>
              <a:rPr kumimoji="0" lang="en-US" altLang="zh-CN" sz="1865"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7</a:t>
            </a:r>
            <a:endParaRPr kumimoji="0" lang="zh-CN" altLang="en-US" sz="186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ea"/>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读写互锁</a:t>
            </a:r>
            <a:endPar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60000"/>
              </a:lnSpc>
              <a:spcBef>
                <a:spcPct val="20000"/>
              </a:spcBef>
              <a:spcAft>
                <a:spcPct val="0"/>
              </a:spcAft>
              <a:buClr>
                <a:schemeClr val="tx2"/>
              </a:buClr>
              <a:buSzPct val="70000"/>
              <a:buFont typeface="Wingdings" panose="05000000000000000000" charset="0"/>
              <a:buNone/>
            </a:pP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   </a:t>
            </a:r>
            <a:r>
              <a:rPr kumimoji="0" lang="zh-CN" altLang="en-US" sz="1865"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#CS，</a:t>
            </a:r>
            <a:r>
              <a:rPr kumimoji="0" lang="en-US" altLang="zh-CN" sz="186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sym typeface="+mn-ea"/>
              </a:rPr>
              <a:t>#</a:t>
            </a:r>
            <a:r>
              <a:rPr kumimoji="0" lang="en-US" altLang="zh-CN" sz="1865"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OE</a:t>
            </a:r>
            <a:r>
              <a:rPr kumimoji="0" lang="zh-CN" altLang="en-US" sz="1865"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/#W</a:t>
            </a:r>
            <a:r>
              <a:rPr kumimoji="0" lang="en-US" altLang="zh-CN" sz="1865"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E</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sp>
        <p:nvSpPr>
          <p:cNvPr id="29706" name="矩形 7"/>
          <p:cNvSpPr/>
          <p:nvPr/>
        </p:nvSpPr>
        <p:spPr>
          <a:xfrm>
            <a:off x="3810" y="5880735"/>
            <a:ext cx="8682990" cy="97726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en-US" altLang="zh-CN" sz="2400" dirty="0">
                <a:solidFill>
                  <a:srgbClr val="FF0000"/>
                </a:solidFill>
                <a:latin typeface="黑体" panose="02010609060101010101" pitchFamily="49" charset="-122"/>
                <a:ea typeface="黑体" panose="02010609060101010101" pitchFamily="49" charset="-122"/>
              </a:rPr>
              <a:t>1.</a:t>
            </a:r>
            <a:r>
              <a:rPr lang="zh-CN" sz="2400" dirty="0">
                <a:solidFill>
                  <a:srgbClr val="FF0000"/>
                </a:solidFill>
                <a:latin typeface="黑体" panose="02010609060101010101" pitchFamily="49" charset="-122"/>
                <a:ea typeface="黑体" panose="02010609060101010101" pitchFamily="49" charset="-122"/>
              </a:rPr>
              <a:t>双译码后</a:t>
            </a:r>
            <a:r>
              <a:rPr lang="zh-CN" altLang="en-US" sz="2400" dirty="0">
                <a:solidFill>
                  <a:srgbClr val="FF0000"/>
                </a:solidFill>
                <a:latin typeface="黑体" panose="02010609060101010101" pitchFamily="49" charset="-122"/>
                <a:ea typeface="黑体" panose="02010609060101010101" pitchFamily="49" charset="-122"/>
              </a:rPr>
              <a:t>，有多少根选择线</a:t>
            </a:r>
            <a:r>
              <a:rPr lang="en-US" altLang="zh-CN" sz="2400" dirty="0">
                <a:solidFill>
                  <a:srgbClr val="FF0000"/>
                </a:solidFill>
                <a:latin typeface="黑体" panose="02010609060101010101" pitchFamily="49" charset="-122"/>
                <a:ea typeface="黑体" panose="02010609060101010101" pitchFamily="49" charset="-122"/>
              </a:rPr>
              <a:t>  2. </a:t>
            </a:r>
            <a:r>
              <a:rPr lang="zh-CN" altLang="en-US" sz="2400" dirty="0">
                <a:solidFill>
                  <a:srgbClr val="FF0000"/>
                </a:solidFill>
                <a:latin typeface="黑体" panose="02010609060101010101" pitchFamily="49" charset="-122"/>
                <a:ea typeface="黑体" panose="02010609060101010101" pitchFamily="49" charset="-122"/>
              </a:rPr>
              <a:t>双译码有什么优点？</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en-US" altLang="zh-CN" sz="2400" dirty="0">
                <a:solidFill>
                  <a:srgbClr val="FF00FF"/>
                </a:solidFill>
                <a:latin typeface="黑体" panose="02010609060101010101" pitchFamily="49" charset="-122"/>
                <a:ea typeface="黑体" panose="02010609060101010101" pitchFamily="49" charset="-122"/>
              </a:rPr>
              <a:t>1.</a:t>
            </a:r>
            <a:r>
              <a:rPr lang="zh-CN" sz="2400" b="1" kern="0" dirty="0">
                <a:solidFill>
                  <a:srgbClr val="FF00FF"/>
                </a:solidFill>
                <a:latin typeface="黑体" panose="02010609060101010101" pitchFamily="49" charset="-122"/>
                <a:ea typeface="黑体" panose="02010609060101010101" pitchFamily="49" charset="-122"/>
                <a:sym typeface="+mn-ea"/>
              </a:rPr>
              <a:t>行</a:t>
            </a:r>
            <a:r>
              <a:rPr lang="zh-CN" altLang="en-US" sz="2400" b="1" kern="0" dirty="0">
                <a:solidFill>
                  <a:srgbClr val="FF00FF"/>
                </a:solidFill>
                <a:latin typeface="黑体" panose="02010609060101010101" pitchFamily="49" charset="-122"/>
                <a:ea typeface="黑体" panose="02010609060101010101" pitchFamily="49" charset="-122"/>
                <a:sym typeface="+mn-ea"/>
              </a:rPr>
              <a:t>选择线</a:t>
            </a:r>
            <a:r>
              <a:rPr lang="en-US" sz="2400" b="1" kern="0" dirty="0">
                <a:solidFill>
                  <a:srgbClr val="FF00FF"/>
                </a:solidFill>
                <a:latin typeface="黑体" panose="02010609060101010101" pitchFamily="49" charset="-122"/>
                <a:ea typeface="黑体" panose="02010609060101010101" pitchFamily="49" charset="-122"/>
                <a:sym typeface="+mn-ea"/>
              </a:rPr>
              <a:t>256</a:t>
            </a:r>
            <a:r>
              <a:rPr lang="zh-CN" altLang="en-US" sz="2400" b="1" kern="0" dirty="0">
                <a:solidFill>
                  <a:srgbClr val="FF00FF"/>
                </a:solidFill>
                <a:latin typeface="黑体" panose="02010609060101010101" pitchFamily="49" charset="-122"/>
                <a:ea typeface="黑体" panose="02010609060101010101" pitchFamily="49" charset="-122"/>
                <a:sym typeface="+mn-ea"/>
              </a:rPr>
              <a:t>，列选择线</a:t>
            </a:r>
            <a:r>
              <a:rPr lang="en-US" altLang="zh-CN" sz="2400" b="1" kern="0" dirty="0">
                <a:solidFill>
                  <a:srgbClr val="FF00FF"/>
                </a:solidFill>
                <a:latin typeface="黑体" panose="02010609060101010101" pitchFamily="49" charset="-122"/>
                <a:ea typeface="黑体" panose="02010609060101010101" pitchFamily="49" charset="-122"/>
                <a:sym typeface="+mn-ea"/>
              </a:rPr>
              <a:t>128     2. </a:t>
            </a:r>
            <a:r>
              <a:rPr lang="zh-CN" altLang="en-US" sz="2400" b="1" kern="0" dirty="0">
                <a:solidFill>
                  <a:srgbClr val="FF00FF"/>
                </a:solidFill>
                <a:latin typeface="黑体" panose="02010609060101010101" pitchFamily="49" charset="-122"/>
                <a:ea typeface="黑体" panose="02010609060101010101" pitchFamily="49" charset="-122"/>
                <a:sym typeface="+mn-ea"/>
              </a:rPr>
              <a:t>减少选择线条数</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6">
                                            <p:txEl>
                                              <p:pRg st="1" end="1"/>
                                            </p:txEl>
                                          </p:spTgt>
                                        </p:tgtEl>
                                        <p:attrNameLst>
                                          <p:attrName>style.visibility</p:attrName>
                                        </p:attrNameLst>
                                      </p:cBhvr>
                                      <p:to>
                                        <p:strVal val="visible"/>
                                      </p:to>
                                    </p:set>
                                    <p:anim calcmode="lin" valueType="num">
                                      <p:cBhvr additive="base">
                                        <p:cTn id="7" dur="500" fill="hold"/>
                                        <p:tgtEl>
                                          <p:spTgt spid="2970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Picture 5"/>
          <p:cNvPicPr>
            <a:picLocks noChangeAspect="1"/>
          </p:cNvPicPr>
          <p:nvPr/>
        </p:nvPicPr>
        <p:blipFill>
          <a:blip r:embed="rId1"/>
          <a:stretch>
            <a:fillRect/>
          </a:stretch>
        </p:blipFill>
        <p:spPr>
          <a:xfrm>
            <a:off x="5579428" y="980123"/>
            <a:ext cx="3505200" cy="2686050"/>
          </a:xfrm>
          <a:prstGeom prst="rect">
            <a:avLst/>
          </a:prstGeom>
          <a:noFill/>
          <a:ln w="9525">
            <a:noFill/>
          </a:ln>
        </p:spPr>
      </p:pic>
      <p:sp>
        <p:nvSpPr>
          <p:cNvPr id="17410"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7411" name="Rectangle 2"/>
          <p:cNvSpPr>
            <a:spLocks noGrp="1"/>
          </p:cNvSpPr>
          <p:nvPr>
            <p:ph type="title"/>
          </p:nvPr>
        </p:nvSpPr>
        <p:spPr>
          <a:xfrm>
            <a:off x="457200" y="122555"/>
            <a:ext cx="7543800" cy="81026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3.2.2 </a:t>
            </a:r>
            <a:r>
              <a:rPr lang="zh-CN" altLang="en-US" dirty="0">
                <a:latin typeface="黑体" panose="02010609060101010101" pitchFamily="49" charset="-122"/>
                <a:ea typeface="黑体" panose="02010609060101010101" pitchFamily="49" charset="-122"/>
                <a:cs typeface="+mj-cs"/>
              </a:rPr>
              <a:t>基本的</a:t>
            </a:r>
            <a:r>
              <a:rPr lang="en-US" altLang="zh-CN" dirty="0">
                <a:latin typeface="黑体" panose="02010609060101010101" pitchFamily="49" charset="-122"/>
                <a:ea typeface="黑体" panose="02010609060101010101" pitchFamily="49" charset="-122"/>
                <a:cs typeface="+mj-cs"/>
              </a:rPr>
              <a:t>SRAM</a:t>
            </a:r>
            <a:r>
              <a:rPr lang="zh-CN" altLang="en-US" dirty="0">
                <a:latin typeface="黑体" panose="02010609060101010101" pitchFamily="49" charset="-122"/>
                <a:ea typeface="黑体" panose="02010609060101010101" pitchFamily="49" charset="-122"/>
                <a:cs typeface="+mj-cs"/>
              </a:rPr>
              <a:t>逻辑结构</a:t>
            </a:r>
            <a:endParaRPr lang="zh-CN" altLang="en-US" dirty="0">
              <a:latin typeface="黑体" panose="02010609060101010101" pitchFamily="49" charset="-122"/>
              <a:ea typeface="黑体" panose="02010609060101010101" pitchFamily="49" charset="-122"/>
              <a:cs typeface="+mj-cs"/>
            </a:endParaRPr>
          </a:p>
        </p:txBody>
      </p:sp>
      <p:sp>
        <p:nvSpPr>
          <p:cNvPr id="17412" name="Rectangle 3"/>
          <p:cNvSpPr>
            <a:spLocks noGrp="1"/>
          </p:cNvSpPr>
          <p:nvPr>
            <p:ph idx="1"/>
          </p:nvPr>
        </p:nvSpPr>
        <p:spPr>
          <a:xfrm>
            <a:off x="323215" y="908685"/>
            <a:ext cx="8853488" cy="5372100"/>
          </a:xfrm>
        </p:spPr>
        <p:txBody>
          <a:bodyPr vert="horz" wrap="square" lIns="91440" tIns="45720" rIns="91440" bIns="45720" anchor="t" anchorCtr="0"/>
          <a:p>
            <a:pPr eaLnBrk="1" hangingPunct="1">
              <a:buSzPct val="70000"/>
            </a:pPr>
            <a:r>
              <a:rPr lang="zh-CN" altLang="en-US" sz="2400" dirty="0">
                <a:solidFill>
                  <a:srgbClr val="FF0000"/>
                </a:solidFill>
                <a:latin typeface="黑体" panose="02010609060101010101" pitchFamily="49" charset="-122"/>
                <a:ea typeface="黑体" panose="02010609060101010101" pitchFamily="49" charset="-122"/>
                <a:cs typeface="+mn-cs"/>
              </a:rPr>
              <a:t>读写互锁（</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读时不写，写时不读）</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sz="2400" dirty="0">
                <a:solidFill>
                  <a:srgbClr val="FF00FF"/>
                </a:solidFill>
                <a:latin typeface="黑体" panose="02010609060101010101" pitchFamily="49" charset="-122"/>
                <a:ea typeface="黑体" panose="02010609060101010101" pitchFamily="49" charset="-122"/>
                <a:cs typeface="+mn-cs"/>
              </a:rPr>
              <a:t>#CS</a:t>
            </a:r>
            <a:r>
              <a:rPr lang="zh-CN" altLang="en-US" sz="2400" dirty="0">
                <a:latin typeface="黑体" panose="02010609060101010101" pitchFamily="49" charset="-122"/>
                <a:ea typeface="黑体" panose="02010609060101010101" pitchFamily="49" charset="-122"/>
                <a:cs typeface="+mn-cs"/>
              </a:rPr>
              <a:t>，</a:t>
            </a:r>
            <a:r>
              <a:rPr lang="zh-CN" altLang="en-US" sz="2400" dirty="0">
                <a:solidFill>
                  <a:srgbClr val="FF00FF"/>
                </a:solidFill>
                <a:latin typeface="黑体" panose="02010609060101010101" pitchFamily="49" charset="-122"/>
                <a:ea typeface="黑体" panose="02010609060101010101" pitchFamily="49" charset="-122"/>
                <a:cs typeface="+mn-cs"/>
              </a:rPr>
              <a:t>片选</a:t>
            </a:r>
            <a:r>
              <a:rPr lang="zh-CN" altLang="en-US" sz="2400" dirty="0">
                <a:latin typeface="黑体" panose="02010609060101010101" pitchFamily="49" charset="-122"/>
                <a:ea typeface="黑体" panose="02010609060101010101" pitchFamily="49" charset="-122"/>
                <a:cs typeface="+mn-cs"/>
              </a:rPr>
              <a:t>信号，</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a:t>
            </a:r>
            <a:r>
              <a:rPr lang="en-US" altLang="zh-CN" sz="2400" dirty="0">
                <a:latin typeface="黑体" panose="02010609060101010101" pitchFamily="49" charset="-122"/>
                <a:ea typeface="黑体" panose="02010609060101010101" pitchFamily="49" charset="-122"/>
                <a:cs typeface="+mn-cs"/>
              </a:rPr>
              <a:t>#CS=0</a:t>
            </a:r>
            <a:r>
              <a:rPr lang="zh-CN" altLang="en-US" sz="2400" dirty="0">
                <a:latin typeface="黑体" panose="02010609060101010101" pitchFamily="49" charset="-122"/>
                <a:ea typeface="黑体" panose="02010609060101010101" pitchFamily="49" charset="-122"/>
                <a:cs typeface="+mn-cs"/>
              </a:rPr>
              <a:t>，门</a:t>
            </a:r>
            <a:r>
              <a:rPr lang="en-US" altLang="zh-CN" sz="2400" dirty="0">
                <a:latin typeface="黑体" panose="02010609060101010101" pitchFamily="49" charset="-122"/>
                <a:ea typeface="黑体" panose="02010609060101010101" pitchFamily="49" charset="-122"/>
                <a:cs typeface="+mn-cs"/>
              </a:rPr>
              <a:t>G1</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G2</a:t>
            </a:r>
            <a:r>
              <a:rPr lang="zh-CN" altLang="en-US" sz="2400" dirty="0">
                <a:latin typeface="黑体" panose="02010609060101010101" pitchFamily="49" charset="-122"/>
                <a:ea typeface="黑体" panose="02010609060101010101" pitchFamily="49" charset="-122"/>
                <a:cs typeface="+mn-cs"/>
              </a:rPr>
              <a:t>打开，芯片工作</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sz="2400" dirty="0">
                <a:solidFill>
                  <a:srgbClr val="FF00FF"/>
                </a:solidFill>
                <a:latin typeface="黑体" panose="02010609060101010101" pitchFamily="49" charset="-122"/>
                <a:ea typeface="黑体" panose="02010609060101010101" pitchFamily="49" charset="-122"/>
                <a:cs typeface="+mn-cs"/>
              </a:rPr>
              <a:t>#OE</a:t>
            </a:r>
            <a:r>
              <a:rPr lang="zh-CN" altLang="en-US" sz="2400" dirty="0">
                <a:latin typeface="黑体" panose="02010609060101010101" pitchFamily="49" charset="-122"/>
                <a:ea typeface="黑体" panose="02010609060101010101" pitchFamily="49" charset="-122"/>
                <a:cs typeface="+mn-cs"/>
              </a:rPr>
              <a:t>，</a:t>
            </a:r>
            <a:r>
              <a:rPr lang="zh-CN" altLang="en-US" sz="2400" dirty="0">
                <a:solidFill>
                  <a:srgbClr val="FF00FF"/>
                </a:solidFill>
                <a:latin typeface="黑体" panose="02010609060101010101" pitchFamily="49" charset="-122"/>
                <a:ea typeface="黑体" panose="02010609060101010101" pitchFamily="49" charset="-122"/>
                <a:cs typeface="+mn-cs"/>
              </a:rPr>
              <a:t>读出使能</a:t>
            </a:r>
            <a:r>
              <a:rPr lang="zh-CN" altLang="en-US" sz="2400" dirty="0">
                <a:latin typeface="黑体" panose="02010609060101010101" pitchFamily="49" charset="-122"/>
                <a:ea typeface="黑体" panose="02010609060101010101" pitchFamily="49" charset="-122"/>
                <a:cs typeface="+mn-cs"/>
              </a:rPr>
              <a:t>信号，</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a:t>
            </a:r>
            <a:r>
              <a:rPr lang="en-US" altLang="zh-CN" sz="2400" dirty="0">
                <a:latin typeface="黑体" panose="02010609060101010101" pitchFamily="49" charset="-122"/>
                <a:ea typeface="黑体" panose="02010609060101010101" pitchFamily="49" charset="-122"/>
                <a:cs typeface="+mn-cs"/>
              </a:rPr>
              <a:t>#OE=0</a:t>
            </a:r>
            <a:r>
              <a:rPr lang="zh-CN" altLang="en-US" sz="2400" dirty="0">
                <a:latin typeface="黑体" panose="02010609060101010101" pitchFamily="49" charset="-122"/>
                <a:ea typeface="黑体" panose="02010609060101010101" pitchFamily="49" charset="-122"/>
                <a:cs typeface="+mn-cs"/>
              </a:rPr>
              <a:t>，门</a:t>
            </a:r>
            <a:r>
              <a:rPr lang="en-US" altLang="zh-CN" sz="2400" dirty="0">
                <a:latin typeface="黑体" panose="02010609060101010101" pitchFamily="49" charset="-122"/>
                <a:ea typeface="黑体" panose="02010609060101010101" pitchFamily="49" charset="-122"/>
                <a:cs typeface="+mn-cs"/>
              </a:rPr>
              <a:t>G2</a:t>
            </a:r>
            <a:r>
              <a:rPr lang="zh-CN" altLang="en-US" sz="2400" dirty="0">
                <a:latin typeface="黑体" panose="02010609060101010101" pitchFamily="49" charset="-122"/>
                <a:ea typeface="黑体" panose="02010609060101010101" pitchFamily="49" charset="-122"/>
                <a:cs typeface="+mn-cs"/>
              </a:rPr>
              <a:t>开启，可以读</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sz="24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#WE</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a:t>
            </a:r>
            <a:r>
              <a:rPr lang="zh-CN" altLang="en-US" sz="2400" dirty="0">
                <a:solidFill>
                  <a:srgbClr val="FF00FF"/>
                </a:solidFill>
                <a:latin typeface="黑体" panose="02010609060101010101" pitchFamily="49" charset="-122"/>
                <a:ea typeface="黑体" panose="02010609060101010101" pitchFamily="49" charset="-122"/>
                <a:cs typeface="+mn-cs"/>
              </a:rPr>
              <a:t>写</a:t>
            </a:r>
            <a:r>
              <a:rPr lang="zh-CN" altLang="en-US" sz="2400" dirty="0">
                <a:latin typeface="黑体" panose="02010609060101010101" pitchFamily="49" charset="-122"/>
                <a:ea typeface="黑体" panose="02010609060101010101" pitchFamily="49" charset="-122"/>
                <a:cs typeface="+mn-cs"/>
              </a:rPr>
              <a:t>命令信号，</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a:t>
            </a:r>
            <a:r>
              <a:rPr lang="en-US" altLang="zh-CN" sz="2400" dirty="0">
                <a:latin typeface="黑体" panose="02010609060101010101" pitchFamily="49" charset="-122"/>
                <a:ea typeface="黑体" panose="02010609060101010101" pitchFamily="49" charset="-122"/>
                <a:cs typeface="+mn-cs"/>
              </a:rPr>
              <a:t>#WE=1</a:t>
            </a:r>
            <a:r>
              <a:rPr lang="zh-CN" altLang="en-US" sz="2400" dirty="0">
                <a:latin typeface="黑体" panose="02010609060101010101" pitchFamily="49" charset="-122"/>
                <a:ea typeface="黑体" panose="02010609060101010101" pitchFamily="49" charset="-122"/>
                <a:cs typeface="+mn-cs"/>
              </a:rPr>
              <a:t>，门</a:t>
            </a:r>
            <a:r>
              <a:rPr lang="en-US" altLang="zh-CN" sz="2400" dirty="0">
                <a:latin typeface="黑体" panose="02010609060101010101" pitchFamily="49" charset="-122"/>
                <a:ea typeface="黑体" panose="02010609060101010101" pitchFamily="49" charset="-122"/>
                <a:cs typeface="+mn-cs"/>
              </a:rPr>
              <a:t>G1</a:t>
            </a:r>
            <a:r>
              <a:rPr lang="zh-CN" altLang="en-US" sz="2400" dirty="0">
                <a:latin typeface="黑体" panose="02010609060101010101" pitchFamily="49" charset="-122"/>
                <a:ea typeface="黑体" panose="02010609060101010101" pitchFamily="49" charset="-122"/>
                <a:cs typeface="+mn-cs"/>
              </a:rPr>
              <a:t>关，门</a:t>
            </a:r>
            <a:r>
              <a:rPr lang="en-US" altLang="zh-CN" sz="2400" dirty="0">
                <a:latin typeface="黑体" panose="02010609060101010101" pitchFamily="49" charset="-122"/>
                <a:ea typeface="黑体" panose="02010609060101010101" pitchFamily="49" charset="-122"/>
                <a:cs typeface="+mn-cs"/>
              </a:rPr>
              <a:t>G2</a:t>
            </a:r>
            <a:r>
              <a:rPr lang="zh-CN" altLang="en-US" sz="2400" dirty="0">
                <a:latin typeface="黑体" panose="02010609060101010101" pitchFamily="49" charset="-122"/>
                <a:ea typeface="黑体" panose="02010609060101010101" pitchFamily="49" charset="-122"/>
                <a:cs typeface="+mn-cs"/>
              </a:rPr>
              <a:t>开，读</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a:t>
            </a:r>
            <a:r>
              <a:rPr lang="en-US" altLang="zh-CN" sz="2400" dirty="0">
                <a:latin typeface="黑体" panose="02010609060101010101" pitchFamily="49" charset="-122"/>
                <a:ea typeface="黑体" panose="02010609060101010101" pitchFamily="49" charset="-122"/>
                <a:cs typeface="+mn-cs"/>
              </a:rPr>
              <a:t>#WE=0</a:t>
            </a:r>
            <a:r>
              <a:rPr lang="zh-CN" altLang="en-US" sz="2400" dirty="0">
                <a:latin typeface="黑体" panose="02010609060101010101" pitchFamily="49" charset="-122"/>
                <a:ea typeface="黑体" panose="02010609060101010101" pitchFamily="49" charset="-122"/>
                <a:cs typeface="+mn-cs"/>
              </a:rPr>
              <a:t>，门</a:t>
            </a:r>
            <a:r>
              <a:rPr lang="en-US" altLang="zh-CN" sz="2400" dirty="0">
                <a:latin typeface="黑体" panose="02010609060101010101" pitchFamily="49" charset="-122"/>
                <a:ea typeface="黑体" panose="02010609060101010101" pitchFamily="49" charset="-122"/>
                <a:cs typeface="+mn-cs"/>
              </a:rPr>
              <a:t>G1</a:t>
            </a:r>
            <a:r>
              <a:rPr lang="zh-CN" altLang="en-US" sz="2400" dirty="0">
                <a:latin typeface="黑体" panose="02010609060101010101" pitchFamily="49" charset="-122"/>
                <a:ea typeface="黑体" panose="02010609060101010101" pitchFamily="49" charset="-122"/>
                <a:cs typeface="+mn-cs"/>
              </a:rPr>
              <a:t>开，门</a:t>
            </a:r>
            <a:r>
              <a:rPr lang="en-US" altLang="zh-CN" sz="2400" dirty="0">
                <a:latin typeface="黑体" panose="02010609060101010101" pitchFamily="49" charset="-122"/>
                <a:ea typeface="黑体" panose="02010609060101010101" pitchFamily="49" charset="-122"/>
                <a:cs typeface="+mn-cs"/>
              </a:rPr>
              <a:t>G2</a:t>
            </a:r>
            <a:r>
              <a:rPr lang="zh-CN" altLang="en-US" sz="2400" dirty="0">
                <a:latin typeface="黑体" panose="02010609060101010101" pitchFamily="49" charset="-122"/>
                <a:ea typeface="黑体" panose="02010609060101010101" pitchFamily="49" charset="-122"/>
                <a:cs typeface="+mn-cs"/>
              </a:rPr>
              <a:t>关，写</a:t>
            </a:r>
            <a:r>
              <a:rPr lang="en-US" altLang="zh-CN" sz="2400" dirty="0">
                <a:latin typeface="黑体" panose="02010609060101010101" pitchFamily="49" charset="-122"/>
                <a:ea typeface="黑体" panose="02010609060101010101" pitchFamily="49" charset="-122"/>
                <a:cs typeface="+mn-cs"/>
              </a:rPr>
              <a:t>       </a:t>
            </a:r>
            <a:r>
              <a:rPr lang="zh-CN" altLang="en-US" sz="2400" dirty="0">
                <a:solidFill>
                  <a:srgbClr val="FF00FF"/>
                </a:solidFill>
                <a:sym typeface="+mn-ea"/>
              </a:rPr>
              <a:t>写由</a:t>
            </a:r>
            <a:r>
              <a:rPr lang="en-US" altLang="zh-CN" sz="2400" dirty="0">
                <a:solidFill>
                  <a:srgbClr val="FF00FF"/>
                </a:solidFill>
                <a:sym typeface="宋体" panose="02010600030101010101" pitchFamily="2" charset="-122"/>
              </a:rPr>
              <a:t>#WE=0</a:t>
            </a:r>
            <a:r>
              <a:rPr lang="zh-CN" altLang="en-US" sz="2400" dirty="0">
                <a:solidFill>
                  <a:srgbClr val="FF00FF"/>
                </a:solidFill>
                <a:sym typeface="宋体" panose="02010600030101010101" pitchFamily="2" charset="-122"/>
              </a:rPr>
              <a:t>控制</a:t>
            </a:r>
            <a:endParaRPr lang="en-US" altLang="zh-CN" sz="2400" dirty="0">
              <a:solidFill>
                <a:srgbClr val="850AFF"/>
              </a:solidFill>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sz="2400" dirty="0">
                <a:solidFill>
                  <a:srgbClr val="850AFF"/>
                </a:solidFill>
                <a:latin typeface="黑体" panose="02010609060101010101" pitchFamily="49" charset="-122"/>
                <a:ea typeface="黑体" panose="02010609060101010101" pitchFamily="49" charset="-122"/>
                <a:cs typeface="+mn-cs"/>
              </a:rPr>
              <a:t>#OE=0</a:t>
            </a:r>
            <a:r>
              <a:rPr lang="zh-CN" altLang="en-US" sz="2400" dirty="0">
                <a:solidFill>
                  <a:srgbClr val="850AFF"/>
                </a:solidFill>
                <a:latin typeface="黑体" panose="02010609060101010101" pitchFamily="49" charset="-122"/>
                <a:ea typeface="黑体" panose="02010609060101010101" pitchFamily="49" charset="-122"/>
                <a:cs typeface="+mn-cs"/>
              </a:rPr>
              <a:t>，</a:t>
            </a:r>
            <a:r>
              <a:rPr lang="en-US" altLang="zh-CN" sz="2400" dirty="0">
                <a:solidFill>
                  <a:srgbClr val="850AFF"/>
                </a:solidFill>
                <a:latin typeface="黑体" panose="02010609060101010101" pitchFamily="49" charset="-122"/>
                <a:ea typeface="黑体" panose="02010609060101010101" pitchFamily="49" charset="-122"/>
                <a:cs typeface="+mn-cs"/>
              </a:rPr>
              <a:t>#WE=0  G1 </a:t>
            </a:r>
            <a:r>
              <a:rPr lang="zh-CN" altLang="en-US" sz="2400" dirty="0">
                <a:solidFill>
                  <a:srgbClr val="FF0000"/>
                </a:solidFill>
                <a:latin typeface="黑体" panose="02010609060101010101" pitchFamily="49" charset="-122"/>
                <a:ea typeface="黑体" panose="02010609060101010101" pitchFamily="49" charset="-122"/>
                <a:cs typeface="+mn-cs"/>
              </a:rPr>
              <a:t>开</a:t>
            </a:r>
            <a:r>
              <a:rPr lang="en-US" altLang="zh-CN" sz="2400" dirty="0">
                <a:solidFill>
                  <a:srgbClr val="850AFF"/>
                </a:solidFill>
                <a:latin typeface="黑体" panose="02010609060101010101" pitchFamily="49" charset="-122"/>
                <a:ea typeface="黑体" panose="02010609060101010101" pitchFamily="49" charset="-122"/>
                <a:cs typeface="+mn-cs"/>
              </a:rPr>
              <a:t>  G2 </a:t>
            </a:r>
            <a:r>
              <a:rPr lang="zh-CN" altLang="en-US" sz="2400" dirty="0">
                <a:solidFill>
                  <a:srgbClr val="FF0000"/>
                </a:solidFill>
                <a:latin typeface="黑体" panose="02010609060101010101" pitchFamily="49" charset="-122"/>
                <a:ea typeface="黑体" panose="02010609060101010101" pitchFamily="49" charset="-122"/>
                <a:cs typeface="+mn-cs"/>
              </a:rPr>
              <a:t>关  写  </a:t>
            </a:r>
            <a:r>
              <a:rPr lang="en-US" altLang="zh-CN" sz="2400" dirty="0">
                <a:solidFill>
                  <a:srgbClr val="FF0000"/>
                </a:solidFill>
                <a:latin typeface="黑体" panose="02010609060101010101" pitchFamily="49" charset="-122"/>
                <a:ea typeface="黑体" panose="02010609060101010101" pitchFamily="49" charset="-122"/>
                <a:cs typeface="+mn-cs"/>
              </a:rPr>
              <a:t>  </a:t>
            </a:r>
            <a:r>
              <a:rPr lang="zh-CN" altLang="en-US" sz="2400" dirty="0">
                <a:solidFill>
                  <a:srgbClr val="FF0000"/>
                </a:solidFill>
                <a:sym typeface="宋体" panose="02010600030101010101" pitchFamily="2" charset="-122"/>
              </a:rPr>
              <a:t> </a:t>
            </a:r>
            <a:r>
              <a:rPr lang="zh-CN" altLang="en-US" sz="2400" dirty="0">
                <a:solidFill>
                  <a:srgbClr val="FF00FF"/>
                </a:solidFill>
                <a:sym typeface="宋体" panose="02010600030101010101" pitchFamily="2" charset="-122"/>
              </a:rPr>
              <a:t>读由</a:t>
            </a:r>
            <a:r>
              <a:rPr lang="en-US" altLang="zh-CN" sz="2400" dirty="0">
                <a:solidFill>
                  <a:srgbClr val="FF00FF"/>
                </a:solidFill>
                <a:sym typeface="宋体" panose="02010600030101010101" pitchFamily="2" charset="-122"/>
              </a:rPr>
              <a:t>#WE=1</a:t>
            </a:r>
            <a:r>
              <a:rPr lang="zh-CN" altLang="en-US" sz="2400" dirty="0">
                <a:solidFill>
                  <a:srgbClr val="FF00FF"/>
                </a:solidFill>
                <a:sym typeface="宋体" panose="02010600030101010101" pitchFamily="2" charset="-122"/>
              </a:rPr>
              <a:t>，</a:t>
            </a:r>
            <a:r>
              <a:rPr lang="en-US" altLang="zh-CN" sz="2400" dirty="0">
                <a:solidFill>
                  <a:srgbClr val="FF00FF"/>
                </a:solidFill>
                <a:sym typeface="宋体" panose="02010600030101010101" pitchFamily="2" charset="-122"/>
              </a:rPr>
              <a:t>#OE=0</a:t>
            </a:r>
            <a:r>
              <a:rPr lang="zh-CN" altLang="en-US" sz="2400" dirty="0">
                <a:solidFill>
                  <a:srgbClr val="FF00FF"/>
                </a:solidFill>
                <a:sym typeface="宋体" panose="02010600030101010101" pitchFamily="2" charset="-122"/>
              </a:rPr>
              <a:t>控制</a:t>
            </a:r>
            <a:r>
              <a:rPr lang="zh-CN" altLang="en-US" sz="2400" dirty="0">
                <a:solidFill>
                  <a:srgbClr val="FF0000"/>
                </a:solidFill>
                <a:latin typeface="黑体" panose="02010609060101010101" pitchFamily="49" charset="-122"/>
                <a:ea typeface="黑体" panose="02010609060101010101" pitchFamily="49" charset="-122"/>
                <a:cs typeface="+mn-cs"/>
              </a:rPr>
              <a:t>    </a:t>
            </a:r>
            <a:endParaRPr lang="zh-CN" altLang="en-US" sz="2400" dirty="0">
              <a:solidFill>
                <a:srgbClr val="FF0000"/>
              </a:solidFill>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#OE=0</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a:t>
            </a:r>
            <a:r>
              <a:rPr lang="en-US" altLang="zh-CN"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#WE=1</a:t>
            </a:r>
            <a:r>
              <a:rPr lang="en-US" altLang="zh-CN"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  G1 </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关</a:t>
            </a:r>
            <a:r>
              <a:rPr lang="en-US" altLang="zh-CN"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  G2 </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开  读     </a:t>
            </a:r>
            <a:endParaRPr lang="en-US" altLang="zh-CN" sz="2400" dirty="0">
              <a:solidFill>
                <a:srgbClr val="FF00FF"/>
              </a:solidFill>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#OE=1</a:t>
            </a:r>
            <a:r>
              <a:rPr lang="zh-CN" altLang="en-US"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a:t>
            </a:r>
            <a:r>
              <a:rPr lang="en-US" altLang="zh-CN"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#WE=0  G1 </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开</a:t>
            </a:r>
            <a:r>
              <a:rPr lang="en-US" altLang="zh-CN"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  G2 </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关  写</a:t>
            </a:r>
            <a:endParaRPr lang="en-US" altLang="zh-CN" sz="2400" dirty="0">
              <a:solidFill>
                <a:srgbClr val="850AFF"/>
              </a:solidFill>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#OE=1</a:t>
            </a:r>
            <a:r>
              <a:rPr lang="zh-CN" altLang="en-US"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a:t>
            </a:r>
            <a:r>
              <a:rPr lang="en-US" altLang="zh-CN"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#WE=1  G1 </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关</a:t>
            </a:r>
            <a:r>
              <a:rPr lang="en-US" altLang="zh-CN" sz="2400" dirty="0">
                <a:solidFill>
                  <a:srgbClr val="850AFF"/>
                </a:solidFill>
                <a:latin typeface="黑体" panose="02010609060101010101" pitchFamily="49" charset="-122"/>
                <a:ea typeface="黑体" panose="02010609060101010101" pitchFamily="49" charset="-122"/>
                <a:cs typeface="+mn-cs"/>
                <a:sym typeface="宋体" panose="02010600030101010101" pitchFamily="2" charset="-122"/>
              </a:rPr>
              <a:t>  G2 </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关</a:t>
            </a:r>
            <a:endParaRPr lang="en-US" altLang="zh-CN" sz="2400" dirty="0">
              <a:solidFill>
                <a:srgbClr val="850AFF"/>
              </a:solidFill>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endParaRPr lang="en-US" altLang="zh-CN" sz="2400" dirty="0">
              <a:solidFill>
                <a:srgbClr val="850AFF"/>
              </a:solidFill>
              <a:latin typeface="黑体" panose="02010609060101010101" pitchFamily="49" charset="-122"/>
              <a:ea typeface="黑体" panose="02010609060101010101" pitchFamily="49" charset="-122"/>
              <a:cs typeface="+mn-cs"/>
            </a:endParaRPr>
          </a:p>
        </p:txBody>
      </p:sp>
      <p:sp>
        <p:nvSpPr>
          <p:cNvPr id="3" name="矩形 7"/>
          <p:cNvSpPr/>
          <p:nvPr/>
        </p:nvSpPr>
        <p:spPr>
          <a:xfrm>
            <a:off x="5191125" y="4940935"/>
            <a:ext cx="3952875" cy="142049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en-US" altLang="zh-CN" sz="2400" dirty="0">
                <a:solidFill>
                  <a:srgbClr val="FF0000"/>
                </a:solidFill>
                <a:latin typeface="黑体" panose="02010609060101010101" pitchFamily="49" charset="-122"/>
                <a:ea typeface="黑体" panose="02010609060101010101" pitchFamily="49" charset="-122"/>
              </a:rPr>
              <a:t>#WE</a:t>
            </a:r>
            <a:r>
              <a:rPr lang="zh-CN" altLang="en-US" sz="2400" dirty="0">
                <a:solidFill>
                  <a:srgbClr val="FF0000"/>
                </a:solidFill>
                <a:latin typeface="黑体" panose="02010609060101010101" pitchFamily="49" charset="-122"/>
                <a:ea typeface="黑体" panose="02010609060101010101" pitchFamily="49" charset="-122"/>
              </a:rPr>
              <a:t>能控制读</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写，</a:t>
            </a:r>
            <a:r>
              <a:rPr lang="en-US" altLang="zh-CN" sz="2400" dirty="0">
                <a:solidFill>
                  <a:srgbClr val="FF0000"/>
                </a:solidFill>
                <a:latin typeface="黑体" panose="02010609060101010101" pitchFamily="49" charset="-122"/>
                <a:ea typeface="黑体" panose="02010609060101010101" pitchFamily="49" charset="-122"/>
              </a:rPr>
              <a:t>   </a:t>
            </a:r>
            <a:endParaRPr lang="en-US" altLang="zh-CN" sz="2400" dirty="0">
              <a:solidFill>
                <a:srgbClr val="FF0000"/>
              </a:solidFill>
              <a:latin typeface="黑体" panose="02010609060101010101" pitchFamily="49" charset="-122"/>
              <a:ea typeface="黑体" panose="02010609060101010101" pitchFamily="49" charset="-122"/>
            </a:endParaRPr>
          </a:p>
          <a:p>
            <a:pPr>
              <a:lnSpc>
                <a:spcPct val="120000"/>
              </a:lnSpc>
            </a:pPr>
            <a:r>
              <a:rPr lang="en-US" altLang="zh-CN" sz="2400" dirty="0">
                <a:solidFill>
                  <a:srgbClr val="FF0000"/>
                </a:solidFill>
                <a:latin typeface="黑体" panose="02010609060101010101" pitchFamily="49" charset="-122"/>
                <a:ea typeface="黑体" panose="02010609060101010101" pitchFamily="49" charset="-122"/>
              </a:rPr>
              <a:t>     </a:t>
            </a:r>
            <a:r>
              <a:rPr lang="zh-CN" altLang="en-US" sz="2400" dirty="0">
                <a:solidFill>
                  <a:srgbClr val="FF0000"/>
                </a:solidFill>
                <a:latin typeface="黑体" panose="02010609060101010101" pitchFamily="49" charset="-122"/>
                <a:ea typeface="黑体" panose="02010609060101010101" pitchFamily="49" charset="-122"/>
              </a:rPr>
              <a:t>为什么还需要</a:t>
            </a:r>
            <a:r>
              <a:rPr lang="en-US" altLang="zh-CN" sz="2400" dirty="0">
                <a:solidFill>
                  <a:srgbClr val="FF0000"/>
                </a:solidFill>
                <a:latin typeface="黑体" panose="02010609060101010101" pitchFamily="49" charset="-122"/>
                <a:ea typeface="黑体" panose="02010609060101010101" pitchFamily="49" charset="-122"/>
              </a:rPr>
              <a:t> #OE</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接总线，需要门控</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8434" name="Rectangle 2"/>
          <p:cNvSpPr>
            <a:spLocks noGrp="1"/>
          </p:cNvSpPr>
          <p:nvPr>
            <p:ph type="title"/>
          </p:nvPr>
        </p:nvSpPr>
        <p:spPr>
          <a:xfrm>
            <a:off x="292100" y="31750"/>
            <a:ext cx="7543800" cy="73469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3.2.3 </a:t>
            </a:r>
            <a:r>
              <a:rPr lang="zh-CN" altLang="en-US" dirty="0">
                <a:latin typeface="黑体" panose="02010609060101010101" pitchFamily="49" charset="-122"/>
                <a:ea typeface="黑体" panose="02010609060101010101" pitchFamily="49" charset="-122"/>
                <a:cs typeface="+mj-cs"/>
              </a:rPr>
              <a:t>读</a:t>
            </a:r>
            <a:r>
              <a:rPr lang="en-US" altLang="zh-CN" dirty="0">
                <a:latin typeface="黑体" panose="02010609060101010101" pitchFamily="49" charset="-122"/>
                <a:ea typeface="黑体" panose="02010609060101010101" pitchFamily="49" charset="-122"/>
                <a:cs typeface="+mj-cs"/>
              </a:rPr>
              <a:t>/</a:t>
            </a:r>
            <a:r>
              <a:rPr lang="zh-CN" altLang="en-US" dirty="0">
                <a:latin typeface="黑体" panose="02010609060101010101" pitchFamily="49" charset="-122"/>
                <a:ea typeface="黑体" panose="02010609060101010101" pitchFamily="49" charset="-122"/>
                <a:cs typeface="+mj-cs"/>
              </a:rPr>
              <a:t>写时序</a:t>
            </a:r>
            <a:endParaRPr lang="zh-CN" altLang="en-US" dirty="0">
              <a:latin typeface="黑体" panose="02010609060101010101" pitchFamily="49" charset="-122"/>
              <a:ea typeface="黑体" panose="02010609060101010101" pitchFamily="49" charset="-122"/>
              <a:cs typeface="+mj-cs"/>
            </a:endParaRPr>
          </a:p>
        </p:txBody>
      </p:sp>
      <p:sp>
        <p:nvSpPr>
          <p:cNvPr id="4" name="矩形 7"/>
          <p:cNvSpPr/>
          <p:nvPr/>
        </p:nvSpPr>
        <p:spPr>
          <a:xfrm>
            <a:off x="107950" y="4889500"/>
            <a:ext cx="9013190" cy="97726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为</a:t>
            </a:r>
            <a:r>
              <a:rPr lang="zh-CN" sz="2400" dirty="0">
                <a:solidFill>
                  <a:srgbClr val="FF0000"/>
                </a:solidFill>
                <a:latin typeface="黑体" panose="02010609060101010101" pitchFamily="49" charset="-122"/>
                <a:ea typeface="黑体" panose="02010609060101010101" pitchFamily="49" charset="-122"/>
              </a:rPr>
              <a:t>什么有效地址要最先出现</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必须要先进行地址译码，选择存储单元</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graphicFrame>
        <p:nvGraphicFramePr>
          <p:cNvPr id="5" name="对象 4"/>
          <p:cNvGraphicFramePr/>
          <p:nvPr/>
        </p:nvGraphicFramePr>
        <p:xfrm>
          <a:off x="1115695" y="1489075"/>
          <a:ext cx="7945755" cy="3400425"/>
        </p:xfrm>
        <a:graphic>
          <a:graphicData uri="http://schemas.openxmlformats.org/presentationml/2006/ole">
            <mc:AlternateContent xmlns:mc="http://schemas.openxmlformats.org/markup-compatibility/2006">
              <mc:Choice xmlns:v="urn:schemas-microsoft-com:vml" Requires="v">
                <p:oleObj spid="_x0000_s6" name="" r:id="rId1" imgW="8883650" imgH="4552950" progId="Paint.Picture">
                  <p:embed/>
                </p:oleObj>
              </mc:Choice>
              <mc:Fallback>
                <p:oleObj name="" r:id="rId1" imgW="8883650" imgH="4552950" progId="Paint.Picture">
                  <p:embed/>
                  <p:pic>
                    <p:nvPicPr>
                      <p:cNvPr id="0" name="图片 5"/>
                      <p:cNvPicPr/>
                      <p:nvPr/>
                    </p:nvPicPr>
                    <p:blipFill>
                      <a:blip r:embed="rId2"/>
                      <a:stretch>
                        <a:fillRect/>
                      </a:stretch>
                    </p:blipFill>
                    <p:spPr>
                      <a:xfrm>
                        <a:off x="1115695" y="1489075"/>
                        <a:ext cx="7945755" cy="3400425"/>
                      </a:xfrm>
                      <a:prstGeom prst="rect">
                        <a:avLst/>
                      </a:prstGeom>
                    </p:spPr>
                  </p:pic>
                </p:oleObj>
              </mc:Fallback>
            </mc:AlternateContent>
          </a:graphicData>
        </a:graphic>
      </p:graphicFrame>
      <p:sp>
        <p:nvSpPr>
          <p:cNvPr id="7" name="矩形 7"/>
          <p:cNvSpPr/>
          <p:nvPr/>
        </p:nvSpPr>
        <p:spPr>
          <a:xfrm>
            <a:off x="65405" y="5805170"/>
            <a:ext cx="9013190" cy="97726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读需要在哪些控制信号的作用下工作</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en-US" altLang="zh-CN" sz="2400" b="1" kern="0" dirty="0">
                <a:solidFill>
                  <a:srgbClr val="FF00FF"/>
                </a:solidFill>
                <a:latin typeface="黑体" panose="02010609060101010101" pitchFamily="49" charset="-122"/>
                <a:ea typeface="黑体" panose="02010609060101010101" pitchFamily="49" charset="-122"/>
                <a:sym typeface="+mn-ea"/>
              </a:rPr>
              <a:t>#CS=0</a:t>
            </a:r>
            <a:r>
              <a:rPr lang="zh-CN" altLang="en-US" sz="2400" b="1" kern="0" dirty="0">
                <a:solidFill>
                  <a:srgbClr val="FF00FF"/>
                </a:solidFill>
                <a:latin typeface="黑体" panose="02010609060101010101" pitchFamily="49" charset="-122"/>
                <a:ea typeface="黑体" panose="02010609060101010101" pitchFamily="49" charset="-122"/>
                <a:sym typeface="+mn-ea"/>
              </a:rPr>
              <a:t>，</a:t>
            </a:r>
            <a:r>
              <a:rPr lang="en-US" altLang="zh-CN" sz="2400" b="1" kern="0" dirty="0">
                <a:solidFill>
                  <a:srgbClr val="FF00FF"/>
                </a:solidFill>
                <a:latin typeface="黑体" panose="02010609060101010101" pitchFamily="49" charset="-122"/>
                <a:ea typeface="黑体" panose="02010609060101010101" pitchFamily="49" charset="-122"/>
                <a:sym typeface="+mn-ea"/>
              </a:rPr>
              <a:t>#WE=1</a:t>
            </a:r>
            <a:r>
              <a:rPr lang="zh-CN" altLang="en-US" sz="2400" b="1" kern="0" dirty="0">
                <a:solidFill>
                  <a:srgbClr val="FF00FF"/>
                </a:solidFill>
                <a:latin typeface="黑体" panose="02010609060101010101" pitchFamily="49" charset="-122"/>
                <a:ea typeface="黑体" panose="02010609060101010101" pitchFamily="49" charset="-122"/>
                <a:sym typeface="+mn-ea"/>
              </a:rPr>
              <a:t>，</a:t>
            </a:r>
            <a:r>
              <a:rPr lang="en-US" altLang="zh-CN" sz="2400" b="1" kern="0" dirty="0">
                <a:solidFill>
                  <a:srgbClr val="FF00FF"/>
                </a:solidFill>
                <a:latin typeface="黑体" panose="02010609060101010101" pitchFamily="49" charset="-122"/>
                <a:ea typeface="黑体" panose="02010609060101010101" pitchFamily="49" charset="-122"/>
                <a:sym typeface="+mn-ea"/>
              </a:rPr>
              <a:t>#OE=0</a:t>
            </a:r>
            <a:endParaRPr lang="en-US" altLang="zh-CN" sz="2400" b="1" kern="0" dirty="0">
              <a:solidFill>
                <a:srgbClr val="FF00FF"/>
              </a:solidFill>
              <a:latin typeface="黑体" panose="02010609060101010101" pitchFamily="49" charset="-122"/>
              <a:ea typeface="黑体" panose="02010609060101010101" pitchFamily="49" charset="-122"/>
              <a:sym typeface="+mn-ea"/>
            </a:endParaRPr>
          </a:p>
        </p:txBody>
      </p:sp>
      <p:sp>
        <p:nvSpPr>
          <p:cNvPr id="14340" name="Rectangle 3"/>
          <p:cNvSpPr>
            <a:spLocks noGrp="1"/>
          </p:cNvSpPr>
          <p:nvPr/>
        </p:nvSpPr>
        <p:spPr>
          <a:xfrm>
            <a:off x="65405" y="692785"/>
            <a:ext cx="8112760" cy="89662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600" b="1">
                <a:solidFill>
                  <a:schemeClr val="tx1"/>
                </a:solidFill>
                <a:latin typeface="黑体" panose="02010609060101010101" pitchFamily="49" charset="-122"/>
                <a:ea typeface="黑体" panose="02010609060101010101" pitchFamily="49"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800" b="1">
                <a:solidFill>
                  <a:schemeClr val="tx1"/>
                </a:solidFill>
                <a:latin typeface="黑体" panose="02010609060101010101" pitchFamily="49" charset="-122"/>
                <a:ea typeface="黑体" panose="02010609060101010101" pitchFamily="49"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400" b="1">
                <a:solidFill>
                  <a:schemeClr val="tx1"/>
                </a:solidFill>
                <a:latin typeface="黑体" panose="02010609060101010101" pitchFamily="49" charset="-122"/>
                <a:ea typeface="黑体" panose="02010609060101010101" pitchFamily="49"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时序：</a:t>
            </a:r>
            <a:r>
              <a:rPr kumimoji="0" 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工作的时间关系。</a:t>
            </a:r>
            <a:r>
              <a:rPr kumimoji="0" lang="zh-CN"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地址线、控制线、数据线</a:t>
            </a:r>
            <a:r>
              <a:rPr kumimoji="0" 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何时有效</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先后关系</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，持续多长时间</a:t>
            </a:r>
            <a:endParaRPr kumimoji="0" 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8434" name="Rectangle 2"/>
          <p:cNvSpPr>
            <a:spLocks noGrp="1"/>
          </p:cNvSpPr>
          <p:nvPr>
            <p:ph type="title"/>
          </p:nvPr>
        </p:nvSpPr>
        <p:spPr>
          <a:xfrm>
            <a:off x="292100" y="31750"/>
            <a:ext cx="7543800" cy="73469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3.2.3 </a:t>
            </a:r>
            <a:r>
              <a:rPr lang="zh-CN" altLang="en-US" dirty="0">
                <a:latin typeface="黑体" panose="02010609060101010101" pitchFamily="49" charset="-122"/>
                <a:ea typeface="黑体" panose="02010609060101010101" pitchFamily="49" charset="-122"/>
                <a:cs typeface="+mj-cs"/>
              </a:rPr>
              <a:t>读</a:t>
            </a:r>
            <a:r>
              <a:rPr lang="en-US" altLang="zh-CN" dirty="0">
                <a:latin typeface="黑体" panose="02010609060101010101" pitchFamily="49" charset="-122"/>
                <a:ea typeface="黑体" panose="02010609060101010101" pitchFamily="49" charset="-122"/>
                <a:cs typeface="+mj-cs"/>
              </a:rPr>
              <a:t>/</a:t>
            </a:r>
            <a:r>
              <a:rPr lang="zh-CN" altLang="en-US" dirty="0">
                <a:latin typeface="黑体" panose="02010609060101010101" pitchFamily="49" charset="-122"/>
                <a:ea typeface="黑体" panose="02010609060101010101" pitchFamily="49" charset="-122"/>
                <a:cs typeface="+mj-cs"/>
              </a:rPr>
              <a:t>写时序</a:t>
            </a:r>
            <a:endParaRPr lang="zh-CN" altLang="en-US" dirty="0">
              <a:latin typeface="黑体" panose="02010609060101010101" pitchFamily="49" charset="-122"/>
              <a:ea typeface="黑体" panose="02010609060101010101" pitchFamily="49" charset="-122"/>
              <a:cs typeface="+mj-cs"/>
            </a:endParaRPr>
          </a:p>
        </p:txBody>
      </p:sp>
      <p:graphicFrame>
        <p:nvGraphicFramePr>
          <p:cNvPr id="5" name="对象 4"/>
          <p:cNvGraphicFramePr/>
          <p:nvPr/>
        </p:nvGraphicFramePr>
        <p:xfrm>
          <a:off x="598805" y="2708910"/>
          <a:ext cx="7945755" cy="3400425"/>
        </p:xfrm>
        <a:graphic>
          <a:graphicData uri="http://schemas.openxmlformats.org/presentationml/2006/ole">
            <mc:AlternateContent xmlns:mc="http://schemas.openxmlformats.org/markup-compatibility/2006">
              <mc:Choice xmlns:v="urn:schemas-microsoft-com:vml" Requires="v">
                <p:oleObj spid="_x0000_s6" name="" r:id="rId1" imgW="8883650" imgH="4552950" progId="Paint.Picture">
                  <p:embed/>
                </p:oleObj>
              </mc:Choice>
              <mc:Fallback>
                <p:oleObj name="" r:id="rId1" imgW="8883650" imgH="4552950" progId="Paint.Picture">
                  <p:embed/>
                  <p:pic>
                    <p:nvPicPr>
                      <p:cNvPr id="0" name="图片 5"/>
                      <p:cNvPicPr/>
                      <p:nvPr/>
                    </p:nvPicPr>
                    <p:blipFill>
                      <a:blip r:embed="rId2"/>
                      <a:stretch>
                        <a:fillRect/>
                      </a:stretch>
                    </p:blipFill>
                    <p:spPr>
                      <a:xfrm>
                        <a:off x="598805" y="2708910"/>
                        <a:ext cx="7945755" cy="3400425"/>
                      </a:xfrm>
                      <a:prstGeom prst="rect">
                        <a:avLst/>
                      </a:prstGeom>
                    </p:spPr>
                  </p:pic>
                </p:oleObj>
              </mc:Fallback>
            </mc:AlternateContent>
          </a:graphicData>
        </a:graphic>
      </p:graphicFrame>
      <p:sp>
        <p:nvSpPr>
          <p:cNvPr id="14340" name="Rectangle 3"/>
          <p:cNvSpPr>
            <a:spLocks noGrp="1"/>
          </p:cNvSpPr>
          <p:nvPr/>
        </p:nvSpPr>
        <p:spPr>
          <a:xfrm>
            <a:off x="35560" y="692785"/>
            <a:ext cx="8112760" cy="89662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600" b="1">
                <a:solidFill>
                  <a:schemeClr val="tx1"/>
                </a:solidFill>
                <a:latin typeface="黑体" panose="02010609060101010101" pitchFamily="49" charset="-122"/>
                <a:ea typeface="黑体" panose="02010609060101010101" pitchFamily="49"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800" b="1">
                <a:solidFill>
                  <a:schemeClr val="tx1"/>
                </a:solidFill>
                <a:latin typeface="黑体" panose="02010609060101010101" pitchFamily="49" charset="-122"/>
                <a:ea typeface="黑体" panose="02010609060101010101" pitchFamily="49"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400" b="1">
                <a:solidFill>
                  <a:schemeClr val="tx1"/>
                </a:solidFill>
                <a:latin typeface="黑体" panose="02010609060101010101" pitchFamily="49" charset="-122"/>
                <a:ea typeface="黑体" panose="02010609060101010101" pitchFamily="49"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R="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n"/>
            </a:pPr>
            <a:r>
              <a:rPr lang="zh-CN" altLang="en-US" sz="2400" kern="0" dirty="0">
                <a:solidFill>
                  <a:srgbClr val="FF0000"/>
                </a:solidFill>
                <a:cs typeface="+mn-ea"/>
                <a:sym typeface="+mn-ea"/>
              </a:rPr>
              <a:t>读出时间</a:t>
            </a:r>
            <a:r>
              <a:rPr lang="en-US" altLang="zh-CN" sz="2400" kern="0" dirty="0">
                <a:cs typeface="+mn-ea"/>
                <a:sym typeface="+mn-ea"/>
              </a:rPr>
              <a:t> </a:t>
            </a:r>
            <a:r>
              <a:rPr lang="en-US" altLang="zh-CN" sz="2400" kern="0" dirty="0">
                <a:solidFill>
                  <a:srgbClr val="FF0000"/>
                </a:solidFill>
                <a:cs typeface="+mn-ea"/>
                <a:sym typeface="+mn-ea"/>
              </a:rPr>
              <a:t>t</a:t>
            </a:r>
            <a:r>
              <a:rPr lang="en-US" altLang="zh-CN" sz="2400" kern="0" baseline="-25000" dirty="0">
                <a:solidFill>
                  <a:srgbClr val="FF0000"/>
                </a:solidFill>
                <a:cs typeface="+mn-ea"/>
                <a:sym typeface="+mn-ea"/>
              </a:rPr>
              <a:t>AQ </a:t>
            </a:r>
            <a:r>
              <a:rPr lang="zh-CN" altLang="en-US" sz="2400" kern="0" baseline="-25000" dirty="0">
                <a:solidFill>
                  <a:srgbClr val="FF0000"/>
                </a:solidFill>
                <a:cs typeface="+mn-ea"/>
                <a:sym typeface="+mn-ea"/>
              </a:rPr>
              <a:t>：</a:t>
            </a:r>
            <a:r>
              <a:rPr lang="en-US" altLang="zh-CN" sz="2400" kern="0" baseline="-25000" dirty="0">
                <a:solidFill>
                  <a:srgbClr val="FF0000"/>
                </a:solidFill>
                <a:cs typeface="+mn-ea"/>
                <a:sym typeface="+mn-ea"/>
              </a:rPr>
              <a:t> </a:t>
            </a:r>
            <a:r>
              <a:rPr lang="en-US" altLang="zh-CN" sz="2400" kern="0" dirty="0">
                <a:solidFill>
                  <a:schemeClr val="tx1"/>
                </a:solidFill>
                <a:cs typeface="+mn-ea"/>
                <a:sym typeface="+mn-ea"/>
              </a:rPr>
              <a:t>从给出有效地址后，经过</a:t>
            </a:r>
            <a:r>
              <a:rPr lang="en-US" altLang="zh-CN" sz="2400" kern="0" dirty="0">
                <a:solidFill>
                  <a:srgbClr val="0000FF"/>
                </a:solidFill>
                <a:cs typeface="+mn-ea"/>
                <a:sym typeface="+mn-ea"/>
              </a:rPr>
              <a:t>译码</a:t>
            </a:r>
            <a:r>
              <a:rPr lang="en-US" altLang="zh-CN" sz="2400" kern="0" dirty="0">
                <a:solidFill>
                  <a:schemeClr val="tx1"/>
                </a:solidFill>
                <a:cs typeface="+mn-ea"/>
                <a:sym typeface="+mn-ea"/>
              </a:rPr>
              <a:t>电路、驱动电路的延迟，到</a:t>
            </a:r>
            <a:r>
              <a:rPr lang="en-US" altLang="zh-CN" sz="2400" kern="0" dirty="0">
                <a:solidFill>
                  <a:srgbClr val="0000FF"/>
                </a:solidFill>
                <a:cs typeface="+mn-ea"/>
                <a:sym typeface="+mn-ea"/>
              </a:rPr>
              <a:t>读出</a:t>
            </a:r>
            <a:r>
              <a:rPr lang="en-US" altLang="zh-CN" sz="2400" kern="0" dirty="0">
                <a:solidFill>
                  <a:schemeClr val="tx1"/>
                </a:solidFill>
                <a:cs typeface="+mn-ea"/>
                <a:sym typeface="+mn-ea"/>
              </a:rPr>
              <a:t>所选单元内容，并经I/O电路延迟，直到数据在外部</a:t>
            </a:r>
            <a:r>
              <a:rPr lang="en-US" altLang="zh-CN" sz="2400" kern="0" dirty="0">
                <a:solidFill>
                  <a:srgbClr val="0000FF"/>
                </a:solidFill>
                <a:cs typeface="+mn-ea"/>
                <a:sym typeface="+mn-ea"/>
              </a:rPr>
              <a:t>数据总线</a:t>
            </a:r>
            <a:r>
              <a:rPr lang="en-US" altLang="zh-CN" sz="2400" kern="0" dirty="0">
                <a:solidFill>
                  <a:schemeClr val="tx1"/>
                </a:solidFill>
                <a:cs typeface="+mn-ea"/>
                <a:sym typeface="+mn-ea"/>
              </a:rPr>
              <a:t>上稳定出现所需的时间。</a:t>
            </a:r>
            <a:endParaRPr lang="en-US" altLang="zh-CN" sz="2400" kern="0" dirty="0">
              <a:solidFill>
                <a:schemeClr val="tx1"/>
              </a:solidFill>
              <a:cs typeface="+mn-ea"/>
              <a:sym typeface="+mn-ea"/>
            </a:endParaRPr>
          </a:p>
          <a:p>
            <a:pPr marR="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n"/>
            </a:pPr>
            <a:r>
              <a:rPr lang="zh-CN" altLang="en-US" sz="2400" kern="0" dirty="0">
                <a:solidFill>
                  <a:srgbClr val="FF0000"/>
                </a:solidFill>
                <a:cs typeface="+mn-ea"/>
                <a:sym typeface="+mn-ea"/>
              </a:rPr>
              <a:t>读周期时间</a:t>
            </a:r>
            <a:r>
              <a:rPr lang="en-US" altLang="zh-CN" sz="2400" kern="0" dirty="0">
                <a:cs typeface="+mn-ea"/>
                <a:sym typeface="+mn-ea"/>
              </a:rPr>
              <a:t> </a:t>
            </a:r>
            <a:r>
              <a:rPr lang="en-US" altLang="zh-CN" sz="2400" kern="0" dirty="0">
                <a:solidFill>
                  <a:srgbClr val="FF0000"/>
                </a:solidFill>
                <a:cs typeface="+mn-ea"/>
                <a:sym typeface="+mn-ea"/>
              </a:rPr>
              <a:t>t</a:t>
            </a:r>
            <a:r>
              <a:rPr lang="en-US" altLang="zh-CN" sz="2400" kern="0" baseline="-25000" dirty="0">
                <a:solidFill>
                  <a:srgbClr val="FF0000"/>
                </a:solidFill>
                <a:cs typeface="+mn-ea"/>
                <a:sym typeface="+mn-ea"/>
              </a:rPr>
              <a:t>RC </a:t>
            </a:r>
            <a:r>
              <a:rPr lang="zh-CN" altLang="en-US" sz="2400" kern="0" baseline="-25000" dirty="0">
                <a:solidFill>
                  <a:srgbClr val="FF0000"/>
                </a:solidFill>
                <a:cs typeface="+mn-ea"/>
                <a:sym typeface="+mn-ea"/>
              </a:rPr>
              <a:t>：</a:t>
            </a:r>
            <a:r>
              <a:rPr lang="en-US" altLang="zh-CN" sz="2400" kern="0" dirty="0">
                <a:solidFill>
                  <a:schemeClr val="tx1"/>
                </a:solidFill>
                <a:cs typeface="+mn-ea"/>
                <a:sym typeface="+mn-ea"/>
              </a:rPr>
              <a:t> 连续两次读操作之间的最小间隔时间。</a:t>
            </a:r>
            <a:endParaRPr lang="en-US" altLang="zh-CN" sz="2400" kern="0" dirty="0">
              <a:solidFill>
                <a:schemeClr val="tx1"/>
              </a:solidFill>
              <a:cs typeface="+mn-ea"/>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8434" name="Rectangle 2"/>
          <p:cNvSpPr>
            <a:spLocks noGrp="1"/>
          </p:cNvSpPr>
          <p:nvPr>
            <p:ph type="title"/>
          </p:nvPr>
        </p:nvSpPr>
        <p:spPr>
          <a:xfrm>
            <a:off x="292100" y="31750"/>
            <a:ext cx="7543800" cy="73469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3.2.3 </a:t>
            </a:r>
            <a:r>
              <a:rPr lang="zh-CN" altLang="en-US" dirty="0">
                <a:latin typeface="黑体" panose="02010609060101010101" pitchFamily="49" charset="-122"/>
                <a:ea typeface="黑体" panose="02010609060101010101" pitchFamily="49" charset="-122"/>
                <a:cs typeface="+mj-cs"/>
              </a:rPr>
              <a:t>读</a:t>
            </a:r>
            <a:r>
              <a:rPr lang="en-US" altLang="zh-CN" dirty="0">
                <a:latin typeface="黑体" panose="02010609060101010101" pitchFamily="49" charset="-122"/>
                <a:ea typeface="黑体" panose="02010609060101010101" pitchFamily="49" charset="-122"/>
                <a:cs typeface="+mj-cs"/>
              </a:rPr>
              <a:t>/</a:t>
            </a:r>
            <a:r>
              <a:rPr lang="zh-CN" altLang="en-US" dirty="0">
                <a:latin typeface="黑体" panose="02010609060101010101" pitchFamily="49" charset="-122"/>
                <a:ea typeface="黑体" panose="02010609060101010101" pitchFamily="49" charset="-122"/>
                <a:cs typeface="+mj-cs"/>
              </a:rPr>
              <a:t>写时序</a:t>
            </a:r>
            <a:endParaRPr lang="zh-CN" altLang="en-US" dirty="0">
              <a:latin typeface="黑体" panose="02010609060101010101" pitchFamily="49" charset="-122"/>
              <a:ea typeface="黑体" panose="02010609060101010101" pitchFamily="49" charset="-122"/>
              <a:cs typeface="+mj-cs"/>
            </a:endParaRPr>
          </a:p>
        </p:txBody>
      </p:sp>
      <p:sp>
        <p:nvSpPr>
          <p:cNvPr id="4" name="矩形 7"/>
          <p:cNvSpPr/>
          <p:nvPr/>
        </p:nvSpPr>
        <p:spPr>
          <a:xfrm>
            <a:off x="65405" y="4149090"/>
            <a:ext cx="9013190" cy="97726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问题：为</a:t>
            </a:r>
            <a:r>
              <a:rPr lang="zh-CN" sz="2400" dirty="0">
                <a:solidFill>
                  <a:srgbClr val="FF0000"/>
                </a:solidFill>
                <a:latin typeface="黑体" panose="02010609060101010101" pitchFamily="49" charset="-122"/>
                <a:ea typeface="黑体" panose="02010609060101010101" pitchFamily="49" charset="-122"/>
              </a:rPr>
              <a:t>什么有效地址要在</a:t>
            </a:r>
            <a:r>
              <a:rPr lang="en-US" altLang="zh-CN" sz="2400" dirty="0">
                <a:solidFill>
                  <a:srgbClr val="FF0000"/>
                </a:solidFill>
                <a:latin typeface="黑体" panose="02010609060101010101" pitchFamily="49" charset="-122"/>
                <a:ea typeface="黑体" panose="02010609060101010101" pitchFamily="49" charset="-122"/>
              </a:rPr>
              <a:t>#CS</a:t>
            </a:r>
            <a:r>
              <a:rPr lang="zh-CN" altLang="en-US" sz="2400" dirty="0">
                <a:solidFill>
                  <a:srgbClr val="FF0000"/>
                </a:solidFill>
                <a:latin typeface="黑体" panose="02010609060101010101" pitchFamily="49" charset="-122"/>
                <a:ea typeface="黑体" panose="02010609060101010101" pitchFamily="49" charset="-122"/>
              </a:rPr>
              <a:t>、</a:t>
            </a:r>
            <a:r>
              <a:rPr lang="en-US" altLang="zh-CN" sz="2400" dirty="0">
                <a:solidFill>
                  <a:srgbClr val="FF0000"/>
                </a:solidFill>
                <a:latin typeface="黑体" panose="02010609060101010101" pitchFamily="49" charset="-122"/>
                <a:ea typeface="黑体" panose="02010609060101010101" pitchFamily="49" charset="-122"/>
              </a:rPr>
              <a:t>#OE</a:t>
            </a:r>
            <a:r>
              <a:rPr lang="zh-CN" altLang="en-US" sz="2400" dirty="0">
                <a:solidFill>
                  <a:srgbClr val="FF0000"/>
                </a:solidFill>
                <a:latin typeface="黑体" panose="02010609060101010101" pitchFamily="49" charset="-122"/>
                <a:ea typeface="黑体" panose="02010609060101010101" pitchFamily="49" charset="-122"/>
              </a:rPr>
              <a:t>、</a:t>
            </a:r>
            <a:r>
              <a:rPr lang="en-US" altLang="zh-CN" sz="2400" dirty="0">
                <a:solidFill>
                  <a:srgbClr val="FF0000"/>
                </a:solidFill>
                <a:latin typeface="黑体" panose="02010609060101010101" pitchFamily="49" charset="-122"/>
                <a:ea typeface="黑体" panose="02010609060101010101" pitchFamily="49" charset="-122"/>
              </a:rPr>
              <a:t>#WE</a:t>
            </a:r>
            <a:r>
              <a:rPr lang="zh-CN" altLang="en-US" sz="2400" dirty="0">
                <a:solidFill>
                  <a:srgbClr val="FF0000"/>
                </a:solidFill>
                <a:latin typeface="黑体" panose="02010609060101010101" pitchFamily="49" charset="-122"/>
                <a:ea typeface="黑体" panose="02010609060101010101" pitchFamily="49" charset="-122"/>
              </a:rPr>
              <a:t>之后才</a:t>
            </a:r>
            <a:r>
              <a:rPr lang="zh-CN" sz="2400" dirty="0">
                <a:solidFill>
                  <a:srgbClr val="FF0000"/>
                </a:solidFill>
                <a:latin typeface="黑体" panose="02010609060101010101" pitchFamily="49" charset="-122"/>
                <a:ea typeface="黑体" panose="02010609060101010101" pitchFamily="49" charset="-122"/>
              </a:rPr>
              <a:t>消失</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有效地址改变，选中的存储单元改变，有效数据就不对了</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graphicFrame>
        <p:nvGraphicFramePr>
          <p:cNvPr id="5" name="对象 4"/>
          <p:cNvGraphicFramePr/>
          <p:nvPr/>
        </p:nvGraphicFramePr>
        <p:xfrm>
          <a:off x="611505" y="692785"/>
          <a:ext cx="7945755" cy="3400425"/>
        </p:xfrm>
        <a:graphic>
          <a:graphicData uri="http://schemas.openxmlformats.org/presentationml/2006/ole">
            <mc:AlternateContent xmlns:mc="http://schemas.openxmlformats.org/markup-compatibility/2006">
              <mc:Choice xmlns:v="urn:schemas-microsoft-com:vml" Requires="v">
                <p:oleObj spid="_x0000_s6" name="" r:id="rId1" imgW="8883650" imgH="4552950" progId="Paint.Picture">
                  <p:embed/>
                </p:oleObj>
              </mc:Choice>
              <mc:Fallback>
                <p:oleObj name="" r:id="rId1" imgW="8883650" imgH="4552950" progId="Paint.Picture">
                  <p:embed/>
                  <p:pic>
                    <p:nvPicPr>
                      <p:cNvPr id="0" name="图片 5"/>
                      <p:cNvPicPr/>
                      <p:nvPr/>
                    </p:nvPicPr>
                    <p:blipFill>
                      <a:blip r:embed="rId2"/>
                      <a:stretch>
                        <a:fillRect/>
                      </a:stretch>
                    </p:blipFill>
                    <p:spPr>
                      <a:xfrm>
                        <a:off x="611505" y="692785"/>
                        <a:ext cx="7945755" cy="340042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5362" name="Rectangle 2"/>
          <p:cNvSpPr>
            <a:spLocks noGrp="1"/>
          </p:cNvSpPr>
          <p:nvPr>
            <p:ph type="title"/>
          </p:nvPr>
        </p:nvSpPr>
        <p:spPr>
          <a:xfrm>
            <a:off x="457200" y="260985"/>
            <a:ext cx="7543800" cy="852805"/>
          </a:xfrm>
        </p:spPr>
        <p:txBody>
          <a:bodyPr wrap="square" lIns="91440" tIns="45720" rIns="91440" bIns="45720" anchor="b" anchorCtr="0"/>
          <a:p>
            <a:pPr eaLnBrk="1" hangingPunct="1"/>
            <a:r>
              <a:rPr lang="zh-CN" altLang="en-US" dirty="0">
                <a:latin typeface="黑体" panose="02010609060101010101" pitchFamily="49" charset="-122"/>
                <a:ea typeface="华文行楷" panose="02010800040101010101" pitchFamily="2" charset="-122"/>
                <a:cs typeface="+mj-cs"/>
              </a:rPr>
              <a:t>第三章   存储系统</a:t>
            </a:r>
            <a:endParaRPr lang="zh-CN" altLang="en-US" dirty="0">
              <a:latin typeface="黑体" panose="02010609060101010101" pitchFamily="49" charset="-122"/>
              <a:ea typeface="华文行楷" panose="02010800040101010101" pitchFamily="2" charset="-122"/>
              <a:cs typeface="+mj-cs"/>
            </a:endParaRPr>
          </a:p>
        </p:txBody>
      </p:sp>
      <p:sp>
        <p:nvSpPr>
          <p:cNvPr id="15363" name="Rectangle 3"/>
          <p:cNvSpPr>
            <a:spLocks noGrp="1"/>
          </p:cNvSpPr>
          <p:nvPr>
            <p:ph idx="1"/>
          </p:nvPr>
        </p:nvSpPr>
        <p:spPr/>
        <p:txBody>
          <a:bodyPr vert="horz" wrap="square" lIns="91440" tIns="45720" rIns="91440" bIns="45720" anchor="t" anchorCtr="0"/>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3.1 </a:t>
            </a:r>
            <a:r>
              <a:rPr lang="zh-CN" altLang="en-US" dirty="0">
                <a:latin typeface="黑体" panose="02010609060101010101" pitchFamily="49" charset="-122"/>
                <a:ea typeface="黑体" panose="02010609060101010101" pitchFamily="49" charset="-122"/>
                <a:cs typeface="+mn-cs"/>
              </a:rPr>
              <a:t>存储系统概述</a:t>
            </a:r>
            <a:r>
              <a:rPr lang="en-US" altLang="zh-CN" dirty="0">
                <a:latin typeface="黑体" panose="02010609060101010101" pitchFamily="49" charset="-122"/>
                <a:ea typeface="黑体" panose="02010609060101010101" pitchFamily="49" charset="-122"/>
                <a:cs typeface="+mn-cs"/>
              </a:rPr>
              <a:t>  </a:t>
            </a:r>
            <a:r>
              <a:rPr lang="zh-CN" altLang="en-US" sz="2400" dirty="0">
                <a:solidFill>
                  <a:srgbClr val="FF00FF"/>
                </a:solidFill>
                <a:latin typeface="方正粗黑宋简体" panose="02000000000000000000" charset="-122"/>
                <a:ea typeface="方正粗黑宋简体" panose="02000000000000000000" charset="-122"/>
                <a:cs typeface="+mn-cs"/>
              </a:rPr>
              <a:t>（概念）</a:t>
            </a:r>
            <a:endParaRPr lang="zh-CN" altLang="en-US" sz="2400" dirty="0">
              <a:solidFill>
                <a:srgbClr val="FF00FF"/>
              </a:solidFill>
              <a:latin typeface="方正粗黑宋简体" panose="02000000000000000000" charset="-122"/>
              <a:ea typeface="方正粗黑宋简体" panose="02000000000000000000"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3.2 </a:t>
            </a:r>
            <a:r>
              <a:rPr lang="zh-CN" altLang="en-US" dirty="0">
                <a:latin typeface="黑体" panose="02010609060101010101" pitchFamily="49" charset="-122"/>
                <a:ea typeface="黑体" panose="02010609060101010101" pitchFamily="49" charset="-122"/>
                <a:cs typeface="+mn-cs"/>
              </a:rPr>
              <a:t>静态随机存取存储器</a:t>
            </a:r>
            <a:r>
              <a:rPr lang="en-US" altLang="zh-CN" dirty="0">
                <a:sym typeface="+mn-ea"/>
              </a:rPr>
              <a:t>SRAM</a:t>
            </a:r>
            <a:r>
              <a:rPr lang="zh-CN" altLang="en-US" sz="2400" dirty="0">
                <a:solidFill>
                  <a:srgbClr val="FF00FF"/>
                </a:solidFill>
                <a:latin typeface="方正粗黑宋简体" panose="02000000000000000000" charset="-122"/>
                <a:ea typeface="方正粗黑宋简体" panose="02000000000000000000" charset="-122"/>
                <a:sym typeface="+mn-ea"/>
              </a:rPr>
              <a:t>（工作原理）</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3.3 </a:t>
            </a:r>
            <a:r>
              <a:rPr lang="zh-CN" altLang="en-US" dirty="0">
                <a:latin typeface="黑体" panose="02010609060101010101" pitchFamily="49" charset="-122"/>
                <a:ea typeface="黑体" panose="02010609060101010101" pitchFamily="49" charset="-122"/>
                <a:cs typeface="+mn-cs"/>
              </a:rPr>
              <a:t>动态随机存取存储器</a:t>
            </a:r>
            <a:r>
              <a:rPr lang="en-US" altLang="zh-CN" dirty="0">
                <a:sym typeface="+mn-ea"/>
              </a:rPr>
              <a:t>DRAM</a:t>
            </a:r>
            <a:endParaRPr lang="zh-CN" altLang="en-US"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3.4 </a:t>
            </a:r>
            <a:r>
              <a:rPr lang="zh-CN" altLang="en-US" dirty="0">
                <a:latin typeface="黑体" panose="02010609060101010101" pitchFamily="49" charset="-122"/>
                <a:ea typeface="黑体" panose="02010609060101010101" pitchFamily="49" charset="-122"/>
                <a:cs typeface="+mn-cs"/>
              </a:rPr>
              <a:t>只读存储器</a:t>
            </a:r>
            <a:endParaRPr lang="zh-CN" altLang="en-US"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3.5 </a:t>
            </a:r>
            <a:r>
              <a:rPr lang="zh-CN" altLang="en-US" dirty="0">
                <a:latin typeface="黑体" panose="02010609060101010101" pitchFamily="49" charset="-122"/>
                <a:ea typeface="黑体" panose="02010609060101010101" pitchFamily="49" charset="-122"/>
                <a:cs typeface="+mn-cs"/>
              </a:rPr>
              <a:t>并行存储器</a:t>
            </a:r>
            <a:r>
              <a:rPr lang="en-US" altLang="zh-CN" dirty="0">
                <a:latin typeface="黑体" panose="02010609060101010101" pitchFamily="49" charset="-122"/>
                <a:ea typeface="黑体" panose="02010609060101010101" pitchFamily="49" charset="-122"/>
                <a:cs typeface="+mn-cs"/>
              </a:rPr>
              <a:t>  </a:t>
            </a:r>
            <a:r>
              <a:rPr lang="zh-CN" altLang="en-US" sz="2400" dirty="0">
                <a:solidFill>
                  <a:srgbClr val="FF00FF"/>
                </a:solidFill>
                <a:latin typeface="方正粗黑宋简体" panose="02000000000000000000" charset="-122"/>
                <a:ea typeface="方正粗黑宋简体" panose="02000000000000000000" charset="-122"/>
                <a:cs typeface="+mn-cs"/>
              </a:rPr>
              <a:t>(提高性能 时间)</a:t>
            </a:r>
            <a:endParaRPr lang="zh-CN" altLang="en-US"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3.6 Cache</a:t>
            </a:r>
            <a:r>
              <a:rPr lang="zh-CN" altLang="en-US" dirty="0">
                <a:latin typeface="黑体" panose="02010609060101010101" pitchFamily="49" charset="-122"/>
                <a:ea typeface="黑体" panose="02010609060101010101" pitchFamily="49" charset="-122"/>
                <a:cs typeface="+mn-cs"/>
              </a:rPr>
              <a:t>存储器 </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3.7 </a:t>
            </a:r>
            <a:r>
              <a:rPr lang="zh-CN" altLang="en-US" dirty="0">
                <a:latin typeface="黑体" panose="02010609060101010101" pitchFamily="49" charset="-122"/>
                <a:ea typeface="黑体" panose="02010609060101010101" pitchFamily="49" charset="-122"/>
                <a:cs typeface="+mn-cs"/>
              </a:rPr>
              <a:t>虚拟存储器</a:t>
            </a:r>
            <a:r>
              <a:rPr lang="en-US" altLang="zh-CN" dirty="0">
                <a:latin typeface="黑体" panose="02010609060101010101" pitchFamily="49" charset="-122"/>
                <a:ea typeface="黑体" panose="02010609060101010101" pitchFamily="49" charset="-122"/>
                <a:cs typeface="+mn-cs"/>
              </a:rPr>
              <a:t>  </a:t>
            </a:r>
            <a:r>
              <a:rPr lang="zh-CN" altLang="en-US" sz="2400" dirty="0">
                <a:solidFill>
                  <a:srgbClr val="FF00FF"/>
                </a:solidFill>
                <a:latin typeface="方正粗黑宋简体" panose="02000000000000000000" charset="-122"/>
                <a:ea typeface="方正粗黑宋简体" panose="02000000000000000000" charset="-122"/>
                <a:cs typeface="+mn-cs"/>
              </a:rPr>
              <a:t>（提高性能 空间）</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endParaRPr lang="en-US" altLang="zh-CN"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8434" name="Rectangle 2"/>
          <p:cNvSpPr>
            <a:spLocks noGrp="1"/>
          </p:cNvSpPr>
          <p:nvPr>
            <p:ph type="title"/>
          </p:nvPr>
        </p:nvSpPr>
        <p:spPr>
          <a:xfrm>
            <a:off x="292100" y="31750"/>
            <a:ext cx="7543800" cy="73469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3.2.3 </a:t>
            </a:r>
            <a:r>
              <a:rPr lang="zh-CN" altLang="en-US" dirty="0">
                <a:latin typeface="黑体" panose="02010609060101010101" pitchFamily="49" charset="-122"/>
                <a:ea typeface="黑体" panose="02010609060101010101" pitchFamily="49" charset="-122"/>
                <a:cs typeface="+mj-cs"/>
              </a:rPr>
              <a:t>读</a:t>
            </a:r>
            <a:r>
              <a:rPr lang="en-US" altLang="zh-CN" dirty="0">
                <a:latin typeface="黑体" panose="02010609060101010101" pitchFamily="49" charset="-122"/>
                <a:ea typeface="黑体" panose="02010609060101010101" pitchFamily="49" charset="-122"/>
                <a:cs typeface="+mj-cs"/>
              </a:rPr>
              <a:t>/</a:t>
            </a:r>
            <a:r>
              <a:rPr lang="zh-CN" altLang="en-US" dirty="0">
                <a:latin typeface="黑体" panose="02010609060101010101" pitchFamily="49" charset="-122"/>
                <a:ea typeface="黑体" panose="02010609060101010101" pitchFamily="49" charset="-122"/>
                <a:cs typeface="+mj-cs"/>
              </a:rPr>
              <a:t>写时序</a:t>
            </a:r>
            <a:endParaRPr lang="zh-CN" altLang="en-US" dirty="0">
              <a:latin typeface="黑体" panose="02010609060101010101" pitchFamily="49" charset="-122"/>
              <a:ea typeface="黑体" panose="02010609060101010101" pitchFamily="49" charset="-122"/>
              <a:cs typeface="+mj-cs"/>
            </a:endParaRPr>
          </a:p>
        </p:txBody>
      </p:sp>
      <p:sp>
        <p:nvSpPr>
          <p:cNvPr id="7" name="矩形 7"/>
          <p:cNvSpPr/>
          <p:nvPr/>
        </p:nvSpPr>
        <p:spPr>
          <a:xfrm>
            <a:off x="107950" y="4509135"/>
            <a:ext cx="9013190" cy="97726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读需要在哪些控制信号的作用下工作</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en-US" altLang="zh-CN" sz="2400" b="1" kern="0" dirty="0">
                <a:solidFill>
                  <a:srgbClr val="FF00FF"/>
                </a:solidFill>
                <a:latin typeface="黑体" panose="02010609060101010101" pitchFamily="49" charset="-122"/>
                <a:ea typeface="黑体" panose="02010609060101010101" pitchFamily="49" charset="-122"/>
                <a:sym typeface="+mn-ea"/>
              </a:rPr>
              <a:t>#CS=0</a:t>
            </a:r>
            <a:r>
              <a:rPr lang="zh-CN" altLang="en-US" sz="2400" b="1" kern="0" dirty="0">
                <a:solidFill>
                  <a:srgbClr val="FF00FF"/>
                </a:solidFill>
                <a:latin typeface="黑体" panose="02010609060101010101" pitchFamily="49" charset="-122"/>
                <a:ea typeface="黑体" panose="02010609060101010101" pitchFamily="49" charset="-122"/>
                <a:sym typeface="+mn-ea"/>
              </a:rPr>
              <a:t>，</a:t>
            </a:r>
            <a:r>
              <a:rPr lang="en-US" altLang="zh-CN" sz="2400" b="1" kern="0" dirty="0">
                <a:solidFill>
                  <a:srgbClr val="FF00FF"/>
                </a:solidFill>
                <a:latin typeface="黑体" panose="02010609060101010101" pitchFamily="49" charset="-122"/>
                <a:ea typeface="黑体" panose="02010609060101010101" pitchFamily="49" charset="-122"/>
                <a:sym typeface="+mn-ea"/>
              </a:rPr>
              <a:t>#WE=1</a:t>
            </a:r>
            <a:endParaRPr lang="en-US" altLang="zh-CN" sz="2400" b="1" kern="0" dirty="0">
              <a:solidFill>
                <a:srgbClr val="FF00FF"/>
              </a:solidFill>
              <a:latin typeface="黑体" panose="02010609060101010101" pitchFamily="49" charset="-122"/>
              <a:ea typeface="黑体" panose="02010609060101010101" pitchFamily="49" charset="-122"/>
              <a:sym typeface="+mn-ea"/>
            </a:endParaRPr>
          </a:p>
        </p:txBody>
      </p:sp>
      <p:graphicFrame>
        <p:nvGraphicFramePr>
          <p:cNvPr id="2" name="对象 1"/>
          <p:cNvGraphicFramePr/>
          <p:nvPr/>
        </p:nvGraphicFramePr>
        <p:xfrm>
          <a:off x="1402080" y="1100455"/>
          <a:ext cx="7741920" cy="3263265"/>
        </p:xfrm>
        <a:graphic>
          <a:graphicData uri="http://schemas.openxmlformats.org/presentationml/2006/ole">
            <mc:AlternateContent xmlns:mc="http://schemas.openxmlformats.org/markup-compatibility/2006">
              <mc:Choice xmlns:v="urn:schemas-microsoft-com:vml" Requires="v">
                <p:oleObj spid="_x0000_s3" name="" r:id="rId1" imgW="9150350" imgH="4629150" progId="Paint.Picture">
                  <p:embed/>
                </p:oleObj>
              </mc:Choice>
              <mc:Fallback>
                <p:oleObj name="" r:id="rId1" imgW="9150350" imgH="4629150" progId="Paint.Picture">
                  <p:embed/>
                  <p:pic>
                    <p:nvPicPr>
                      <p:cNvPr id="0" name="图片 2"/>
                      <p:cNvPicPr/>
                      <p:nvPr/>
                    </p:nvPicPr>
                    <p:blipFill>
                      <a:blip r:embed="rId2"/>
                      <a:stretch>
                        <a:fillRect/>
                      </a:stretch>
                    </p:blipFill>
                    <p:spPr>
                      <a:xfrm>
                        <a:off x="1402080" y="1100455"/>
                        <a:ext cx="7741920" cy="3263265"/>
                      </a:xfrm>
                      <a:prstGeom prst="rect">
                        <a:avLst/>
                      </a:prstGeom>
                    </p:spPr>
                  </p:pic>
                </p:oleObj>
              </mc:Fallback>
            </mc:AlternateContent>
          </a:graphicData>
        </a:graphic>
      </p:graphicFrame>
      <p:sp>
        <p:nvSpPr>
          <p:cNvPr id="14340" name="Rectangle 3"/>
          <p:cNvSpPr>
            <a:spLocks noGrp="1"/>
          </p:cNvSpPr>
          <p:nvPr/>
        </p:nvSpPr>
        <p:spPr>
          <a:xfrm>
            <a:off x="35560" y="692785"/>
            <a:ext cx="8112760" cy="89662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600" b="1">
                <a:solidFill>
                  <a:schemeClr val="tx1"/>
                </a:solidFill>
                <a:latin typeface="黑体" panose="02010609060101010101" pitchFamily="49" charset="-122"/>
                <a:ea typeface="黑体" panose="02010609060101010101" pitchFamily="49"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800" b="1">
                <a:solidFill>
                  <a:schemeClr val="tx1"/>
                </a:solidFill>
                <a:latin typeface="黑体" panose="02010609060101010101" pitchFamily="49" charset="-122"/>
                <a:ea typeface="黑体" panose="02010609060101010101" pitchFamily="49"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400" b="1">
                <a:solidFill>
                  <a:schemeClr val="tx1"/>
                </a:solidFill>
                <a:latin typeface="黑体" panose="02010609060101010101" pitchFamily="49" charset="-122"/>
                <a:ea typeface="黑体" panose="02010609060101010101" pitchFamily="49"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lang="zh-CN" altLang="en-US" sz="2400" kern="0" dirty="0">
                <a:cs typeface="+mn-ea"/>
                <a:sym typeface="+mn-ea"/>
              </a:rPr>
              <a:t>写入时间</a:t>
            </a:r>
            <a:r>
              <a:rPr lang="en-US" altLang="zh-CN" sz="2400" kern="0" dirty="0">
                <a:cs typeface="+mn-ea"/>
                <a:sym typeface="+mn-ea"/>
              </a:rPr>
              <a:t> </a:t>
            </a:r>
            <a:r>
              <a:rPr lang="en-US" altLang="zh-CN" sz="2400" kern="0" dirty="0">
                <a:solidFill>
                  <a:srgbClr val="FF0000"/>
                </a:solidFill>
                <a:cs typeface="+mn-ea"/>
                <a:sym typeface="+mn-ea"/>
              </a:rPr>
              <a:t>t</a:t>
            </a:r>
            <a:r>
              <a:rPr lang="en-US" altLang="zh-CN" sz="2400" kern="0" baseline="-25000" dirty="0">
                <a:solidFill>
                  <a:srgbClr val="FF0000"/>
                </a:solidFill>
                <a:cs typeface="+mn-ea"/>
                <a:sym typeface="+mn-ea"/>
              </a:rPr>
              <a:t>wd</a:t>
            </a:r>
            <a:r>
              <a:rPr lang="en-US" altLang="zh-CN" sz="2400" kern="0" baseline="-25000" dirty="0">
                <a:solidFill>
                  <a:srgbClr val="FF0000"/>
                </a:solidFill>
                <a:cs typeface="+mn-ea"/>
                <a:sym typeface="+mn-ea"/>
              </a:rPr>
              <a:t>    </a:t>
            </a:r>
            <a:r>
              <a:rPr lang="zh-CN" altLang="en-US" sz="2400" kern="0" dirty="0">
                <a:cs typeface="+mn-ea"/>
                <a:sym typeface="+mn-ea"/>
              </a:rPr>
              <a:t>读周期时间</a:t>
            </a:r>
            <a:r>
              <a:rPr lang="en-US" altLang="zh-CN" sz="2400" kern="0" dirty="0">
                <a:cs typeface="+mn-ea"/>
                <a:sym typeface="+mn-ea"/>
              </a:rPr>
              <a:t> </a:t>
            </a:r>
            <a:r>
              <a:rPr lang="en-US" altLang="zh-CN" sz="2400" kern="0" dirty="0">
                <a:solidFill>
                  <a:srgbClr val="FF0000"/>
                </a:solidFill>
                <a:cs typeface="+mn-ea"/>
                <a:sym typeface="+mn-ea"/>
              </a:rPr>
              <a:t>t</a:t>
            </a:r>
            <a:r>
              <a:rPr lang="en-US" altLang="zh-CN" sz="2400" kern="0" baseline="-25000" dirty="0">
                <a:solidFill>
                  <a:srgbClr val="FF0000"/>
                </a:solidFill>
                <a:cs typeface="+mn-ea"/>
                <a:sym typeface="+mn-ea"/>
              </a:rPr>
              <a:t>wc</a:t>
            </a:r>
            <a:endParaRPr kumimoji="0" lang="en-US" altLang="zh-CN" sz="2400" b="1" i="0" u="none" strike="noStrike" kern="0" cap="none" spc="0" normalizeH="0" baseline="-25000" noProof="1" dirty="0">
              <a:solidFill>
                <a:srgbClr val="FF0000"/>
              </a:solidFill>
              <a:latin typeface="黑体" panose="02010609060101010101" pitchFamily="49" charset="-122"/>
              <a:ea typeface="黑体" panose="02010609060101010101" pitchFamily="49" charset="-122"/>
              <a:cs typeface="+mn-ea"/>
              <a:sym typeface="+mn-ea"/>
            </a:endParaRPr>
          </a:p>
        </p:txBody>
      </p:sp>
      <p:sp>
        <p:nvSpPr>
          <p:cNvPr id="9" name="Rectangle 3"/>
          <p:cNvSpPr>
            <a:spLocks noGrp="1"/>
          </p:cNvSpPr>
          <p:nvPr/>
        </p:nvSpPr>
        <p:spPr>
          <a:xfrm>
            <a:off x="130810" y="1484630"/>
            <a:ext cx="1989455" cy="209169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600" b="1">
                <a:solidFill>
                  <a:schemeClr val="tx1"/>
                </a:solidFill>
                <a:latin typeface="黑体" panose="02010609060101010101" pitchFamily="49" charset="-122"/>
                <a:ea typeface="黑体" panose="02010609060101010101" pitchFamily="49"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800" b="1">
                <a:solidFill>
                  <a:schemeClr val="tx1"/>
                </a:solidFill>
                <a:latin typeface="黑体" panose="02010609060101010101" pitchFamily="49" charset="-122"/>
                <a:ea typeface="黑体" panose="02010609060101010101" pitchFamily="49"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400" b="1">
                <a:solidFill>
                  <a:schemeClr val="tx1"/>
                </a:solidFill>
                <a:latin typeface="黑体" panose="02010609060101010101" pitchFamily="49" charset="-122"/>
                <a:ea typeface="黑体" panose="02010609060101010101" pitchFamily="49"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pitchFamily="49" charset="-122"/>
                <a:ea typeface="黑体" panose="02010609060101010101" pitchFamily="49"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R="0" algn="l" defTabSz="914400" rtl="0" eaLnBrk="1" fontAlgn="base" latinLnBrk="0" hangingPunct="1">
              <a:lnSpc>
                <a:spcPct val="120000"/>
              </a:lnSpc>
              <a:spcBef>
                <a:spcPct val="20000"/>
              </a:spcBef>
              <a:spcAft>
                <a:spcPct val="0"/>
              </a:spcAft>
              <a:buClr>
                <a:schemeClr val="tx2"/>
              </a:buClr>
              <a:buSzPct val="70000"/>
              <a:buFont typeface="Wingdings" panose="05000000000000000000" charset="0"/>
              <a:buChar char="n"/>
            </a:pPr>
            <a:r>
              <a:rPr lang="zh-CN" altLang="en-US" sz="2400" kern="0" dirty="0">
                <a:solidFill>
                  <a:srgbClr val="FF0000"/>
                </a:solidFill>
                <a:cs typeface="+mn-ea"/>
                <a:sym typeface="+mn-ea"/>
              </a:rPr>
              <a:t>注意：</a:t>
            </a:r>
            <a:endParaRPr lang="zh-CN" altLang="en-US" sz="2400" kern="0" dirty="0">
              <a:solidFill>
                <a:srgbClr val="FF0000"/>
              </a:solidFill>
              <a:cs typeface="+mn-ea"/>
              <a:sym typeface="+mn-ea"/>
            </a:endParaRPr>
          </a:p>
          <a:p>
            <a:pPr marL="0" marR="0" indent="0" algn="l" defTabSz="914400" rtl="0" eaLnBrk="1" fontAlgn="base" latinLnBrk="0" hangingPunct="1">
              <a:lnSpc>
                <a:spcPct val="120000"/>
              </a:lnSpc>
              <a:spcBef>
                <a:spcPct val="20000"/>
              </a:spcBef>
              <a:spcAft>
                <a:spcPct val="0"/>
              </a:spcAft>
              <a:buClr>
                <a:schemeClr val="tx2"/>
              </a:buClr>
              <a:buSzPct val="70000"/>
              <a:buFont typeface="Wingdings" panose="05000000000000000000" charset="0"/>
              <a:buNone/>
            </a:pPr>
            <a:r>
              <a:rPr lang="en-US" altLang="zh-CN" sz="2400" kern="0" baseline="-25000" dirty="0">
                <a:solidFill>
                  <a:srgbClr val="FF0000"/>
                </a:solidFill>
                <a:cs typeface="+mn-ea"/>
                <a:sym typeface="+mn-ea"/>
              </a:rPr>
              <a:t> </a:t>
            </a:r>
            <a:r>
              <a:rPr lang="en-US" altLang="zh-CN" sz="2400" kern="0" dirty="0">
                <a:solidFill>
                  <a:schemeClr val="tx1"/>
                </a:solidFill>
                <a:cs typeface="+mn-ea"/>
                <a:sym typeface="+mn-ea"/>
              </a:rPr>
              <a:t>#</a:t>
            </a:r>
            <a:r>
              <a:rPr lang="en-US" sz="2400" kern="0" dirty="0">
                <a:solidFill>
                  <a:schemeClr val="tx1"/>
                </a:solidFill>
                <a:cs typeface="+mn-ea"/>
                <a:sym typeface="+mn-ea"/>
              </a:rPr>
              <a:t>CS</a:t>
            </a:r>
            <a:r>
              <a:rPr lang="zh-CN" altLang="en-US" sz="2400" kern="0" dirty="0">
                <a:solidFill>
                  <a:schemeClr val="tx1"/>
                </a:solidFill>
                <a:cs typeface="+mn-ea"/>
                <a:sym typeface="+mn-ea"/>
              </a:rPr>
              <a:t>、</a:t>
            </a:r>
            <a:r>
              <a:rPr lang="en-US" altLang="zh-CN" sz="2400" kern="0" dirty="0">
                <a:solidFill>
                  <a:schemeClr val="tx1"/>
                </a:solidFill>
                <a:cs typeface="+mn-ea"/>
                <a:sym typeface="+mn-ea"/>
              </a:rPr>
              <a:t>#WE</a:t>
            </a:r>
            <a:r>
              <a:rPr lang="zh-CN" altLang="en-US" sz="2400" kern="0" dirty="0">
                <a:solidFill>
                  <a:schemeClr val="tx1"/>
                </a:solidFill>
                <a:cs typeface="+mn-ea"/>
                <a:sym typeface="+mn-ea"/>
              </a:rPr>
              <a:t>可以同时出现，同时消失</a:t>
            </a:r>
            <a:endParaRPr lang="zh-CN" altLang="en-US" sz="2400" kern="0" dirty="0">
              <a:solidFill>
                <a:schemeClr val="tx1"/>
              </a:solidFill>
              <a:cs typeface="+mn-ea"/>
              <a:sym typeface="+mn-ea"/>
            </a:endParaRPr>
          </a:p>
        </p:txBody>
      </p:sp>
      <p:sp>
        <p:nvSpPr>
          <p:cNvPr id="4" name="矩形 7"/>
          <p:cNvSpPr/>
          <p:nvPr/>
        </p:nvSpPr>
        <p:spPr>
          <a:xfrm>
            <a:off x="130810" y="5661025"/>
            <a:ext cx="9013190" cy="97726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问题：为</a:t>
            </a:r>
            <a:r>
              <a:rPr lang="zh-CN" sz="2400" dirty="0">
                <a:solidFill>
                  <a:srgbClr val="FF0000"/>
                </a:solidFill>
                <a:latin typeface="黑体" panose="02010609060101010101" pitchFamily="49" charset="-122"/>
                <a:ea typeface="黑体" panose="02010609060101010101" pitchFamily="49" charset="-122"/>
              </a:rPr>
              <a:t>什么地址失效后，数据线上的有效数据要维持一段时间</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保证写入数据可靠</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9458" name="Rectangle 2"/>
          <p:cNvSpPr>
            <a:spLocks noGrp="1"/>
          </p:cNvSpPr>
          <p:nvPr>
            <p:ph type="title"/>
          </p:nvPr>
        </p:nvSpPr>
        <p:spPr>
          <a:xfrm>
            <a:off x="457200" y="122238"/>
            <a:ext cx="7543800" cy="896937"/>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3.2.4 </a:t>
            </a:r>
            <a:r>
              <a:rPr lang="zh-CN" altLang="en-US" dirty="0">
                <a:latin typeface="黑体" panose="02010609060101010101" pitchFamily="49" charset="-122"/>
                <a:ea typeface="黑体" panose="02010609060101010101" pitchFamily="49" charset="-122"/>
                <a:cs typeface="+mj-cs"/>
              </a:rPr>
              <a:t>存储器容量的扩充</a:t>
            </a:r>
            <a:endParaRPr lang="zh-CN" altLang="en-US" dirty="0">
              <a:latin typeface="黑体" panose="02010609060101010101" pitchFamily="49" charset="-122"/>
              <a:ea typeface="黑体" panose="02010609060101010101" pitchFamily="49" charset="-122"/>
              <a:cs typeface="+mj-cs"/>
            </a:endParaRPr>
          </a:p>
        </p:txBody>
      </p:sp>
      <p:sp>
        <p:nvSpPr>
          <p:cNvPr id="19459" name="Rectangle 3"/>
          <p:cNvSpPr>
            <a:spLocks noGrp="1"/>
          </p:cNvSpPr>
          <p:nvPr>
            <p:ph idx="1"/>
          </p:nvPr>
        </p:nvSpPr>
        <p:spPr>
          <a:xfrm>
            <a:off x="285750" y="1340485"/>
            <a:ext cx="8858250" cy="4410075"/>
          </a:xfrm>
        </p:spPr>
        <p:txBody>
          <a:bodyPr vert="horz" wrap="square" lIns="91440" tIns="45720" rIns="91440" bIns="45720" anchor="t" anchorCtr="0"/>
          <a:p>
            <a:pPr eaLnBrk="1" hangingPunct="1">
              <a:lnSpc>
                <a:spcPct val="14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、位扩展（给定芯片位数不够 </a:t>
            </a:r>
            <a:r>
              <a:rPr lang="zh-CN" altLang="en-US" sz="2400" dirty="0">
                <a:solidFill>
                  <a:srgbClr val="FF0000"/>
                </a:solidFill>
                <a:latin typeface="宋体" panose="02010600030101010101" pitchFamily="2" charset="-122"/>
                <a:ea typeface="宋体" panose="02010600030101010101" pitchFamily="2" charset="-122"/>
                <a:cs typeface="+mn-cs"/>
              </a:rPr>
              <a:t>→</a:t>
            </a:r>
            <a:r>
              <a:rPr lang="zh-CN" altLang="en-US" sz="2400" dirty="0">
                <a:solidFill>
                  <a:srgbClr val="FF0000"/>
                </a:solidFill>
                <a:latin typeface="黑体" panose="02010609060101010101" pitchFamily="49" charset="-122"/>
                <a:ea typeface="黑体" panose="02010609060101010101" pitchFamily="49" charset="-122"/>
                <a:cs typeface="+mn-cs"/>
              </a:rPr>
              <a:t>位扩展）</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4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芯片数量</a:t>
            </a:r>
            <a:r>
              <a:rPr lang="en-US" altLang="zh-CN" sz="2400" dirty="0">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设计要求的存储器容量</a:t>
            </a:r>
            <a:r>
              <a:rPr lang="en-US" altLang="zh-CN" sz="2400" dirty="0">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选择芯片存储器容量</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4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a:t>
            </a:r>
            <a:r>
              <a:rPr lang="zh-CN" altLang="en-US" sz="2400" dirty="0">
                <a:solidFill>
                  <a:srgbClr val="FF0000"/>
                </a:solidFill>
                <a:latin typeface="黑体" panose="02010609060101010101" pitchFamily="49" charset="-122"/>
                <a:ea typeface="黑体" panose="02010609060101010101" pitchFamily="49" charset="-122"/>
                <a:cs typeface="+mn-cs"/>
              </a:rPr>
              <a:t>例</a:t>
            </a:r>
            <a:r>
              <a:rPr lang="en-US" altLang="zh-CN" sz="2400" dirty="0">
                <a:solidFill>
                  <a:srgbClr val="FF0000"/>
                </a:solidFill>
                <a:latin typeface="黑体" panose="02010609060101010101" pitchFamily="49" charset="-122"/>
                <a:ea typeface="黑体" panose="02010609060101010101" pitchFamily="49" charset="-122"/>
                <a:cs typeface="+mn-cs"/>
              </a:rPr>
              <a:t>3.1] </a:t>
            </a:r>
            <a:r>
              <a:rPr lang="zh-CN" altLang="en-US" sz="2400" dirty="0">
                <a:latin typeface="黑体" panose="02010609060101010101" pitchFamily="49" charset="-122"/>
                <a:ea typeface="黑体" panose="02010609060101010101" pitchFamily="49" charset="-122"/>
                <a:cs typeface="+mn-cs"/>
              </a:rPr>
              <a:t>利用多片</a:t>
            </a:r>
            <a:r>
              <a:rPr lang="en-US" altLang="zh-CN" sz="2400" dirty="0">
                <a:solidFill>
                  <a:srgbClr val="FF00FF"/>
                </a:solidFill>
                <a:latin typeface="黑体" panose="02010609060101010101" pitchFamily="49" charset="-122"/>
                <a:ea typeface="黑体" panose="02010609060101010101" pitchFamily="49" charset="-122"/>
                <a:cs typeface="+mn-cs"/>
              </a:rPr>
              <a:t>1M×4</a:t>
            </a:r>
            <a:r>
              <a:rPr lang="zh-CN" altLang="en-US" sz="2400" dirty="0">
                <a:solidFill>
                  <a:srgbClr val="FF00FF"/>
                </a:solidFill>
                <a:latin typeface="黑体" panose="02010609060101010101" pitchFamily="49" charset="-122"/>
                <a:ea typeface="黑体" panose="02010609060101010101" pitchFamily="49" charset="-122"/>
                <a:cs typeface="+mn-cs"/>
              </a:rPr>
              <a:t>位</a:t>
            </a:r>
            <a:r>
              <a:rPr lang="zh-CN" altLang="en-US" sz="2400" dirty="0">
                <a:latin typeface="黑体" panose="02010609060101010101" pitchFamily="49" charset="-122"/>
                <a:ea typeface="黑体" panose="02010609060101010101" pitchFamily="49" charset="-122"/>
                <a:cs typeface="+mn-cs"/>
              </a:rPr>
              <a:t>的</a:t>
            </a:r>
            <a:r>
              <a:rPr lang="en-US" altLang="zh-CN" sz="2400" dirty="0">
                <a:latin typeface="黑体" panose="02010609060101010101" pitchFamily="49" charset="-122"/>
                <a:ea typeface="黑体" panose="02010609060101010101" pitchFamily="49" charset="-122"/>
                <a:cs typeface="+mn-cs"/>
              </a:rPr>
              <a:t>SRAM</a:t>
            </a:r>
            <a:r>
              <a:rPr lang="zh-CN" altLang="en-US" sz="2400" dirty="0">
                <a:latin typeface="黑体" panose="02010609060101010101" pitchFamily="49" charset="-122"/>
                <a:ea typeface="黑体" panose="02010609060101010101" pitchFamily="49" charset="-122"/>
                <a:cs typeface="+mn-cs"/>
              </a:rPr>
              <a:t>芯片，设计一个存储容量为</a:t>
            </a:r>
            <a:r>
              <a:rPr lang="en-US" altLang="zh-CN" sz="2400" dirty="0">
                <a:solidFill>
                  <a:srgbClr val="FF00FF"/>
                </a:solidFill>
                <a:latin typeface="黑体" panose="02010609060101010101" pitchFamily="49" charset="-122"/>
                <a:ea typeface="黑体" panose="02010609060101010101" pitchFamily="49" charset="-122"/>
                <a:cs typeface="+mn-cs"/>
              </a:rPr>
              <a:t>1M×8</a:t>
            </a:r>
            <a:r>
              <a:rPr lang="zh-CN" altLang="en-US" sz="2400" dirty="0">
                <a:solidFill>
                  <a:srgbClr val="FF00FF"/>
                </a:solidFill>
                <a:latin typeface="黑体" panose="02010609060101010101" pitchFamily="49" charset="-122"/>
                <a:ea typeface="黑体" panose="02010609060101010101" pitchFamily="49" charset="-122"/>
                <a:cs typeface="+mn-cs"/>
              </a:rPr>
              <a:t>位</a:t>
            </a:r>
            <a:r>
              <a:rPr lang="zh-CN" altLang="en-US" sz="2400" dirty="0">
                <a:latin typeface="黑体" panose="02010609060101010101" pitchFamily="49" charset="-122"/>
                <a:ea typeface="黑体" panose="02010609060101010101" pitchFamily="49" charset="-122"/>
                <a:cs typeface="+mn-cs"/>
              </a:rPr>
              <a:t>的</a:t>
            </a:r>
            <a:r>
              <a:rPr lang="en-US" altLang="zh-CN" sz="2400" dirty="0">
                <a:latin typeface="黑体" panose="02010609060101010101" pitchFamily="49" charset="-122"/>
                <a:ea typeface="黑体" panose="02010609060101010101" pitchFamily="49" charset="-122"/>
                <a:cs typeface="+mn-cs"/>
              </a:rPr>
              <a:t>SRAM</a:t>
            </a:r>
            <a:r>
              <a:rPr lang="zh-CN" altLang="en-US" sz="2400" dirty="0">
                <a:latin typeface="黑体" panose="02010609060101010101" pitchFamily="49" charset="-122"/>
                <a:ea typeface="黑体" panose="02010609060101010101" pitchFamily="49" charset="-122"/>
                <a:cs typeface="+mn-cs"/>
              </a:rPr>
              <a:t>存储器。  </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40000"/>
              </a:lnSpc>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解：</a:t>
            </a:r>
            <a:r>
              <a:rPr lang="zh-CN" altLang="en-US" sz="2400" dirty="0">
                <a:solidFill>
                  <a:srgbClr val="0000FF"/>
                </a:solidFill>
                <a:latin typeface="黑体" panose="02010609060101010101" pitchFamily="49" charset="-122"/>
                <a:ea typeface="黑体" panose="02010609060101010101" pitchFamily="49" charset="-122"/>
                <a:cs typeface="+mn-cs"/>
              </a:rPr>
              <a:t>所需芯片数量</a:t>
            </a:r>
            <a:r>
              <a:rPr lang="en-US" altLang="zh-CN" sz="2400" dirty="0">
                <a:solidFill>
                  <a:srgbClr val="0000FF"/>
                </a:solidFill>
                <a:latin typeface="黑体" panose="02010609060101010101" pitchFamily="49" charset="-122"/>
                <a:ea typeface="黑体" panose="02010609060101010101" pitchFamily="49" charset="-122"/>
                <a:cs typeface="+mn-cs"/>
              </a:rPr>
              <a:t>d</a:t>
            </a:r>
            <a:r>
              <a:rPr lang="en-US" altLang="zh-CN" sz="2400" dirty="0">
                <a:latin typeface="黑体" panose="02010609060101010101" pitchFamily="49" charset="-122"/>
                <a:ea typeface="黑体" panose="02010609060101010101" pitchFamily="49" charset="-122"/>
                <a:cs typeface="+mn-cs"/>
              </a:rPr>
              <a:t>=(1M×8)/(1M×4)=2</a:t>
            </a:r>
            <a:r>
              <a:rPr lang="zh-CN" altLang="en-US" sz="2400" dirty="0">
                <a:latin typeface="黑体" panose="02010609060101010101" pitchFamily="49" charset="-122"/>
                <a:ea typeface="黑体" panose="02010609060101010101" pitchFamily="49" charset="-122"/>
                <a:cs typeface="+mn-cs"/>
              </a:rPr>
              <a:t>片</a:t>
            </a:r>
            <a:endParaRPr lang="en-US" altLang="zh-CN" sz="2400" dirty="0">
              <a:latin typeface="黑体" panose="02010609060101010101" pitchFamily="49" charset="-122"/>
              <a:ea typeface="黑体" panose="02010609060101010101" pitchFamily="49" charset="-122"/>
              <a:cs typeface="+mn-cs"/>
            </a:endParaRPr>
          </a:p>
          <a:p>
            <a:pPr eaLnBrk="1" hangingPunct="1">
              <a:lnSpc>
                <a:spcPct val="14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a:t>
            </a:r>
            <a:r>
              <a:rPr lang="zh-CN" altLang="en-US" sz="2400" dirty="0">
                <a:solidFill>
                  <a:srgbClr val="0000FF"/>
                </a:solidFill>
                <a:latin typeface="黑体" panose="02010609060101010101" pitchFamily="49" charset="-122"/>
                <a:ea typeface="黑体" panose="02010609060101010101" pitchFamily="49" charset="-122"/>
                <a:cs typeface="+mn-cs"/>
              </a:rPr>
              <a:t>连线：</a:t>
            </a:r>
            <a:r>
              <a:rPr lang="zh-CN" altLang="en-US" sz="2400" dirty="0">
                <a:latin typeface="黑体" panose="02010609060101010101" pitchFamily="49" charset="-122"/>
                <a:ea typeface="黑体" panose="02010609060101010101" pitchFamily="49" charset="-122"/>
                <a:cs typeface="+mn-cs"/>
              </a:rPr>
              <a:t>地址线、片选和读写控制线 公用，</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4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数据线分高</a:t>
            </a:r>
            <a:r>
              <a:rPr lang="zh-CN" altLang="zh-CN" sz="2400" dirty="0">
                <a:latin typeface="黑体" panose="02010609060101010101" pitchFamily="49" charset="-122"/>
                <a:ea typeface="黑体" panose="02010609060101010101" pitchFamily="49" charset="-122"/>
                <a:cs typeface="+mn-cs"/>
              </a:rPr>
              <a:t>4</a:t>
            </a:r>
            <a:r>
              <a:rPr lang="zh-CN" altLang="en-US" sz="2400" dirty="0">
                <a:latin typeface="黑体" panose="02010609060101010101" pitchFamily="49" charset="-122"/>
                <a:ea typeface="黑体" panose="02010609060101010101" pitchFamily="49" charset="-122"/>
                <a:cs typeface="+mn-cs"/>
              </a:rPr>
              <a:t>位、低</a:t>
            </a:r>
            <a:r>
              <a:rPr lang="zh-CN" altLang="zh-CN" sz="2400" dirty="0">
                <a:latin typeface="黑体" panose="02010609060101010101" pitchFamily="49" charset="-122"/>
                <a:ea typeface="黑体" panose="02010609060101010101" pitchFamily="49" charset="-122"/>
                <a:cs typeface="+mn-cs"/>
              </a:rPr>
              <a:t>4</a:t>
            </a:r>
            <a:r>
              <a:rPr lang="zh-CN" altLang="en-US" sz="2400" dirty="0">
                <a:latin typeface="黑体" panose="02010609060101010101" pitchFamily="49" charset="-122"/>
                <a:ea typeface="黑体" panose="02010609060101010101" pitchFamily="49" charset="-122"/>
                <a:cs typeface="+mn-cs"/>
              </a:rPr>
              <a:t>位，分别与</a:t>
            </a:r>
            <a:r>
              <a:rPr lang="en-US" altLang="zh-CN" sz="2400" dirty="0">
                <a:latin typeface="黑体" panose="02010609060101010101" pitchFamily="49" charset="-122"/>
                <a:ea typeface="黑体" panose="02010609060101010101" pitchFamily="49" charset="-122"/>
                <a:cs typeface="+mn-cs"/>
              </a:rPr>
              <a:t>2</a:t>
            </a:r>
            <a:r>
              <a:rPr lang="zh-CN" altLang="en-US" sz="2400" dirty="0">
                <a:latin typeface="黑体" panose="02010609060101010101" pitchFamily="49" charset="-122"/>
                <a:ea typeface="黑体" panose="02010609060101010101" pitchFamily="49" charset="-122"/>
                <a:cs typeface="+mn-cs"/>
              </a:rPr>
              <a:t>个芯片的</a:t>
            </a:r>
            <a:r>
              <a:rPr lang="zh-CN" altLang="zh-CN" sz="2400" dirty="0">
                <a:latin typeface="黑体" panose="02010609060101010101" pitchFamily="49" charset="-122"/>
                <a:ea typeface="黑体" panose="02010609060101010101" pitchFamily="49" charset="-122"/>
                <a:cs typeface="+mn-cs"/>
              </a:rPr>
              <a:t>I/O</a:t>
            </a:r>
            <a:r>
              <a:rPr lang="zh-CN" altLang="en-US" sz="2400" dirty="0">
                <a:latin typeface="黑体" panose="02010609060101010101" pitchFamily="49" charset="-122"/>
                <a:ea typeface="黑体" panose="02010609060101010101" pitchFamily="49" charset="-122"/>
                <a:cs typeface="+mn-cs"/>
              </a:rPr>
              <a:t>端连接</a:t>
            </a:r>
            <a:endParaRPr lang="zh-CN" altLang="en-US" sz="2400" dirty="0">
              <a:latin typeface="黑体" panose="02010609060101010101" pitchFamily="49" charset="-122"/>
              <a:ea typeface="黑体" panose="02010609060101010101" pitchFamily="49" charset="-122"/>
              <a:cs typeface="+mn-cs"/>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
          <p:cNvSpPr>
            <a:spLocks noGrp="1"/>
          </p:cNvSpPr>
          <p:nvPr>
            <p:ph type="title"/>
          </p:nvPr>
        </p:nvSpPr>
        <p:spPr/>
        <p:txBody>
          <a:bodyPr anchor="t" anchorCtr="0"/>
          <a:p>
            <a:r>
              <a:rPr lang="zh-CN" altLang="en-US">
                <a:latin typeface="黑体" panose="02010609060101010101" pitchFamily="49" charset="-122"/>
                <a:ea typeface="黑体" panose="02010609060101010101" pitchFamily="49" charset="-122"/>
                <a:cs typeface="+mj-cs"/>
              </a:rPr>
              <a:t>位扩展</a:t>
            </a:r>
            <a:endParaRPr lang="zh-CN" altLang="en-US">
              <a:latin typeface="黑体" panose="02010609060101010101" pitchFamily="49" charset="-122"/>
              <a:ea typeface="黑体" panose="02010609060101010101" pitchFamily="49" charset="-122"/>
              <a:cs typeface="+mj-cs"/>
            </a:endParaRPr>
          </a:p>
        </p:txBody>
      </p:sp>
      <p:graphicFrame>
        <p:nvGraphicFramePr>
          <p:cNvPr id="3" name="对象 2"/>
          <p:cNvGraphicFramePr/>
          <p:nvPr/>
        </p:nvGraphicFramePr>
        <p:xfrm>
          <a:off x="158750" y="1412875"/>
          <a:ext cx="8827135" cy="5166360"/>
        </p:xfrm>
        <a:graphic>
          <a:graphicData uri="http://schemas.openxmlformats.org/presentationml/2006/ole">
            <mc:AlternateContent xmlns:mc="http://schemas.openxmlformats.org/markup-compatibility/2006">
              <mc:Choice xmlns:v="urn:schemas-microsoft-com:vml" Requires="v">
                <p:oleObj spid="_x0000_s4" name="" r:id="rId1" imgW="8820150" imgH="5162550" progId="Paint.Picture">
                  <p:embed/>
                </p:oleObj>
              </mc:Choice>
              <mc:Fallback>
                <p:oleObj name="" r:id="rId1" imgW="8820150" imgH="5162550" progId="Paint.Picture">
                  <p:embed/>
                  <p:pic>
                    <p:nvPicPr>
                      <p:cNvPr id="0" name="图片 3"/>
                      <p:cNvPicPr/>
                      <p:nvPr/>
                    </p:nvPicPr>
                    <p:blipFill>
                      <a:blip r:embed="rId2"/>
                      <a:stretch>
                        <a:fillRect/>
                      </a:stretch>
                    </p:blipFill>
                    <p:spPr>
                      <a:xfrm>
                        <a:off x="158750" y="1412875"/>
                        <a:ext cx="8827135" cy="5166360"/>
                      </a:xfrm>
                      <a:prstGeom prst="rect">
                        <a:avLst/>
                      </a:prstGeom>
                    </p:spPr>
                  </p:pic>
                </p:oleObj>
              </mc:Fallback>
            </mc:AlternateContent>
          </a:graphicData>
        </a:graphic>
      </p:graphicFrame>
      <p:sp>
        <p:nvSpPr>
          <p:cNvPr id="5" name="矩形 7"/>
          <p:cNvSpPr/>
          <p:nvPr/>
        </p:nvSpPr>
        <p:spPr>
          <a:xfrm>
            <a:off x="2555875" y="3500755"/>
            <a:ext cx="1109980" cy="460375"/>
          </a:xfrm>
          <a:prstGeom prst="rect">
            <a:avLst/>
          </a:prstGeom>
          <a:solidFill>
            <a:srgbClr val="FFFF85"/>
          </a:solidFill>
          <a:ln w="9525">
            <a:noFill/>
          </a:ln>
        </p:spPr>
        <p:txBody>
          <a:bodyPr wrap="square" anchor="t" anchorCtr="0">
            <a:spAutoFit/>
          </a:bodyPr>
          <a:p>
            <a:pPr>
              <a:lnSpc>
                <a:spcPct val="120000"/>
              </a:lnSpc>
            </a:pPr>
            <a:r>
              <a:rPr lang="en-US" sz="2000" dirty="0">
                <a:solidFill>
                  <a:srgbClr val="FF0000"/>
                </a:solidFill>
                <a:latin typeface="黑体" panose="02010609060101010101" pitchFamily="49" charset="-122"/>
                <a:ea typeface="黑体" panose="02010609060101010101" pitchFamily="49" charset="-122"/>
              </a:rPr>
              <a:t>1M*4</a:t>
            </a:r>
            <a:r>
              <a:rPr lang="zh-CN" altLang="en-US" sz="2000" dirty="0">
                <a:solidFill>
                  <a:srgbClr val="FF0000"/>
                </a:solidFill>
                <a:latin typeface="黑体" panose="02010609060101010101" pitchFamily="49" charset="-122"/>
                <a:ea typeface="黑体" panose="02010609060101010101" pitchFamily="49" charset="-122"/>
              </a:rPr>
              <a:t>位</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6" name="矩形 7"/>
          <p:cNvSpPr/>
          <p:nvPr/>
        </p:nvSpPr>
        <p:spPr>
          <a:xfrm>
            <a:off x="5868035" y="3500755"/>
            <a:ext cx="1109980" cy="460375"/>
          </a:xfrm>
          <a:prstGeom prst="rect">
            <a:avLst/>
          </a:prstGeom>
          <a:solidFill>
            <a:srgbClr val="FFFF85"/>
          </a:solidFill>
          <a:ln w="9525">
            <a:noFill/>
          </a:ln>
        </p:spPr>
        <p:txBody>
          <a:bodyPr wrap="square" anchor="t" anchorCtr="0">
            <a:spAutoFit/>
          </a:bodyPr>
          <a:p>
            <a:pPr>
              <a:lnSpc>
                <a:spcPct val="120000"/>
              </a:lnSpc>
            </a:pPr>
            <a:r>
              <a:rPr lang="en-US" sz="2000" dirty="0">
                <a:solidFill>
                  <a:srgbClr val="FF0000"/>
                </a:solidFill>
                <a:latin typeface="黑体" panose="02010609060101010101" pitchFamily="49" charset="-122"/>
                <a:ea typeface="黑体" panose="02010609060101010101" pitchFamily="49" charset="-122"/>
              </a:rPr>
              <a:t>1M*4</a:t>
            </a:r>
            <a:r>
              <a:rPr lang="zh-CN" altLang="en-US" sz="2000" dirty="0">
                <a:solidFill>
                  <a:srgbClr val="FF0000"/>
                </a:solidFill>
                <a:latin typeface="黑体" panose="02010609060101010101" pitchFamily="49" charset="-122"/>
                <a:ea typeface="黑体" panose="02010609060101010101" pitchFamily="49" charset="-122"/>
              </a:rPr>
              <a:t>位</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7" name="矩形 7"/>
          <p:cNvSpPr/>
          <p:nvPr/>
        </p:nvSpPr>
        <p:spPr>
          <a:xfrm>
            <a:off x="251460" y="1268730"/>
            <a:ext cx="1713865" cy="460375"/>
          </a:xfrm>
          <a:prstGeom prst="rect">
            <a:avLst/>
          </a:prstGeom>
          <a:solidFill>
            <a:srgbClr val="FFFF85"/>
          </a:solidFill>
          <a:ln w="9525">
            <a:noFill/>
          </a:ln>
        </p:spPr>
        <p:txBody>
          <a:bodyPr wrap="square" anchor="t" anchorCtr="0">
            <a:spAutoFit/>
          </a:bodyPr>
          <a:p>
            <a:pPr>
              <a:lnSpc>
                <a:spcPct val="120000"/>
              </a:lnSpc>
            </a:pPr>
            <a:r>
              <a:rPr lang="en-US" sz="2000" dirty="0">
                <a:solidFill>
                  <a:srgbClr val="FF0000"/>
                </a:solidFill>
                <a:latin typeface="黑体" panose="02010609060101010101" pitchFamily="49" charset="-122"/>
                <a:ea typeface="黑体" panose="02010609060101010101" pitchFamily="49" charset="-122"/>
              </a:rPr>
              <a:t>1M</a:t>
            </a:r>
            <a:r>
              <a:rPr lang="zh-CN" sz="2000" dirty="0">
                <a:solidFill>
                  <a:srgbClr val="FF0000"/>
                </a:solidFill>
                <a:latin typeface="黑体" panose="02010609060101010101" pitchFamily="49" charset="-122"/>
                <a:ea typeface="黑体" panose="02010609060101010101" pitchFamily="49" charset="-122"/>
              </a:rPr>
              <a:t>，</a:t>
            </a:r>
            <a:r>
              <a:rPr lang="en-US" altLang="zh-CN" sz="2000" dirty="0">
                <a:solidFill>
                  <a:srgbClr val="FF0000"/>
                </a:solidFill>
                <a:latin typeface="黑体" panose="02010609060101010101" pitchFamily="49" charset="-122"/>
                <a:ea typeface="黑体" panose="02010609060101010101" pitchFamily="49" charset="-122"/>
              </a:rPr>
              <a:t>20</a:t>
            </a:r>
            <a:r>
              <a:rPr lang="zh-CN" altLang="en-US" sz="2000" dirty="0">
                <a:solidFill>
                  <a:srgbClr val="FF0000"/>
                </a:solidFill>
                <a:latin typeface="黑体" panose="02010609060101010101" pitchFamily="49" charset="-122"/>
                <a:ea typeface="黑体" panose="02010609060101010101" pitchFamily="49" charset="-122"/>
              </a:rPr>
              <a:t>位地址</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8" name="矩形 7"/>
          <p:cNvSpPr/>
          <p:nvPr/>
        </p:nvSpPr>
        <p:spPr>
          <a:xfrm>
            <a:off x="2195830" y="2637155"/>
            <a:ext cx="897890" cy="460375"/>
          </a:xfrm>
          <a:prstGeom prst="rect">
            <a:avLst/>
          </a:prstGeom>
          <a:noFill/>
          <a:ln w="9525">
            <a:noFill/>
          </a:ln>
        </p:spPr>
        <p:txBody>
          <a:bodyPr wrap="square" anchor="t" anchorCtr="0">
            <a:spAutoFit/>
          </a:bodyPr>
          <a:p>
            <a:pPr>
              <a:lnSpc>
                <a:spcPct val="120000"/>
              </a:lnSpc>
            </a:pPr>
            <a:r>
              <a:rPr lang="en-US" altLang="zh-CN" sz="2000" dirty="0">
                <a:solidFill>
                  <a:srgbClr val="FF0000"/>
                </a:solidFill>
                <a:latin typeface="黑体" panose="02010609060101010101" pitchFamily="49" charset="-122"/>
                <a:ea typeface="黑体" panose="02010609060101010101" pitchFamily="49" charset="-122"/>
              </a:rPr>
              <a:t>#CS</a:t>
            </a:r>
            <a:endParaRPr lang="en-US" altLang="zh-CN" sz="2000" b="1" kern="0" dirty="0">
              <a:solidFill>
                <a:srgbClr val="FF0000"/>
              </a:solidFill>
              <a:latin typeface="黑体" panose="02010609060101010101" pitchFamily="49" charset="-122"/>
              <a:ea typeface="黑体" panose="02010609060101010101" pitchFamily="49" charset="-122"/>
              <a:sym typeface="+mn-ea"/>
            </a:endParaRPr>
          </a:p>
        </p:txBody>
      </p:sp>
      <p:sp>
        <p:nvSpPr>
          <p:cNvPr id="9" name="矩形 8"/>
          <p:cNvSpPr/>
          <p:nvPr/>
        </p:nvSpPr>
        <p:spPr>
          <a:xfrm>
            <a:off x="5780405" y="2602230"/>
            <a:ext cx="897890" cy="460375"/>
          </a:xfrm>
          <a:prstGeom prst="rect">
            <a:avLst/>
          </a:prstGeom>
          <a:noFill/>
          <a:ln w="9525">
            <a:noFill/>
          </a:ln>
        </p:spPr>
        <p:txBody>
          <a:bodyPr wrap="square" anchor="t" anchorCtr="0">
            <a:spAutoFit/>
          </a:bodyPr>
          <a:p>
            <a:pPr>
              <a:lnSpc>
                <a:spcPct val="120000"/>
              </a:lnSpc>
            </a:pPr>
            <a:r>
              <a:rPr lang="en-US" altLang="zh-CN" sz="2000" dirty="0">
                <a:solidFill>
                  <a:srgbClr val="FF0000"/>
                </a:solidFill>
                <a:latin typeface="黑体" panose="02010609060101010101" pitchFamily="49" charset="-122"/>
                <a:ea typeface="黑体" panose="02010609060101010101" pitchFamily="49" charset="-122"/>
              </a:rPr>
              <a:t>#CS</a:t>
            </a:r>
            <a:endParaRPr lang="en-US" altLang="zh-CN" sz="2000" b="1" kern="0" dirty="0">
              <a:solidFill>
                <a:srgbClr val="FF0000"/>
              </a:solidFill>
              <a:latin typeface="黑体" panose="02010609060101010101" pitchFamily="49" charset="-122"/>
              <a:ea typeface="黑体" panose="02010609060101010101" pitchFamily="49" charset="-122"/>
              <a:sym typeface="+mn-ea"/>
            </a:endParaRPr>
          </a:p>
        </p:txBody>
      </p:sp>
      <p:sp>
        <p:nvSpPr>
          <p:cNvPr id="10" name="矩形 9"/>
          <p:cNvSpPr/>
          <p:nvPr/>
        </p:nvSpPr>
        <p:spPr>
          <a:xfrm>
            <a:off x="1937385" y="3122295"/>
            <a:ext cx="897890" cy="460375"/>
          </a:xfrm>
          <a:prstGeom prst="rect">
            <a:avLst/>
          </a:prstGeom>
          <a:noFill/>
          <a:ln w="9525">
            <a:noFill/>
          </a:ln>
        </p:spPr>
        <p:txBody>
          <a:bodyPr wrap="square" anchor="t" anchorCtr="0">
            <a:spAutoFit/>
          </a:bodyPr>
          <a:p>
            <a:pPr>
              <a:lnSpc>
                <a:spcPct val="120000"/>
              </a:lnSpc>
            </a:pPr>
            <a:r>
              <a:rPr lang="en-US" altLang="zh-CN" sz="2000" dirty="0">
                <a:solidFill>
                  <a:srgbClr val="FF0000"/>
                </a:solidFill>
                <a:latin typeface="黑体" panose="02010609060101010101" pitchFamily="49" charset="-122"/>
                <a:ea typeface="黑体" panose="02010609060101010101" pitchFamily="49" charset="-122"/>
              </a:rPr>
              <a:t>#WE</a:t>
            </a:r>
            <a:endParaRPr lang="en-US" altLang="zh-CN" sz="2000" b="1" kern="0" dirty="0">
              <a:solidFill>
                <a:srgbClr val="FF0000"/>
              </a:solidFill>
              <a:latin typeface="黑体" panose="02010609060101010101" pitchFamily="49" charset="-122"/>
              <a:ea typeface="黑体" panose="02010609060101010101" pitchFamily="49" charset="-122"/>
              <a:sym typeface="+mn-ea"/>
            </a:endParaRPr>
          </a:p>
        </p:txBody>
      </p:sp>
      <p:sp>
        <p:nvSpPr>
          <p:cNvPr id="11" name="矩形 10"/>
          <p:cNvSpPr/>
          <p:nvPr/>
        </p:nvSpPr>
        <p:spPr>
          <a:xfrm>
            <a:off x="5435600" y="3122295"/>
            <a:ext cx="897890" cy="460375"/>
          </a:xfrm>
          <a:prstGeom prst="rect">
            <a:avLst/>
          </a:prstGeom>
          <a:noFill/>
          <a:ln w="9525">
            <a:noFill/>
          </a:ln>
        </p:spPr>
        <p:txBody>
          <a:bodyPr wrap="square" anchor="t" anchorCtr="0">
            <a:spAutoFit/>
          </a:bodyPr>
          <a:p>
            <a:pPr>
              <a:lnSpc>
                <a:spcPct val="120000"/>
              </a:lnSpc>
            </a:pPr>
            <a:r>
              <a:rPr lang="en-US" altLang="zh-CN" sz="2000" dirty="0">
                <a:solidFill>
                  <a:srgbClr val="FF0000"/>
                </a:solidFill>
                <a:latin typeface="黑体" panose="02010609060101010101" pitchFamily="49" charset="-122"/>
                <a:ea typeface="黑体" panose="02010609060101010101" pitchFamily="49" charset="-122"/>
              </a:rPr>
              <a:t>#WE</a:t>
            </a:r>
            <a:endParaRPr lang="en-US" altLang="zh-CN" sz="2000" b="1" kern="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1506" name="Rectangle 2"/>
          <p:cNvSpPr>
            <a:spLocks noGrp="1"/>
          </p:cNvSpPr>
          <p:nvPr>
            <p:ph type="title"/>
          </p:nvPr>
        </p:nvSpPr>
        <p:spPr>
          <a:xfrm>
            <a:off x="457200" y="122238"/>
            <a:ext cx="7543800" cy="7667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3.3.4 </a:t>
            </a:r>
            <a:r>
              <a:rPr lang="zh-CN" altLang="en-US" dirty="0">
                <a:latin typeface="黑体" panose="02010609060101010101" pitchFamily="49" charset="-122"/>
                <a:ea typeface="黑体" panose="02010609060101010101" pitchFamily="49" charset="-122"/>
                <a:cs typeface="+mj-cs"/>
              </a:rPr>
              <a:t>存储器容量的扩充</a:t>
            </a:r>
            <a:endParaRPr lang="zh-CN" altLang="en-US" dirty="0">
              <a:latin typeface="黑体" panose="02010609060101010101" pitchFamily="49" charset="-122"/>
              <a:ea typeface="黑体" panose="02010609060101010101" pitchFamily="49" charset="-122"/>
              <a:cs typeface="+mj-cs"/>
            </a:endParaRPr>
          </a:p>
        </p:txBody>
      </p:sp>
      <p:sp>
        <p:nvSpPr>
          <p:cNvPr id="27652" name="Rectangle 3"/>
          <p:cNvSpPr>
            <a:spLocks noGrp="1"/>
          </p:cNvSpPr>
          <p:nvPr>
            <p:ph idx="1"/>
          </p:nvPr>
        </p:nvSpPr>
        <p:spPr>
          <a:xfrm>
            <a:off x="241300" y="1030288"/>
            <a:ext cx="8229600" cy="4411663"/>
          </a:xfrm>
        </p:spPr>
        <p:txBody>
          <a:bodyPr vert="horz" wrap="square" lIns="91440" tIns="45720" rIns="91440" bIns="45720" anchor="t"/>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2</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、字存储容量扩展 </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（给定芯片存储容量不够 </a:t>
            </a:r>
            <a:r>
              <a:rPr kumimoji="0" lang="zh-CN" altLang="en-US" sz="2400" b="1" i="0" u="none" strike="noStrike" kern="0" cap="none" spc="0" normalizeH="0" baseline="0" noProof="1" dirty="0">
                <a:solidFill>
                  <a:srgbClr val="FF0000"/>
                </a:solidFill>
                <a:latin typeface="宋体" panose="02010600030101010101" pitchFamily="2" charset="-122"/>
                <a:ea typeface="宋体" panose="02010600030101010101" pitchFamily="2" charset="-122"/>
                <a:cs typeface="+mn-cs"/>
                <a:sym typeface="+mn-ea"/>
              </a:rPr>
              <a:t>→</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字扩展）</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例</a:t>
            </a: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3.2]</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利用</a:t>
            </a: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256K</a:t>
            </a: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×8</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位</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的</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DRAM</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芯片设计</a:t>
            </a: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2048K×8</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位</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的</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DRAM</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存储器</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解：</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所需芯片数 </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d=</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2048K×8</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256K</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×8</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=8(</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片</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en-US" altLang="zh-CN"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 </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连线：</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数据线，地址低</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18</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位，</a:t>
            </a:r>
            <a:r>
              <a:rPr kumimoji="0" 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读写</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控制线  </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公用，</a:t>
            </a: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地址最高位</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3</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位有</a:t>
            </a: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a:t>
            </a:r>
            <a:r>
              <a:rPr kumimoji="0" lang="zh-CN" altLang="zh-CN" sz="2400" b="1" i="0" u="none" strike="noStrike" kern="0" cap="none" spc="0" normalizeH="0" baseline="-25000" noProof="1" dirty="0">
                <a:solidFill>
                  <a:schemeClr val="tx1"/>
                </a:solidFill>
                <a:latin typeface="黑体" panose="02010609060101010101" pitchFamily="49" charset="-122"/>
                <a:ea typeface="黑体" panose="02010609060101010101" pitchFamily="49" charset="-122"/>
                <a:cs typeface="+mn-cs"/>
              </a:rPr>
              <a:t>20</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a:t>
            </a:r>
            <a:r>
              <a:rPr kumimoji="0" lang="en-US" altLang="zh-CN" sz="2400" b="1" i="0" u="none" strike="noStrike" kern="0" cap="none" spc="0" normalizeH="0" baseline="-25000" noProof="1" dirty="0">
                <a:solidFill>
                  <a:schemeClr val="tx1"/>
                </a:solidFill>
                <a:latin typeface="黑体" panose="02010609060101010101" pitchFamily="49" charset="-122"/>
                <a:ea typeface="黑体" panose="02010609060101010101" pitchFamily="49" charset="-122"/>
                <a:cs typeface="+mn-cs"/>
                <a:sym typeface="+mn-ea"/>
              </a:rPr>
              <a:t>18</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经过</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3-8</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译码器，连</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8</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片</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S</a:t>
            </a: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RAM</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的片选信号</a:t>
            </a: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p:txBody>
          <a:bodyPr anchor="t" anchorCtr="0"/>
          <a:p>
            <a:r>
              <a:rPr lang="zh-CN" altLang="en-US">
                <a:latin typeface="黑体" panose="02010609060101010101" pitchFamily="49" charset="-122"/>
                <a:ea typeface="黑体" panose="02010609060101010101" pitchFamily="49" charset="-122"/>
                <a:cs typeface="+mj-cs"/>
              </a:rPr>
              <a:t>字扩展</a:t>
            </a:r>
            <a:endParaRPr lang="zh-CN" altLang="en-US">
              <a:latin typeface="黑体" panose="02010609060101010101" pitchFamily="49" charset="-122"/>
              <a:ea typeface="黑体" panose="02010609060101010101" pitchFamily="49" charset="-122"/>
              <a:cs typeface="+mj-cs"/>
            </a:endParaRPr>
          </a:p>
        </p:txBody>
      </p:sp>
      <p:graphicFrame>
        <p:nvGraphicFramePr>
          <p:cNvPr id="3" name="对象 2"/>
          <p:cNvGraphicFramePr/>
          <p:nvPr/>
        </p:nvGraphicFramePr>
        <p:xfrm>
          <a:off x="17780" y="1098550"/>
          <a:ext cx="9107805" cy="5759450"/>
        </p:xfrm>
        <a:graphic>
          <a:graphicData uri="http://schemas.openxmlformats.org/presentationml/2006/ole">
            <mc:AlternateContent xmlns:mc="http://schemas.openxmlformats.org/markup-compatibility/2006">
              <mc:Choice xmlns:v="urn:schemas-microsoft-com:vml" Requires="v">
                <p:oleObj spid="_x0000_s4" name="" r:id="rId1" imgW="11487150" imgH="6864350" progId="Paint.Picture">
                  <p:embed/>
                </p:oleObj>
              </mc:Choice>
              <mc:Fallback>
                <p:oleObj name="" r:id="rId1" imgW="11487150" imgH="6864350" progId="Paint.Picture">
                  <p:embed/>
                  <p:pic>
                    <p:nvPicPr>
                      <p:cNvPr id="0" name="图片 3"/>
                      <p:cNvPicPr/>
                      <p:nvPr/>
                    </p:nvPicPr>
                    <p:blipFill>
                      <a:blip r:embed="rId2"/>
                      <a:stretch>
                        <a:fillRect/>
                      </a:stretch>
                    </p:blipFill>
                    <p:spPr>
                      <a:xfrm>
                        <a:off x="17780" y="1098550"/>
                        <a:ext cx="9107805" cy="5759450"/>
                      </a:xfrm>
                      <a:prstGeom prst="rect">
                        <a:avLst/>
                      </a:prstGeom>
                    </p:spPr>
                  </p:pic>
                </p:oleObj>
              </mc:Fallback>
            </mc:AlternateContent>
          </a:graphicData>
        </a:graphic>
      </p:graphicFrame>
      <p:sp>
        <p:nvSpPr>
          <p:cNvPr id="7" name="矩形 7"/>
          <p:cNvSpPr/>
          <p:nvPr/>
        </p:nvSpPr>
        <p:spPr>
          <a:xfrm>
            <a:off x="2339340" y="4580890"/>
            <a:ext cx="1713865" cy="460375"/>
          </a:xfrm>
          <a:prstGeom prst="rect">
            <a:avLst/>
          </a:prstGeom>
          <a:noFill/>
          <a:ln w="9525">
            <a:noFill/>
          </a:ln>
        </p:spPr>
        <p:txBody>
          <a:bodyPr wrap="square" anchor="t" anchorCtr="0">
            <a:spAutoFit/>
          </a:bodyPr>
          <a:p>
            <a:pPr>
              <a:lnSpc>
                <a:spcPct val="120000"/>
              </a:lnSpc>
            </a:pPr>
            <a:r>
              <a:rPr lang="en-US" sz="2000" dirty="0">
                <a:solidFill>
                  <a:srgbClr val="FF0000"/>
                </a:solidFill>
                <a:latin typeface="黑体" panose="02010609060101010101" pitchFamily="49" charset="-122"/>
                <a:ea typeface="黑体" panose="02010609060101010101" pitchFamily="49" charset="-122"/>
              </a:rPr>
              <a:t>18</a:t>
            </a:r>
            <a:r>
              <a:rPr lang="zh-CN" altLang="en-US" sz="2000" dirty="0">
                <a:solidFill>
                  <a:srgbClr val="FF0000"/>
                </a:solidFill>
                <a:latin typeface="黑体" panose="02010609060101010101" pitchFamily="49" charset="-122"/>
                <a:ea typeface="黑体" panose="02010609060101010101" pitchFamily="49" charset="-122"/>
              </a:rPr>
              <a:t>位地址</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5" name="矩形 7"/>
          <p:cNvSpPr/>
          <p:nvPr/>
        </p:nvSpPr>
        <p:spPr>
          <a:xfrm>
            <a:off x="241935" y="1772920"/>
            <a:ext cx="1713865" cy="829945"/>
          </a:xfrm>
          <a:prstGeom prst="rect">
            <a:avLst/>
          </a:prstGeom>
          <a:noFill/>
          <a:ln w="9525">
            <a:noFill/>
          </a:ln>
        </p:spPr>
        <p:txBody>
          <a:bodyPr wrap="square" anchor="t" anchorCtr="0">
            <a:spAutoFit/>
          </a:bodyPr>
          <a:p>
            <a:pPr>
              <a:lnSpc>
                <a:spcPct val="120000"/>
              </a:lnSpc>
            </a:pPr>
            <a:r>
              <a:rPr lang="en-US" sz="2000" dirty="0">
                <a:solidFill>
                  <a:srgbClr val="FF0000"/>
                </a:solidFill>
                <a:latin typeface="黑体" panose="02010609060101010101" pitchFamily="49" charset="-122"/>
                <a:ea typeface="黑体" panose="02010609060101010101" pitchFamily="49" charset="-122"/>
              </a:rPr>
              <a:t>  2048K</a:t>
            </a:r>
            <a:endParaRPr lang="en-US" sz="2000" dirty="0">
              <a:solidFill>
                <a:srgbClr val="FF0000"/>
              </a:solidFill>
              <a:latin typeface="黑体" panose="02010609060101010101" pitchFamily="49" charset="-122"/>
              <a:ea typeface="黑体" panose="02010609060101010101" pitchFamily="49" charset="-122"/>
            </a:endParaRPr>
          </a:p>
          <a:p>
            <a:pPr>
              <a:lnSpc>
                <a:spcPct val="120000"/>
              </a:lnSpc>
            </a:pPr>
            <a:r>
              <a:rPr lang="en-US" altLang="zh-CN" sz="2000" dirty="0">
                <a:solidFill>
                  <a:srgbClr val="FF0000"/>
                </a:solidFill>
                <a:latin typeface="黑体" panose="02010609060101010101" pitchFamily="49" charset="-122"/>
                <a:ea typeface="黑体" panose="02010609060101010101" pitchFamily="49" charset="-122"/>
              </a:rPr>
              <a:t>21</a:t>
            </a:r>
            <a:r>
              <a:rPr lang="zh-CN" altLang="en-US" sz="2000" dirty="0">
                <a:solidFill>
                  <a:srgbClr val="FF0000"/>
                </a:solidFill>
                <a:latin typeface="黑体" panose="02010609060101010101" pitchFamily="49" charset="-122"/>
                <a:ea typeface="黑体" panose="02010609060101010101" pitchFamily="49" charset="-122"/>
              </a:rPr>
              <a:t>位地址</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6" name="矩形 7"/>
          <p:cNvSpPr/>
          <p:nvPr/>
        </p:nvSpPr>
        <p:spPr>
          <a:xfrm>
            <a:off x="1494155" y="2277110"/>
            <a:ext cx="2134235" cy="460375"/>
          </a:xfrm>
          <a:prstGeom prst="rect">
            <a:avLst/>
          </a:prstGeom>
          <a:noFill/>
          <a:ln w="9525">
            <a:noFill/>
          </a:ln>
        </p:spPr>
        <p:txBody>
          <a:bodyPr wrap="square" anchor="t" anchorCtr="0">
            <a:spAutoFit/>
          </a:bodyPr>
          <a:p>
            <a:pPr>
              <a:lnSpc>
                <a:spcPct val="120000"/>
              </a:lnSpc>
            </a:pPr>
            <a:r>
              <a:rPr lang="en-US" sz="2000" dirty="0">
                <a:solidFill>
                  <a:srgbClr val="FF0000"/>
                </a:solidFill>
                <a:latin typeface="黑体" panose="02010609060101010101" pitchFamily="49" charset="-122"/>
                <a:ea typeface="黑体" panose="02010609060101010101" pitchFamily="49" charset="-122"/>
              </a:rPr>
              <a:t>  </a:t>
            </a:r>
            <a:r>
              <a:rPr lang="zh-CN" altLang="en-US" sz="2000" dirty="0">
                <a:solidFill>
                  <a:srgbClr val="FF0000"/>
                </a:solidFill>
                <a:latin typeface="黑体" panose="02010609060101010101" pitchFamily="49" charset="-122"/>
                <a:ea typeface="黑体" panose="02010609060101010101" pitchFamily="49" charset="-122"/>
              </a:rPr>
              <a:t>最高</a:t>
            </a:r>
            <a:r>
              <a:rPr lang="en-US" altLang="zh-CN" sz="2000" dirty="0">
                <a:solidFill>
                  <a:srgbClr val="FF0000"/>
                </a:solidFill>
                <a:latin typeface="黑体" panose="02010609060101010101" pitchFamily="49" charset="-122"/>
                <a:ea typeface="黑体" panose="02010609060101010101" pitchFamily="49" charset="-122"/>
              </a:rPr>
              <a:t>3</a:t>
            </a:r>
            <a:r>
              <a:rPr lang="zh-CN" altLang="en-US" sz="2000" dirty="0">
                <a:solidFill>
                  <a:srgbClr val="FF0000"/>
                </a:solidFill>
                <a:latin typeface="黑体" panose="02010609060101010101" pitchFamily="49" charset="-122"/>
                <a:ea typeface="黑体" panose="02010609060101010101" pitchFamily="49" charset="-122"/>
              </a:rPr>
              <a:t>位地址</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8" name="矩形 7"/>
          <p:cNvSpPr/>
          <p:nvPr/>
        </p:nvSpPr>
        <p:spPr>
          <a:xfrm>
            <a:off x="1155065" y="2924810"/>
            <a:ext cx="2174875" cy="460375"/>
          </a:xfrm>
          <a:prstGeom prst="rect">
            <a:avLst/>
          </a:prstGeom>
          <a:noFill/>
          <a:ln w="9525">
            <a:noFill/>
          </a:ln>
        </p:spPr>
        <p:txBody>
          <a:bodyPr wrap="square" anchor="t" anchorCtr="0">
            <a:spAutoFit/>
          </a:bodyPr>
          <a:p>
            <a:pPr>
              <a:lnSpc>
                <a:spcPct val="120000"/>
              </a:lnSpc>
            </a:pPr>
            <a:r>
              <a:rPr lang="en-US" sz="2000" dirty="0">
                <a:solidFill>
                  <a:srgbClr val="FF0000"/>
                </a:solidFill>
                <a:latin typeface="黑体" panose="02010609060101010101" pitchFamily="49" charset="-122"/>
                <a:ea typeface="黑体" panose="02010609060101010101" pitchFamily="49" charset="-122"/>
              </a:rPr>
              <a:t>  </a:t>
            </a:r>
            <a:r>
              <a:rPr lang="zh-CN" altLang="en-US" sz="2000" dirty="0">
                <a:solidFill>
                  <a:srgbClr val="FF0000"/>
                </a:solidFill>
                <a:latin typeface="黑体" panose="02010609060101010101" pitchFamily="49" charset="-122"/>
                <a:ea typeface="黑体" panose="02010609060101010101" pitchFamily="49" charset="-122"/>
              </a:rPr>
              <a:t>低</a:t>
            </a:r>
            <a:r>
              <a:rPr lang="en-US" altLang="zh-CN" sz="2000" dirty="0">
                <a:solidFill>
                  <a:srgbClr val="FF0000"/>
                </a:solidFill>
                <a:latin typeface="黑体" panose="02010609060101010101" pitchFamily="49" charset="-122"/>
                <a:ea typeface="黑体" panose="02010609060101010101" pitchFamily="49" charset="-122"/>
              </a:rPr>
              <a:t>18</a:t>
            </a:r>
            <a:r>
              <a:rPr lang="zh-CN" altLang="en-US" sz="2000" dirty="0">
                <a:solidFill>
                  <a:srgbClr val="FF0000"/>
                </a:solidFill>
                <a:latin typeface="黑体" panose="02010609060101010101" pitchFamily="49" charset="-122"/>
                <a:ea typeface="黑体" panose="02010609060101010101" pitchFamily="49" charset="-122"/>
              </a:rPr>
              <a:t>位地址</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9" name="矩形 7"/>
          <p:cNvSpPr/>
          <p:nvPr/>
        </p:nvSpPr>
        <p:spPr>
          <a:xfrm>
            <a:off x="5723890" y="1340485"/>
            <a:ext cx="2571750" cy="460375"/>
          </a:xfrm>
          <a:prstGeom prst="rect">
            <a:avLst/>
          </a:prstGeom>
          <a:noFill/>
          <a:ln w="9525">
            <a:noFill/>
          </a:ln>
        </p:spPr>
        <p:txBody>
          <a:bodyPr wrap="square" anchor="t" anchorCtr="0">
            <a:spAutoFit/>
          </a:bodyPr>
          <a:p>
            <a:pPr>
              <a:lnSpc>
                <a:spcPct val="120000"/>
              </a:lnSpc>
            </a:pPr>
            <a:r>
              <a:rPr lang="en-US" sz="2000" dirty="0">
                <a:solidFill>
                  <a:srgbClr val="FF0000"/>
                </a:solidFill>
                <a:latin typeface="黑体" panose="02010609060101010101" pitchFamily="49" charset="-122"/>
                <a:ea typeface="黑体" panose="02010609060101010101" pitchFamily="49" charset="-122"/>
              </a:rPr>
              <a:t>3</a:t>
            </a:r>
            <a:r>
              <a:rPr lang="zh-CN" altLang="en-US" sz="2000" dirty="0">
                <a:solidFill>
                  <a:srgbClr val="FF0000"/>
                </a:solidFill>
                <a:latin typeface="黑体" panose="02010609060101010101" pitchFamily="49" charset="-122"/>
                <a:ea typeface="黑体" panose="02010609060101010101" pitchFamily="49" charset="-122"/>
              </a:rPr>
              <a:t>位地址控制</a:t>
            </a:r>
            <a:r>
              <a:rPr lang="en-US" altLang="zh-CN" sz="2000" dirty="0">
                <a:solidFill>
                  <a:srgbClr val="FF0000"/>
                </a:solidFill>
                <a:latin typeface="黑体" panose="02010609060101010101" pitchFamily="49" charset="-122"/>
                <a:ea typeface="黑体" panose="02010609060101010101" pitchFamily="49" charset="-122"/>
              </a:rPr>
              <a:t>8</a:t>
            </a:r>
            <a:r>
              <a:rPr lang="zh-CN" altLang="en-US" sz="2000" dirty="0">
                <a:solidFill>
                  <a:srgbClr val="FF0000"/>
                </a:solidFill>
                <a:latin typeface="黑体" panose="02010609060101010101" pitchFamily="49" charset="-122"/>
                <a:ea typeface="黑体" panose="02010609060101010101" pitchFamily="49" charset="-122"/>
              </a:rPr>
              <a:t>块芯片</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10" name="矩形 9"/>
          <p:cNvSpPr/>
          <p:nvPr/>
        </p:nvSpPr>
        <p:spPr>
          <a:xfrm>
            <a:off x="0" y="880110"/>
            <a:ext cx="1858010" cy="460375"/>
          </a:xfrm>
          <a:prstGeom prst="rect">
            <a:avLst/>
          </a:prstGeom>
          <a:noFill/>
          <a:ln w="9525">
            <a:noFill/>
          </a:ln>
        </p:spPr>
        <p:txBody>
          <a:bodyPr wrap="square" anchor="t" anchorCtr="0">
            <a:spAutoFit/>
          </a:bodyPr>
          <a:p>
            <a:pPr>
              <a:lnSpc>
                <a:spcPct val="120000"/>
              </a:lnSpc>
            </a:pPr>
            <a:r>
              <a:rPr lang="en-US" sz="2000" dirty="0">
                <a:solidFill>
                  <a:srgbClr val="FF0000"/>
                </a:solidFill>
                <a:latin typeface="黑体" panose="02010609060101010101" pitchFamily="49" charset="-122"/>
                <a:ea typeface="黑体" panose="02010609060101010101" pitchFamily="49" charset="-122"/>
              </a:rPr>
              <a:t> </a:t>
            </a:r>
            <a:r>
              <a:rPr lang="zh-CN" sz="2000" dirty="0">
                <a:solidFill>
                  <a:srgbClr val="FF0000"/>
                </a:solidFill>
                <a:latin typeface="黑体" panose="02010609060101010101" pitchFamily="49" charset="-122"/>
                <a:ea typeface="黑体" panose="02010609060101010101" pitchFamily="49" charset="-122"/>
              </a:rPr>
              <a:t>访存控制信号</a:t>
            </a:r>
            <a:endParaRPr lang="zh-CN" sz="2000" b="1" kern="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3554" name="Rectangle 2"/>
          <p:cNvSpPr>
            <a:spLocks noGrp="1"/>
          </p:cNvSpPr>
          <p:nvPr>
            <p:ph type="title"/>
          </p:nvPr>
        </p:nvSpPr>
        <p:spPr>
          <a:xfrm>
            <a:off x="457200" y="122238"/>
            <a:ext cx="7543800" cy="75565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3.3.4 </a:t>
            </a:r>
            <a:r>
              <a:rPr lang="zh-CN" altLang="en-US" dirty="0">
                <a:latin typeface="黑体" panose="02010609060101010101" pitchFamily="49" charset="-122"/>
                <a:ea typeface="黑体" panose="02010609060101010101" pitchFamily="49" charset="-122"/>
                <a:cs typeface="+mj-cs"/>
              </a:rPr>
              <a:t>存储器容量的扩充</a:t>
            </a:r>
            <a:endParaRPr lang="zh-CN" altLang="en-US" dirty="0">
              <a:latin typeface="黑体" panose="02010609060101010101" pitchFamily="49" charset="-122"/>
              <a:ea typeface="黑体" panose="02010609060101010101" pitchFamily="49" charset="-122"/>
              <a:cs typeface="+mj-cs"/>
            </a:endParaRPr>
          </a:p>
        </p:txBody>
      </p:sp>
      <p:sp>
        <p:nvSpPr>
          <p:cNvPr id="23555" name="Rectangle 3"/>
          <p:cNvSpPr>
            <a:spLocks noGrp="1"/>
          </p:cNvSpPr>
          <p:nvPr>
            <p:ph idx="1"/>
          </p:nvPr>
        </p:nvSpPr>
        <p:spPr>
          <a:xfrm>
            <a:off x="339725" y="877888"/>
            <a:ext cx="8229600" cy="4411662"/>
          </a:xfrm>
        </p:spPr>
        <p:txBody>
          <a:bodyPr vert="horz" wrap="square" lIns="91440" tIns="45720" rIns="91440" bIns="45720" anchor="t" anchorCtr="0"/>
          <a:p>
            <a:pPr eaLnBrk="1" hangingPunct="1">
              <a:lnSpc>
                <a:spcPct val="110000"/>
              </a:lnSpc>
              <a:buSzPct val="70000"/>
              <a:buFont typeface="Wingdings" panose="05000000000000000000" pitchFamily="2" charset="2"/>
              <a:buNone/>
            </a:pPr>
            <a:r>
              <a:rPr lang="en-US" altLang="zh-CN" sz="2600" dirty="0">
                <a:solidFill>
                  <a:srgbClr val="FF0000"/>
                </a:solidFill>
                <a:latin typeface="黑体" panose="02010609060101010101" pitchFamily="49" charset="-122"/>
                <a:ea typeface="黑体" panose="02010609060101010101" pitchFamily="49" charset="-122"/>
                <a:cs typeface="+mn-cs"/>
              </a:rPr>
              <a:t>3</a:t>
            </a:r>
            <a:r>
              <a:rPr lang="zh-CN" altLang="en-US" sz="2600" dirty="0">
                <a:solidFill>
                  <a:srgbClr val="FF0000"/>
                </a:solidFill>
                <a:latin typeface="黑体" panose="02010609060101010101" pitchFamily="49" charset="-122"/>
                <a:ea typeface="黑体" panose="02010609060101010101" pitchFamily="49" charset="-122"/>
                <a:cs typeface="+mn-cs"/>
              </a:rPr>
              <a:t>、存储器模块条 </a:t>
            </a:r>
            <a:r>
              <a:rPr lang="en-US" altLang="zh-CN" sz="2600" dirty="0">
                <a:solidFill>
                  <a:srgbClr val="0000FF"/>
                </a:solidFill>
                <a:latin typeface="黑体" panose="02010609060101010101" pitchFamily="49" charset="-122"/>
                <a:ea typeface="黑体" panose="02010609060101010101" pitchFamily="49" charset="-122"/>
                <a:cs typeface="+mn-cs"/>
              </a:rPr>
              <a:t>(</a:t>
            </a:r>
            <a:r>
              <a:rPr lang="zh-CN" altLang="en-US" sz="2600" dirty="0">
                <a:solidFill>
                  <a:srgbClr val="0000FF"/>
                </a:solidFill>
                <a:latin typeface="黑体" panose="02010609060101010101" pitchFamily="49" charset="-122"/>
                <a:ea typeface="黑体" panose="02010609060101010101" pitchFamily="49" charset="-122"/>
                <a:cs typeface="+mn-cs"/>
              </a:rPr>
              <a:t>补充知识</a:t>
            </a:r>
            <a:r>
              <a:rPr lang="en-US" altLang="zh-CN" sz="2600" dirty="0">
                <a:solidFill>
                  <a:srgbClr val="0000FF"/>
                </a:solidFill>
                <a:latin typeface="黑体" panose="02010609060101010101" pitchFamily="49" charset="-122"/>
                <a:ea typeface="黑体" panose="02010609060101010101" pitchFamily="49" charset="-122"/>
                <a:cs typeface="+mn-cs"/>
              </a:rPr>
              <a:t>)</a:t>
            </a:r>
            <a:endParaRPr lang="zh-CN" altLang="en-US" sz="2600" dirty="0">
              <a:solidFill>
                <a:srgbClr val="0000FF"/>
              </a:solidFill>
              <a:latin typeface="黑体" panose="02010609060101010101" pitchFamily="49" charset="-122"/>
              <a:ea typeface="黑体" panose="02010609060101010101" pitchFamily="49" charset="-122"/>
              <a:cs typeface="+mn-cs"/>
            </a:endParaRPr>
          </a:p>
          <a:p>
            <a:pPr eaLnBrk="1" hangingPunct="1">
              <a:lnSpc>
                <a:spcPct val="110000"/>
              </a:lnSpc>
              <a:buSzPct val="70000"/>
              <a:buFont typeface="Wingdings" panose="05000000000000000000" charset="0"/>
            </a:pPr>
            <a:r>
              <a:rPr lang="zh-CN" altLang="en-US" sz="2600" dirty="0">
                <a:latin typeface="黑体" panose="02010609060101010101" pitchFamily="49" charset="-122"/>
                <a:ea typeface="黑体" panose="02010609060101010101" pitchFamily="49" charset="-122"/>
                <a:cs typeface="+mn-cs"/>
              </a:rPr>
              <a:t>存储器通常以</a:t>
            </a:r>
            <a:r>
              <a:rPr lang="zh-CN" altLang="en-US" sz="2600" dirty="0">
                <a:solidFill>
                  <a:srgbClr val="FF00FF"/>
                </a:solidFill>
                <a:latin typeface="黑体" panose="02010609060101010101" pitchFamily="49" charset="-122"/>
                <a:ea typeface="黑体" panose="02010609060101010101" pitchFamily="49" charset="-122"/>
                <a:cs typeface="+mn-cs"/>
              </a:rPr>
              <a:t>插槽用模块条</a:t>
            </a:r>
            <a:r>
              <a:rPr lang="zh-CN" altLang="en-US" sz="2600" dirty="0">
                <a:latin typeface="黑体" panose="02010609060101010101" pitchFamily="49" charset="-122"/>
                <a:ea typeface="黑体" panose="02010609060101010101" pitchFamily="49" charset="-122"/>
                <a:cs typeface="+mn-cs"/>
              </a:rPr>
              <a:t>形式供应市场。这种模块条常称为</a:t>
            </a:r>
            <a:r>
              <a:rPr lang="zh-CN" altLang="en-US" sz="2600" dirty="0">
                <a:solidFill>
                  <a:srgbClr val="FF00FF"/>
                </a:solidFill>
                <a:latin typeface="黑体" panose="02010609060101010101" pitchFamily="49" charset="-122"/>
                <a:ea typeface="黑体" panose="02010609060101010101" pitchFamily="49" charset="-122"/>
                <a:cs typeface="+mn-cs"/>
              </a:rPr>
              <a:t>内存条</a:t>
            </a:r>
            <a:r>
              <a:rPr lang="zh-CN" altLang="en-US" sz="2600" dirty="0">
                <a:latin typeface="黑体" panose="02010609060101010101" pitchFamily="49" charset="-122"/>
                <a:ea typeface="黑体" panose="02010609060101010101" pitchFamily="49" charset="-122"/>
                <a:cs typeface="+mn-cs"/>
              </a:rPr>
              <a:t>，它们是在一个条状形的小印制电路板上，用一定数量的</a:t>
            </a:r>
            <a:r>
              <a:rPr lang="zh-CN" altLang="en-US" sz="2600" dirty="0">
                <a:solidFill>
                  <a:srgbClr val="FF00FF"/>
                </a:solidFill>
                <a:latin typeface="黑体" panose="02010609060101010101" pitchFamily="49" charset="-122"/>
                <a:ea typeface="黑体" panose="02010609060101010101" pitchFamily="49" charset="-122"/>
                <a:cs typeface="+mn-cs"/>
              </a:rPr>
              <a:t>存储器芯片</a:t>
            </a:r>
            <a:r>
              <a:rPr lang="zh-CN" altLang="en-US" sz="2600" dirty="0">
                <a:latin typeface="黑体" panose="02010609060101010101" pitchFamily="49" charset="-122"/>
                <a:ea typeface="黑体" panose="02010609060101010101" pitchFamily="49" charset="-122"/>
                <a:cs typeface="+mn-cs"/>
              </a:rPr>
              <a:t>，组成一个存储容量固定的存储模块。如图所示。</a:t>
            </a:r>
            <a:endParaRPr lang="zh-CN" altLang="en-US" sz="2600" dirty="0">
              <a:latin typeface="黑体" panose="02010609060101010101" pitchFamily="49" charset="-122"/>
              <a:ea typeface="黑体" panose="02010609060101010101" pitchFamily="49" charset="-122"/>
              <a:cs typeface="+mn-cs"/>
            </a:endParaRPr>
          </a:p>
          <a:p>
            <a:pPr eaLnBrk="1" hangingPunct="1">
              <a:lnSpc>
                <a:spcPct val="110000"/>
              </a:lnSpc>
              <a:buSzPct val="70000"/>
              <a:buFont typeface="Wingdings" panose="05000000000000000000" charset="0"/>
            </a:pPr>
            <a:r>
              <a:rPr lang="zh-CN" altLang="en-US" sz="2600" dirty="0">
                <a:latin typeface="黑体" panose="02010609060101010101" pitchFamily="49" charset="-122"/>
                <a:ea typeface="黑体" panose="02010609060101010101" pitchFamily="49" charset="-122"/>
                <a:cs typeface="+mn-cs"/>
              </a:rPr>
              <a:t>内存条有</a:t>
            </a:r>
            <a:r>
              <a:rPr lang="en-US" altLang="zh-CN" sz="2600" dirty="0">
                <a:latin typeface="黑体" panose="02010609060101010101" pitchFamily="49" charset="-122"/>
                <a:ea typeface="黑体" panose="02010609060101010101" pitchFamily="49" charset="-122"/>
                <a:cs typeface="+mn-cs"/>
              </a:rPr>
              <a:t>30</a:t>
            </a:r>
            <a:r>
              <a:rPr lang="zh-CN" altLang="en-US" sz="2600" dirty="0">
                <a:latin typeface="黑体" panose="02010609060101010101" pitchFamily="49" charset="-122"/>
                <a:ea typeface="黑体" panose="02010609060101010101" pitchFamily="49" charset="-122"/>
                <a:cs typeface="+mn-cs"/>
              </a:rPr>
              <a:t>脚、</a:t>
            </a:r>
            <a:r>
              <a:rPr lang="en-US" altLang="zh-CN" sz="2600" dirty="0">
                <a:latin typeface="黑体" panose="02010609060101010101" pitchFamily="49" charset="-122"/>
                <a:ea typeface="黑体" panose="02010609060101010101" pitchFamily="49" charset="-122"/>
                <a:cs typeface="+mn-cs"/>
              </a:rPr>
              <a:t>72</a:t>
            </a:r>
            <a:r>
              <a:rPr lang="zh-CN" altLang="en-US" sz="2600" dirty="0">
                <a:latin typeface="黑体" panose="02010609060101010101" pitchFamily="49" charset="-122"/>
                <a:ea typeface="黑体" panose="02010609060101010101" pitchFamily="49" charset="-122"/>
                <a:cs typeface="+mn-cs"/>
              </a:rPr>
              <a:t>脚、</a:t>
            </a:r>
            <a:r>
              <a:rPr lang="en-US" altLang="zh-CN" sz="2600" dirty="0">
                <a:latin typeface="黑体" panose="02010609060101010101" pitchFamily="49" charset="-122"/>
                <a:ea typeface="黑体" panose="02010609060101010101" pitchFamily="49" charset="-122"/>
                <a:cs typeface="+mn-cs"/>
              </a:rPr>
              <a:t>100</a:t>
            </a:r>
            <a:r>
              <a:rPr lang="zh-CN" altLang="en-US" sz="2600" dirty="0">
                <a:latin typeface="黑体" panose="02010609060101010101" pitchFamily="49" charset="-122"/>
                <a:ea typeface="黑体" panose="02010609060101010101" pitchFamily="49" charset="-122"/>
                <a:cs typeface="+mn-cs"/>
              </a:rPr>
              <a:t>脚、</a:t>
            </a:r>
            <a:r>
              <a:rPr lang="en-US" altLang="zh-CN" sz="2600" dirty="0">
                <a:latin typeface="黑体" panose="02010609060101010101" pitchFamily="49" charset="-122"/>
                <a:ea typeface="黑体" panose="02010609060101010101" pitchFamily="49" charset="-122"/>
                <a:cs typeface="+mn-cs"/>
              </a:rPr>
              <a:t>144</a:t>
            </a:r>
            <a:r>
              <a:rPr lang="zh-CN" altLang="en-US" sz="2600" dirty="0">
                <a:latin typeface="黑体" panose="02010609060101010101" pitchFamily="49" charset="-122"/>
                <a:ea typeface="黑体" panose="02010609060101010101" pitchFamily="49" charset="-122"/>
                <a:cs typeface="+mn-cs"/>
              </a:rPr>
              <a:t>脚、</a:t>
            </a:r>
            <a:r>
              <a:rPr lang="en-US" altLang="zh-CN" sz="2600" dirty="0">
                <a:latin typeface="黑体" panose="02010609060101010101" pitchFamily="49" charset="-122"/>
                <a:ea typeface="黑体" panose="02010609060101010101" pitchFamily="49" charset="-122"/>
                <a:cs typeface="+mn-cs"/>
              </a:rPr>
              <a:t>168</a:t>
            </a:r>
            <a:r>
              <a:rPr lang="zh-CN" altLang="en-US" sz="2600" dirty="0">
                <a:latin typeface="黑体" panose="02010609060101010101" pitchFamily="49" charset="-122"/>
                <a:ea typeface="黑体" panose="02010609060101010101" pitchFamily="49" charset="-122"/>
                <a:cs typeface="+mn-cs"/>
              </a:rPr>
              <a:t>脚等多种形式</a:t>
            </a:r>
            <a:endParaRPr lang="zh-CN" altLang="en-US" sz="2200" dirty="0">
              <a:latin typeface="黑体" panose="02010609060101010101" pitchFamily="49" charset="-122"/>
              <a:ea typeface="黑体" panose="02010609060101010101" pitchFamily="49" charset="-122"/>
              <a:cs typeface="+mn-cs"/>
            </a:endParaRPr>
          </a:p>
        </p:txBody>
      </p:sp>
      <p:pic>
        <p:nvPicPr>
          <p:cNvPr id="23556" name="Picture 4" descr="3a11"/>
          <p:cNvPicPr>
            <a:picLocks noChangeAspect="1"/>
          </p:cNvPicPr>
          <p:nvPr/>
        </p:nvPicPr>
        <p:blipFill>
          <a:blip r:embed="rId1"/>
          <a:stretch>
            <a:fillRect/>
          </a:stretch>
        </p:blipFill>
        <p:spPr>
          <a:xfrm>
            <a:off x="714375" y="4108450"/>
            <a:ext cx="8324850" cy="213995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4578" name="Rectangle 2"/>
          <p:cNvSpPr>
            <a:spLocks noGrp="1"/>
          </p:cNvSpPr>
          <p:nvPr>
            <p:ph type="title"/>
          </p:nvPr>
        </p:nvSpPr>
        <p:spPr>
          <a:xfrm>
            <a:off x="457200" y="122238"/>
            <a:ext cx="7543800" cy="755650"/>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补充练习</a:t>
            </a:r>
            <a:r>
              <a:rPr lang="en-US" altLang="zh-CN" dirty="0">
                <a:latin typeface="黑体" panose="02010609060101010101" pitchFamily="49" charset="-122"/>
                <a:ea typeface="黑体" panose="02010609060101010101" pitchFamily="49" charset="-122"/>
                <a:cs typeface="+mj-cs"/>
              </a:rPr>
              <a:t>1</a:t>
            </a:r>
            <a:endParaRPr lang="en-US" altLang="zh-CN" dirty="0">
              <a:latin typeface="黑体" panose="02010609060101010101" pitchFamily="49" charset="-122"/>
              <a:ea typeface="黑体" panose="02010609060101010101" pitchFamily="49" charset="-122"/>
              <a:cs typeface="+mj-cs"/>
            </a:endParaRPr>
          </a:p>
        </p:txBody>
      </p:sp>
      <p:sp>
        <p:nvSpPr>
          <p:cNvPr id="24579" name="文本框 99"/>
          <p:cNvSpPr txBox="1"/>
          <p:nvPr/>
        </p:nvSpPr>
        <p:spPr>
          <a:xfrm>
            <a:off x="98425" y="809625"/>
            <a:ext cx="8145145" cy="2306955"/>
          </a:xfrm>
          <a:prstGeom prst="rect">
            <a:avLst/>
          </a:prstGeom>
          <a:noFill/>
          <a:ln w="9525">
            <a:noFill/>
          </a:ln>
        </p:spPr>
        <p:txBody>
          <a:bodyPr wrap="square" anchor="t" anchorCtr="0">
            <a:spAutoFit/>
          </a:bodyPr>
          <a:p>
            <a:r>
              <a:rPr lang="zh-CN" altLang="zh-CN" sz="2400" b="1">
                <a:solidFill>
                  <a:srgbClr val="FF0000"/>
                </a:solidFill>
                <a:latin typeface="黑体" panose="02010609060101010101" pitchFamily="49" charset="-122"/>
                <a:ea typeface="黑体" panose="02010609060101010101" pitchFamily="49" charset="-122"/>
              </a:rPr>
              <a:t>例</a:t>
            </a:r>
            <a:r>
              <a:rPr lang="en-US" altLang="zh-CN" sz="2400" b="1">
                <a:solidFill>
                  <a:srgbClr val="FF0000"/>
                </a:solidFill>
                <a:latin typeface="黑体" panose="02010609060101010101" pitchFamily="49" charset="-122"/>
                <a:ea typeface="黑体" panose="02010609060101010101" pitchFamily="49" charset="-122"/>
              </a:rPr>
              <a:t>1</a:t>
            </a:r>
            <a:r>
              <a:rPr lang="zh-CN" altLang="zh-CN" sz="2400" b="1">
                <a:solidFill>
                  <a:srgbClr val="FF0000"/>
                </a:solidFill>
                <a:latin typeface="黑体" panose="02010609060101010101" pitchFamily="49" charset="-122"/>
                <a:ea typeface="黑体" panose="02010609060101010101" pitchFamily="49" charset="-122"/>
              </a:rPr>
              <a:t>：</a:t>
            </a:r>
            <a:r>
              <a:rPr lang="zh-CN" altLang="zh-CN" sz="2400" b="1">
                <a:solidFill>
                  <a:srgbClr val="000000"/>
                </a:solidFill>
                <a:latin typeface="黑体" panose="02010609060101010101" pitchFamily="49" charset="-122"/>
                <a:ea typeface="黑体" panose="02010609060101010101" pitchFamily="49" charset="-122"/>
              </a:rPr>
              <a:t>已知某</a:t>
            </a:r>
            <a:r>
              <a:rPr lang="zh-CN" altLang="zh-CN" sz="2400" b="1">
                <a:solidFill>
                  <a:srgbClr val="FF0000"/>
                </a:solidFill>
                <a:latin typeface="黑体" panose="02010609060101010101" pitchFamily="49" charset="-122"/>
                <a:ea typeface="黑体" panose="02010609060101010101" pitchFamily="49" charset="-122"/>
              </a:rPr>
              <a:t>8位机</a:t>
            </a:r>
            <a:r>
              <a:rPr lang="zh-CN" altLang="zh-CN" sz="2400" b="1">
                <a:solidFill>
                  <a:srgbClr val="000000"/>
                </a:solidFill>
                <a:latin typeface="黑体" panose="02010609060101010101" pitchFamily="49" charset="-122"/>
                <a:ea typeface="黑体" panose="02010609060101010101" pitchFamily="49" charset="-122"/>
              </a:rPr>
              <a:t>的主存采用半导体存储器，地址码为</a:t>
            </a:r>
            <a:r>
              <a:rPr lang="zh-CN" altLang="zh-CN" sz="2400" b="1">
                <a:solidFill>
                  <a:srgbClr val="FF0000"/>
                </a:solidFill>
                <a:latin typeface="黑体" panose="02010609060101010101" pitchFamily="49" charset="-122"/>
                <a:ea typeface="黑体" panose="02010609060101010101" pitchFamily="49" charset="-122"/>
              </a:rPr>
              <a:t>18位</a:t>
            </a:r>
            <a:r>
              <a:rPr lang="zh-CN" altLang="zh-CN" sz="2400" b="1">
                <a:solidFill>
                  <a:srgbClr val="000000"/>
                </a:solidFill>
                <a:latin typeface="黑体" panose="02010609060101010101" pitchFamily="49" charset="-122"/>
                <a:ea typeface="黑体" panose="02010609060101010101" pitchFamily="49" charset="-122"/>
              </a:rPr>
              <a:t>，若使用</a:t>
            </a:r>
            <a:r>
              <a:rPr lang="zh-CN" altLang="zh-CN" sz="2400" b="1">
                <a:solidFill>
                  <a:srgbClr val="FF0000"/>
                </a:solidFill>
                <a:latin typeface="黑体" panose="02010609060101010101" pitchFamily="49" charset="-122"/>
                <a:ea typeface="黑体" panose="02010609060101010101" pitchFamily="49" charset="-122"/>
              </a:rPr>
              <a:t>4K×4位</a:t>
            </a:r>
            <a:r>
              <a:rPr lang="zh-CN" altLang="zh-CN" sz="2400" b="1">
                <a:solidFill>
                  <a:srgbClr val="000000"/>
                </a:solidFill>
                <a:latin typeface="黑体" panose="02010609060101010101" pitchFamily="49" charset="-122"/>
                <a:ea typeface="黑体" panose="02010609060101010101" pitchFamily="49" charset="-122"/>
              </a:rPr>
              <a:t>RAM芯片组成该机所允许的最大主存空间，并选用模块条的形式，问：</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000000"/>
                </a:solidFill>
                <a:latin typeface="黑体" panose="02010609060101010101" pitchFamily="49" charset="-122"/>
                <a:ea typeface="黑体" panose="02010609060101010101" pitchFamily="49" charset="-122"/>
              </a:rPr>
              <a:t>（1）若每个模条为</a:t>
            </a:r>
            <a:r>
              <a:rPr lang="zh-CN" altLang="zh-CN" sz="2400" b="1">
                <a:solidFill>
                  <a:srgbClr val="FF0000"/>
                </a:solidFill>
                <a:latin typeface="黑体" panose="02010609060101010101" pitchFamily="49" charset="-122"/>
                <a:ea typeface="黑体" panose="02010609060101010101" pitchFamily="49" charset="-122"/>
              </a:rPr>
              <a:t>32K×8</a:t>
            </a:r>
            <a:r>
              <a:rPr lang="zh-CN" altLang="zh-CN" sz="2400" b="1">
                <a:solidFill>
                  <a:srgbClr val="000000"/>
                </a:solidFill>
                <a:latin typeface="黑体" panose="02010609060101010101" pitchFamily="49" charset="-122"/>
                <a:ea typeface="黑体" panose="02010609060101010101" pitchFamily="49" charset="-122"/>
              </a:rPr>
              <a:t>位，共需几个模块条？</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000000"/>
                </a:solidFill>
                <a:latin typeface="黑体" panose="02010609060101010101" pitchFamily="49" charset="-122"/>
                <a:ea typeface="黑体" panose="02010609060101010101" pitchFamily="49" charset="-122"/>
              </a:rPr>
              <a:t>（2）每个模块内共有多少片RAM芯片？模块内如何连接？</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000000"/>
                </a:solidFill>
                <a:latin typeface="黑体" panose="02010609060101010101" pitchFamily="49" charset="-122"/>
                <a:ea typeface="黑体" panose="02010609060101010101" pitchFamily="49" charset="-122"/>
              </a:rPr>
              <a:t>（3）主存共需多少RAM芯片？CPU如何选择各模块条？</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4580" name="文本框 2"/>
          <p:cNvSpPr txBox="1"/>
          <p:nvPr/>
        </p:nvSpPr>
        <p:spPr>
          <a:xfrm>
            <a:off x="234950" y="3219450"/>
            <a:ext cx="8543925" cy="3046095"/>
          </a:xfrm>
          <a:prstGeom prst="rect">
            <a:avLst/>
          </a:prstGeom>
          <a:noFill/>
          <a:ln w="9525">
            <a:noFill/>
          </a:ln>
        </p:spPr>
        <p:txBody>
          <a:bodyPr wrap="square" anchor="t" anchorCtr="0">
            <a:spAutoFit/>
          </a:bodyPr>
          <a:p>
            <a:r>
              <a:rPr lang="zh-CN" altLang="zh-CN" sz="2400" b="1">
                <a:solidFill>
                  <a:srgbClr val="FF0000"/>
                </a:solidFill>
                <a:latin typeface="黑体" panose="02010609060101010101" pitchFamily="49" charset="-122"/>
                <a:ea typeface="黑体" panose="02010609060101010101" pitchFamily="49" charset="-122"/>
              </a:rPr>
              <a:t>解：</a:t>
            </a:r>
            <a:r>
              <a:rPr lang="zh-CN" altLang="zh-CN" sz="2400" b="1">
                <a:solidFill>
                  <a:srgbClr val="000000"/>
                </a:solidFill>
                <a:latin typeface="黑体" panose="02010609060101010101" pitchFamily="49" charset="-122"/>
                <a:ea typeface="黑体" panose="02010609060101010101" pitchFamily="49" charset="-122"/>
              </a:rPr>
              <a:t>（1）</a:t>
            </a:r>
            <a:r>
              <a:rPr lang="zh-CN" altLang="zh-CN" sz="2400" b="1">
                <a:solidFill>
                  <a:srgbClr val="0000FF"/>
                </a:solidFill>
                <a:latin typeface="黑体" panose="02010609060101010101" pitchFamily="49" charset="-122"/>
                <a:ea typeface="黑体" panose="02010609060101010101" pitchFamily="49" charset="-122"/>
              </a:rPr>
              <a:t>由于主存地址码给定18位，所以最大存储空间为</a:t>
            </a:r>
            <a:r>
              <a:rPr lang="en-US" altLang="zh-CN" sz="2400" b="1">
                <a:solidFill>
                  <a:srgbClr val="0000FF"/>
                </a:solidFill>
                <a:latin typeface="黑体" panose="02010609060101010101" pitchFamily="49" charset="-122"/>
                <a:ea typeface="黑体" panose="02010609060101010101" pitchFamily="49" charset="-122"/>
              </a:rPr>
              <a:t>2</a:t>
            </a:r>
            <a:r>
              <a:rPr lang="en-US" altLang="zh-CN" sz="2400" b="1" baseline="30000">
                <a:solidFill>
                  <a:srgbClr val="0000FF"/>
                </a:solidFill>
                <a:latin typeface="黑体" panose="02010609060101010101" pitchFamily="49" charset="-122"/>
                <a:ea typeface="黑体" panose="02010609060101010101" pitchFamily="49" charset="-122"/>
              </a:rPr>
              <a:t>18</a:t>
            </a:r>
            <a:r>
              <a:rPr lang="zh-CN" altLang="zh-CN" sz="2400" b="1">
                <a:solidFill>
                  <a:srgbClr val="0000FF"/>
                </a:solidFill>
                <a:latin typeface="黑体" panose="02010609060101010101" pitchFamily="49" charset="-122"/>
                <a:ea typeface="黑体" panose="02010609060101010101" pitchFamily="49" charset="-122"/>
              </a:rPr>
              <a:t> = 256K，主存的最大容量为256KB。现每个模块条的存储容量为32KB，所以主存共需256KB / 32KB = 8 个模块条。</a:t>
            </a:r>
            <a:endParaRPr lang="en-US" altLang="zh-CN" sz="2400" b="1">
              <a:solidFill>
                <a:srgbClr val="000000"/>
              </a:solidFill>
              <a:latin typeface="黑体" panose="02010609060101010101" pitchFamily="49" charset="-122"/>
              <a:ea typeface="黑体" panose="02010609060101010101" pitchFamily="49" charset="-122"/>
            </a:endParaRPr>
          </a:p>
          <a:p>
            <a:r>
              <a:rPr lang="en-US" altLang="zh-CN" sz="2400" b="1">
                <a:solidFill>
                  <a:srgbClr val="000000"/>
                </a:solidFill>
                <a:latin typeface="黑体" panose="02010609060101010101" pitchFamily="49" charset="-122"/>
                <a:ea typeface="黑体" panose="02010609060101010101" pitchFamily="49" charset="-122"/>
              </a:rPr>
              <a:t>   </a:t>
            </a:r>
            <a:r>
              <a:rPr lang="zh-CN" altLang="zh-CN" sz="2400" b="1">
                <a:solidFill>
                  <a:srgbClr val="000000"/>
                </a:solidFill>
                <a:latin typeface="黑体" panose="02010609060101010101" pitchFamily="49" charset="-122"/>
                <a:ea typeface="黑体" panose="02010609060101010101" pitchFamily="49" charset="-122"/>
              </a:rPr>
              <a:t>（2） </a:t>
            </a:r>
            <a:r>
              <a:rPr lang="en-US" altLang="zh-CN" sz="2400" b="1">
                <a:solidFill>
                  <a:srgbClr val="00B050"/>
                </a:solidFill>
                <a:latin typeface="黑体" panose="02010609060101010101" pitchFamily="49" charset="-122"/>
                <a:ea typeface="黑体" panose="02010609060101010101" pitchFamily="49" charset="-122"/>
              </a:rPr>
              <a:t>(32K</a:t>
            </a:r>
            <a:r>
              <a:rPr lang="zh-CN" altLang="zh-CN" sz="2400" b="1">
                <a:solidFill>
                  <a:srgbClr val="00B050"/>
                </a:solidFill>
                <a:latin typeface="黑体" panose="02010609060101010101" pitchFamily="49" charset="-122"/>
                <a:ea typeface="黑体" panose="02010609060101010101" pitchFamily="49" charset="-122"/>
                <a:sym typeface="+mn-ea"/>
              </a:rPr>
              <a:t>×8</a:t>
            </a:r>
            <a:r>
              <a:rPr lang="en-US" altLang="zh-CN" sz="2400" b="1">
                <a:solidFill>
                  <a:srgbClr val="00B050"/>
                </a:solidFill>
                <a:latin typeface="黑体" panose="02010609060101010101" pitchFamily="49" charset="-122"/>
                <a:ea typeface="黑体" panose="02010609060101010101" pitchFamily="49" charset="-122"/>
                <a:sym typeface="+mn-ea"/>
              </a:rPr>
              <a:t>)/(4K</a:t>
            </a:r>
            <a:r>
              <a:rPr lang="zh-CN" altLang="zh-CN" sz="2400" b="1">
                <a:solidFill>
                  <a:srgbClr val="00B050"/>
                </a:solidFill>
                <a:latin typeface="黑体" panose="02010609060101010101" pitchFamily="49" charset="-122"/>
                <a:ea typeface="黑体" panose="02010609060101010101" pitchFamily="49" charset="-122"/>
                <a:sym typeface="+mn-ea"/>
              </a:rPr>
              <a:t>×</a:t>
            </a:r>
            <a:r>
              <a:rPr lang="en-US" altLang="zh-CN" sz="2400" b="1">
                <a:solidFill>
                  <a:srgbClr val="00B050"/>
                </a:solidFill>
                <a:latin typeface="黑体" panose="02010609060101010101" pitchFamily="49" charset="-122"/>
                <a:ea typeface="黑体" panose="02010609060101010101" pitchFamily="49" charset="-122"/>
                <a:sym typeface="+mn-ea"/>
              </a:rPr>
              <a:t>4)=16 </a:t>
            </a:r>
            <a:r>
              <a:rPr lang="zh-CN" altLang="en-US" sz="2400" b="1">
                <a:solidFill>
                  <a:srgbClr val="00B050"/>
                </a:solidFill>
                <a:latin typeface="黑体" panose="02010609060101010101" pitchFamily="49" charset="-122"/>
                <a:ea typeface="黑体" panose="02010609060101010101" pitchFamily="49" charset="-122"/>
                <a:sym typeface="+mn-ea"/>
              </a:rPr>
              <a:t>片</a:t>
            </a:r>
            <a:r>
              <a:rPr lang="en-US" altLang="zh-CN" sz="2400" b="1">
                <a:solidFill>
                  <a:srgbClr val="00B050"/>
                </a:solidFill>
                <a:latin typeface="黑体" panose="02010609060101010101" pitchFamily="49" charset="-122"/>
                <a:ea typeface="黑体" panose="02010609060101010101" pitchFamily="49" charset="-122"/>
                <a:sym typeface="+mn-ea"/>
              </a:rPr>
              <a:t>RAM</a:t>
            </a:r>
            <a:r>
              <a:rPr lang="zh-CN" altLang="en-US" sz="2400" b="1">
                <a:solidFill>
                  <a:srgbClr val="00B050"/>
                </a:solidFill>
                <a:latin typeface="黑体" panose="02010609060101010101" pitchFamily="49" charset="-122"/>
                <a:ea typeface="黑体" panose="02010609060101010101" pitchFamily="49" charset="-122"/>
                <a:sym typeface="+mn-ea"/>
              </a:rPr>
              <a:t>芯片</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FF0000"/>
                </a:solidFill>
                <a:latin typeface="黑体" panose="02010609060101010101" pitchFamily="49" charset="-122"/>
                <a:ea typeface="黑体" panose="02010609060101010101" pitchFamily="49" charset="-122"/>
              </a:rPr>
              <a:t>位扩展：</a:t>
            </a:r>
            <a:r>
              <a:rPr lang="en-US" altLang="zh-CN" sz="2400" b="1">
                <a:solidFill>
                  <a:srgbClr val="FF0000"/>
                </a:solidFill>
                <a:latin typeface="黑体" panose="02010609060101010101" pitchFamily="49" charset="-122"/>
                <a:ea typeface="黑体" panose="02010609060101010101" pitchFamily="49" charset="-122"/>
              </a:rPr>
              <a:t>2</a:t>
            </a:r>
            <a:r>
              <a:rPr lang="zh-CN" altLang="en-US" sz="2400" b="1">
                <a:solidFill>
                  <a:srgbClr val="FF0000"/>
                </a:solidFill>
                <a:latin typeface="黑体" panose="02010609060101010101" pitchFamily="49" charset="-122"/>
                <a:ea typeface="黑体" panose="02010609060101010101" pitchFamily="49" charset="-122"/>
              </a:rPr>
              <a:t>片，</a:t>
            </a:r>
            <a:r>
              <a:rPr lang="en-US" altLang="zh-CN" sz="2400" b="1">
                <a:solidFill>
                  <a:srgbClr val="FF0000"/>
                </a:solidFill>
                <a:latin typeface="黑体" panose="02010609060101010101" pitchFamily="49" charset="-122"/>
                <a:ea typeface="黑体" panose="02010609060101010101" pitchFamily="49" charset="-122"/>
              </a:rPr>
              <a:t> </a:t>
            </a:r>
            <a:r>
              <a:rPr lang="zh-CN" altLang="zh-CN" sz="2400" b="1">
                <a:solidFill>
                  <a:srgbClr val="000000"/>
                </a:solidFill>
                <a:latin typeface="黑体" panose="02010609060101010101" pitchFamily="49" charset="-122"/>
                <a:ea typeface="黑体" panose="02010609060101010101" pitchFamily="49" charset="-122"/>
              </a:rPr>
              <a:t>4K×4位的RAM芯片拼成4K×8位</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FF0000"/>
                </a:solidFill>
                <a:latin typeface="黑体" panose="02010609060101010101" pitchFamily="49" charset="-122"/>
                <a:ea typeface="黑体" panose="02010609060101010101" pitchFamily="49" charset="-122"/>
              </a:rPr>
              <a:t>字扩展：</a:t>
            </a:r>
            <a:r>
              <a:rPr lang="en-US" altLang="zh-CN" sz="2400" b="1">
                <a:solidFill>
                  <a:srgbClr val="FF0000"/>
                </a:solidFill>
                <a:latin typeface="黑体" panose="02010609060101010101" pitchFamily="49" charset="-122"/>
                <a:ea typeface="黑体" panose="02010609060101010101" pitchFamily="49" charset="-122"/>
              </a:rPr>
              <a:t>8</a:t>
            </a:r>
            <a:r>
              <a:rPr lang="zh-CN" altLang="en-US" sz="2400" b="1">
                <a:solidFill>
                  <a:srgbClr val="FF0000"/>
                </a:solidFill>
                <a:latin typeface="黑体" panose="02010609060101010101" pitchFamily="49" charset="-122"/>
                <a:ea typeface="黑体" panose="02010609060101010101" pitchFamily="49" charset="-122"/>
              </a:rPr>
              <a:t>组</a:t>
            </a:r>
            <a:r>
              <a:rPr lang="en-US" altLang="zh-CN" sz="2400" b="1">
                <a:solidFill>
                  <a:srgbClr val="000000"/>
                </a:solidFill>
                <a:latin typeface="黑体" panose="02010609060101010101" pitchFamily="49" charset="-122"/>
                <a:ea typeface="黑体" panose="02010609060101010101" pitchFamily="49" charset="-122"/>
              </a:rPr>
              <a:t> </a:t>
            </a:r>
            <a:r>
              <a:rPr lang="zh-CN" altLang="zh-CN" sz="2400" b="1">
                <a:solidFill>
                  <a:srgbClr val="000000"/>
                </a:solidFill>
                <a:latin typeface="黑体" panose="02010609060101010101" pitchFamily="49" charset="-122"/>
                <a:ea typeface="黑体" panose="02010609060101010101" pitchFamily="49" charset="-122"/>
                <a:sym typeface="+mn-ea"/>
              </a:rPr>
              <a:t>4K×8位</a:t>
            </a:r>
            <a:r>
              <a:rPr lang="zh-CN" altLang="zh-CN" sz="2400" b="1">
                <a:solidFill>
                  <a:srgbClr val="000000"/>
                </a:solidFill>
                <a:latin typeface="黑体" panose="02010609060101010101" pitchFamily="49" charset="-122"/>
                <a:ea typeface="黑体" panose="02010609060101010101" pitchFamily="49" charset="-122"/>
              </a:rPr>
              <a:t>，用地址码的低12（</a:t>
            </a:r>
            <a:r>
              <a:rPr lang="en-US" altLang="zh-CN" sz="2400" b="1">
                <a:solidFill>
                  <a:srgbClr val="000000"/>
                </a:solidFill>
                <a:latin typeface="黑体" panose="02010609060101010101" pitchFamily="49" charset="-122"/>
                <a:ea typeface="黑体" panose="02010609060101010101" pitchFamily="49" charset="-122"/>
              </a:rPr>
              <a:t>A</a:t>
            </a:r>
            <a:r>
              <a:rPr lang="en-US" altLang="zh-CN" sz="2400" b="1" baseline="-25000">
                <a:solidFill>
                  <a:srgbClr val="000000"/>
                </a:solidFill>
                <a:latin typeface="黑体" panose="02010609060101010101" pitchFamily="49" charset="-122"/>
                <a:ea typeface="黑体" panose="02010609060101010101" pitchFamily="49" charset="-122"/>
              </a:rPr>
              <a:t>0</a:t>
            </a:r>
            <a:r>
              <a:rPr lang="en-US" altLang="zh-CN" sz="2400" b="1">
                <a:solidFill>
                  <a:srgbClr val="000000"/>
                </a:solidFill>
                <a:latin typeface="黑体" panose="02010609060101010101" pitchFamily="49" charset="-122"/>
                <a:ea typeface="黑体" panose="02010609060101010101" pitchFamily="49" charset="-122"/>
              </a:rPr>
              <a:t>-A</a:t>
            </a:r>
            <a:r>
              <a:rPr lang="en-US" altLang="zh-CN" sz="2400" b="1" baseline="-25000">
                <a:solidFill>
                  <a:srgbClr val="000000"/>
                </a:solidFill>
                <a:latin typeface="黑体" panose="02010609060101010101" pitchFamily="49" charset="-122"/>
                <a:ea typeface="黑体" panose="02010609060101010101" pitchFamily="49" charset="-122"/>
              </a:rPr>
              <a:t>11</a:t>
            </a:r>
            <a:r>
              <a:rPr lang="zh-CN" altLang="zh-CN" sz="2400" b="1">
                <a:solidFill>
                  <a:srgbClr val="000000"/>
                </a:solidFill>
                <a:latin typeface="黑体" panose="02010609060101010101" pitchFamily="49" charset="-122"/>
                <a:ea typeface="黑体" panose="02010609060101010101" pitchFamily="49" charset="-122"/>
              </a:rPr>
              <a:t>）直接接到芯片地址输入端，然后用地址的高3位（</a:t>
            </a:r>
            <a:r>
              <a:rPr lang="en-US" altLang="zh-CN" sz="2400" b="1">
                <a:solidFill>
                  <a:srgbClr val="000000"/>
                </a:solidFill>
                <a:latin typeface="黑体" panose="02010609060101010101" pitchFamily="49" charset="-122"/>
                <a:ea typeface="黑体" panose="02010609060101010101" pitchFamily="49" charset="-122"/>
              </a:rPr>
              <a:t>A</a:t>
            </a:r>
            <a:r>
              <a:rPr lang="en-US" altLang="zh-CN" sz="2400" b="1" baseline="-25000">
                <a:solidFill>
                  <a:srgbClr val="000000"/>
                </a:solidFill>
                <a:latin typeface="黑体" panose="02010609060101010101" pitchFamily="49" charset="-122"/>
                <a:ea typeface="黑体" panose="02010609060101010101" pitchFamily="49" charset="-122"/>
              </a:rPr>
              <a:t>14</a:t>
            </a:r>
            <a:r>
              <a:rPr lang="en-US" altLang="zh-CN" sz="2400" b="1">
                <a:solidFill>
                  <a:srgbClr val="000000"/>
                </a:solidFill>
                <a:latin typeface="黑体" panose="02010609060101010101" pitchFamily="49" charset="-122"/>
                <a:ea typeface="黑体" panose="02010609060101010101" pitchFamily="49" charset="-122"/>
              </a:rPr>
              <a:t>-A</a:t>
            </a:r>
            <a:r>
              <a:rPr lang="en-US" altLang="zh-CN" sz="2400" b="1" baseline="-25000">
                <a:solidFill>
                  <a:srgbClr val="000000"/>
                </a:solidFill>
                <a:latin typeface="黑体" panose="02010609060101010101" pitchFamily="49" charset="-122"/>
                <a:ea typeface="黑体" panose="02010609060101010101" pitchFamily="49" charset="-122"/>
              </a:rPr>
              <a:t>12</a:t>
            </a:r>
            <a:r>
              <a:rPr lang="zh-CN" altLang="zh-CN" sz="2400" b="1">
                <a:solidFill>
                  <a:srgbClr val="000000"/>
                </a:solidFill>
                <a:latin typeface="黑体" panose="02010609060101010101" pitchFamily="49" charset="-122"/>
                <a:ea typeface="黑体" panose="02010609060101010101" pitchFamily="49" charset="-122"/>
              </a:rPr>
              <a:t>）通过3 ：8译码器输出分别接到8组芯片的片</a:t>
            </a:r>
            <a:r>
              <a:rPr lang="zh-CN" altLang="zh-CN" sz="2400" b="1">
                <a:solidFill>
                  <a:srgbClr val="000000"/>
                </a:solidFill>
                <a:latin typeface="黑体" panose="02010609060101010101" pitchFamily="49" charset="-122"/>
                <a:ea typeface="黑体" panose="02010609060101010101" pitchFamily="49" charset="-122"/>
                <a:sym typeface="+mn-ea"/>
              </a:rPr>
              <a:t>选</a:t>
            </a:r>
            <a:r>
              <a:rPr lang="zh-CN" altLang="zh-CN" sz="2400" b="1">
                <a:solidFill>
                  <a:srgbClr val="000000"/>
                </a:solidFill>
                <a:latin typeface="黑体" panose="02010609060101010101" pitchFamily="49" charset="-122"/>
                <a:ea typeface="黑体" panose="02010609060101010101" pitchFamily="49" charset="-122"/>
              </a:rPr>
              <a:t>端。</a:t>
            </a:r>
            <a:endParaRPr lang="zh-CN" altLang="en-US" sz="2400">
              <a:latin typeface="黑体" panose="02010609060101010101" pitchFamily="49" charset="-122"/>
              <a:ea typeface="黑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5602" name="Rectangle 2"/>
          <p:cNvSpPr>
            <a:spLocks noGrp="1"/>
          </p:cNvSpPr>
          <p:nvPr>
            <p:ph type="title"/>
          </p:nvPr>
        </p:nvSpPr>
        <p:spPr>
          <a:xfrm>
            <a:off x="457200" y="122238"/>
            <a:ext cx="7543800" cy="755650"/>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补充练习</a:t>
            </a:r>
            <a:r>
              <a:rPr lang="en-US" altLang="zh-CN" dirty="0">
                <a:latin typeface="黑体" panose="02010609060101010101" pitchFamily="49" charset="-122"/>
                <a:ea typeface="黑体" panose="02010609060101010101" pitchFamily="49" charset="-122"/>
                <a:cs typeface="+mj-cs"/>
              </a:rPr>
              <a:t>1</a:t>
            </a:r>
            <a:endParaRPr lang="en-US" altLang="zh-CN" dirty="0">
              <a:latin typeface="黑体" panose="02010609060101010101" pitchFamily="49" charset="-122"/>
              <a:ea typeface="黑体" panose="02010609060101010101" pitchFamily="49" charset="-122"/>
              <a:cs typeface="+mj-cs"/>
            </a:endParaRPr>
          </a:p>
        </p:txBody>
      </p:sp>
      <p:sp>
        <p:nvSpPr>
          <p:cNvPr id="25603" name="文本框 99"/>
          <p:cNvSpPr txBox="1"/>
          <p:nvPr/>
        </p:nvSpPr>
        <p:spPr>
          <a:xfrm>
            <a:off x="98425" y="809625"/>
            <a:ext cx="8799513" cy="2306955"/>
          </a:xfrm>
          <a:prstGeom prst="rect">
            <a:avLst/>
          </a:prstGeom>
          <a:noFill/>
          <a:ln w="9525">
            <a:noFill/>
          </a:ln>
        </p:spPr>
        <p:txBody>
          <a:bodyPr wrap="square" anchor="t" anchorCtr="0">
            <a:spAutoFit/>
          </a:bodyPr>
          <a:p>
            <a:r>
              <a:rPr lang="zh-CN" altLang="zh-CN" sz="2400" b="1">
                <a:solidFill>
                  <a:srgbClr val="FF0000"/>
                </a:solidFill>
                <a:latin typeface="黑体" panose="02010609060101010101" pitchFamily="49" charset="-122"/>
                <a:ea typeface="黑体" panose="02010609060101010101" pitchFamily="49" charset="-122"/>
              </a:rPr>
              <a:t>例</a:t>
            </a:r>
            <a:r>
              <a:rPr lang="en-US" altLang="zh-CN" sz="2400" b="1">
                <a:solidFill>
                  <a:srgbClr val="FF0000"/>
                </a:solidFill>
                <a:latin typeface="黑体" panose="02010609060101010101" pitchFamily="49" charset="-122"/>
                <a:ea typeface="黑体" panose="02010609060101010101" pitchFamily="49" charset="-122"/>
              </a:rPr>
              <a:t>1</a:t>
            </a:r>
            <a:r>
              <a:rPr lang="zh-CN" altLang="zh-CN" sz="2400" b="1">
                <a:solidFill>
                  <a:srgbClr val="FF0000"/>
                </a:solidFill>
                <a:latin typeface="黑体" panose="02010609060101010101" pitchFamily="49" charset="-122"/>
                <a:ea typeface="黑体" panose="02010609060101010101" pitchFamily="49" charset="-122"/>
              </a:rPr>
              <a:t>：</a:t>
            </a:r>
            <a:r>
              <a:rPr lang="zh-CN" altLang="zh-CN" sz="2400" b="1">
                <a:solidFill>
                  <a:srgbClr val="000000"/>
                </a:solidFill>
                <a:latin typeface="黑体" panose="02010609060101010101" pitchFamily="49" charset="-122"/>
                <a:ea typeface="黑体" panose="02010609060101010101" pitchFamily="49" charset="-122"/>
              </a:rPr>
              <a:t>已知某8位机的主存采用半导体存贮器，地址码为18位，若使用4K×4位RAM芯片组成该机所允许的最大主存空间，并选用模块条的形式，问：</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000000"/>
                </a:solidFill>
                <a:latin typeface="黑体" panose="02010609060101010101" pitchFamily="49" charset="-122"/>
                <a:ea typeface="黑体" panose="02010609060101010101" pitchFamily="49" charset="-122"/>
              </a:rPr>
              <a:t>（1）若每个模条为32K×8位，共需几个模块条？</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000000"/>
                </a:solidFill>
                <a:latin typeface="黑体" panose="02010609060101010101" pitchFamily="49" charset="-122"/>
                <a:ea typeface="黑体" panose="02010609060101010101" pitchFamily="49" charset="-122"/>
              </a:rPr>
              <a:t>（2）</a:t>
            </a:r>
            <a:r>
              <a:rPr lang="zh-CN" altLang="zh-CN" sz="2400" b="1">
                <a:solidFill>
                  <a:srgbClr val="000000"/>
                </a:solidFill>
                <a:latin typeface="黑体" panose="02010609060101010101" pitchFamily="49" charset="-122"/>
                <a:ea typeface="黑体" panose="02010609060101010101" pitchFamily="49" charset="-122"/>
                <a:sym typeface="+mn-ea"/>
              </a:rPr>
              <a:t>每个模块内共有多少片RAM芯片？模块内如何连接？</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000000"/>
                </a:solidFill>
                <a:latin typeface="黑体" panose="02010609060101010101" pitchFamily="49" charset="-122"/>
                <a:ea typeface="黑体" panose="02010609060101010101" pitchFamily="49" charset="-122"/>
              </a:rPr>
              <a:t>（3）主存共需多少RAM芯片？CPU如何选择各模块条？</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5604" name="文本框 2"/>
          <p:cNvSpPr txBox="1"/>
          <p:nvPr/>
        </p:nvSpPr>
        <p:spPr>
          <a:xfrm>
            <a:off x="234950" y="3219450"/>
            <a:ext cx="8543925" cy="460375"/>
          </a:xfrm>
          <a:prstGeom prst="rect">
            <a:avLst/>
          </a:prstGeom>
          <a:noFill/>
          <a:ln w="9525">
            <a:noFill/>
          </a:ln>
        </p:spPr>
        <p:txBody>
          <a:bodyPr wrap="square" anchor="t" anchorCtr="0">
            <a:spAutoFit/>
          </a:bodyPr>
          <a:p>
            <a:r>
              <a:rPr lang="zh-CN" altLang="zh-CN" sz="2400" b="1">
                <a:solidFill>
                  <a:srgbClr val="FF0000"/>
                </a:solidFill>
                <a:latin typeface="黑体" panose="02010609060101010101" pitchFamily="49" charset="-122"/>
                <a:ea typeface="黑体" panose="02010609060101010101" pitchFamily="49" charset="-122"/>
              </a:rPr>
              <a:t>解：</a:t>
            </a:r>
            <a:endParaRPr lang="zh-CN" altLang="en-US" sz="2400">
              <a:latin typeface="黑体" panose="02010609060101010101" pitchFamily="49" charset="-122"/>
              <a:ea typeface="黑体" panose="02010609060101010101" pitchFamily="49" charset="-122"/>
            </a:endParaRPr>
          </a:p>
        </p:txBody>
      </p:sp>
      <p:sp>
        <p:nvSpPr>
          <p:cNvPr id="25605" name="文本框 1"/>
          <p:cNvSpPr txBox="1"/>
          <p:nvPr/>
        </p:nvSpPr>
        <p:spPr>
          <a:xfrm>
            <a:off x="1042988" y="3219450"/>
            <a:ext cx="7854950" cy="1568450"/>
          </a:xfrm>
          <a:prstGeom prst="rect">
            <a:avLst/>
          </a:prstGeom>
          <a:noFill/>
          <a:ln w="9525">
            <a:noFill/>
          </a:ln>
        </p:spPr>
        <p:txBody>
          <a:bodyPr wrap="square" anchor="t" anchorCtr="0">
            <a:spAutoFit/>
          </a:bodyPr>
          <a:p>
            <a:r>
              <a:rPr lang="zh-CN" altLang="zh-CN" sz="2400" b="1">
                <a:solidFill>
                  <a:srgbClr val="000000"/>
                </a:solidFill>
                <a:latin typeface="黑体" panose="02010609060101010101" pitchFamily="49" charset="-122"/>
                <a:ea typeface="黑体" panose="02010609060101010101" pitchFamily="49" charset="-122"/>
              </a:rPr>
              <a:t>（3） </a:t>
            </a:r>
            <a:r>
              <a:rPr lang="zh-CN" altLang="zh-CN" sz="2400" b="1">
                <a:solidFill>
                  <a:srgbClr val="0000FF"/>
                </a:solidFill>
                <a:latin typeface="黑体" panose="02010609060101010101" pitchFamily="49" charset="-122"/>
                <a:ea typeface="黑体" panose="02010609060101010101" pitchFamily="49" charset="-122"/>
              </a:rPr>
              <a:t>据前面所得，共需</a:t>
            </a:r>
            <a:r>
              <a:rPr lang="zh-CN" altLang="zh-CN" sz="2400" b="1">
                <a:solidFill>
                  <a:srgbClr val="FF0000"/>
                </a:solidFill>
                <a:latin typeface="黑体" panose="02010609060101010101" pitchFamily="49" charset="-122"/>
                <a:ea typeface="黑体" panose="02010609060101010101" pitchFamily="49" charset="-122"/>
              </a:rPr>
              <a:t>8个模条</a:t>
            </a:r>
            <a:r>
              <a:rPr lang="zh-CN" altLang="zh-CN" sz="2400" b="1">
                <a:solidFill>
                  <a:srgbClr val="0000FF"/>
                </a:solidFill>
                <a:latin typeface="黑体" panose="02010609060101010101" pitchFamily="49" charset="-122"/>
                <a:ea typeface="黑体" panose="02010609060101010101" pitchFamily="49" charset="-122"/>
              </a:rPr>
              <a:t>，每个模块条上有</a:t>
            </a:r>
            <a:r>
              <a:rPr lang="zh-CN" altLang="zh-CN" sz="2400" b="1">
                <a:solidFill>
                  <a:srgbClr val="FF0000"/>
                </a:solidFill>
                <a:latin typeface="黑体" panose="02010609060101010101" pitchFamily="49" charset="-122"/>
                <a:ea typeface="黑体" panose="02010609060101010101" pitchFamily="49" charset="-122"/>
              </a:rPr>
              <a:t>16片芯片</a:t>
            </a:r>
            <a:r>
              <a:rPr lang="zh-CN" altLang="zh-CN" sz="2400" b="1">
                <a:solidFill>
                  <a:srgbClr val="0000FF"/>
                </a:solidFill>
                <a:latin typeface="黑体" panose="02010609060101010101" pitchFamily="49" charset="-122"/>
                <a:ea typeface="黑体" panose="02010609060101010101" pitchFamily="49" charset="-122"/>
              </a:rPr>
              <a:t>，故主存共需8×16 =128片RAM芯片。</a:t>
            </a:r>
            <a:endParaRPr lang="zh-CN" altLang="zh-CN" sz="2400" b="1">
              <a:solidFill>
                <a:srgbClr val="0000FF"/>
              </a:solidFill>
              <a:latin typeface="黑体" panose="02010609060101010101" pitchFamily="49" charset="-122"/>
              <a:ea typeface="黑体" panose="02010609060101010101" pitchFamily="49" charset="-122"/>
            </a:endParaRPr>
          </a:p>
          <a:p>
            <a:r>
              <a:rPr lang="zh-CN" altLang="zh-CN" sz="2400" b="1">
                <a:solidFill>
                  <a:srgbClr val="0000FF"/>
                </a:solidFill>
                <a:latin typeface="黑体" panose="02010609060101010101" pitchFamily="49" charset="-122"/>
                <a:ea typeface="黑体" panose="02010609060101010101" pitchFamily="49" charset="-122"/>
              </a:rPr>
              <a:t>CPU通过</a:t>
            </a:r>
            <a:r>
              <a:rPr lang="zh-CN" altLang="zh-CN" sz="2400" b="1">
                <a:solidFill>
                  <a:srgbClr val="FF0000"/>
                </a:solidFill>
                <a:latin typeface="黑体" panose="02010609060101010101" pitchFamily="49" charset="-122"/>
                <a:ea typeface="黑体" panose="02010609060101010101" pitchFamily="49" charset="-122"/>
              </a:rPr>
              <a:t>最高3位地址</a:t>
            </a:r>
            <a:r>
              <a:rPr lang="zh-CN" altLang="zh-CN" sz="2400" b="1">
                <a:solidFill>
                  <a:srgbClr val="0000FF"/>
                </a:solidFill>
                <a:latin typeface="黑体" panose="02010609060101010101" pitchFamily="49" charset="-122"/>
                <a:ea typeface="黑体" panose="02010609060101010101" pitchFamily="49" charset="-122"/>
              </a:rPr>
              <a:t>译码输出</a:t>
            </a:r>
            <a:r>
              <a:rPr lang="zh-CN" altLang="zh-CN" sz="2400" b="1">
                <a:solidFill>
                  <a:srgbClr val="FF0000"/>
                </a:solidFill>
                <a:latin typeface="黑体" panose="02010609060101010101" pitchFamily="49" charset="-122"/>
                <a:ea typeface="黑体" panose="02010609060101010101" pitchFamily="49" charset="-122"/>
              </a:rPr>
              <a:t>选择模块条</a:t>
            </a:r>
            <a:r>
              <a:rPr lang="zh-CN" altLang="zh-CN" sz="2400" b="1">
                <a:solidFill>
                  <a:srgbClr val="0000FF"/>
                </a:solidFill>
                <a:latin typeface="黑体" panose="02010609060101010101" pitchFamily="49" charset="-122"/>
                <a:ea typeface="黑体" panose="02010609060101010101" pitchFamily="49" charset="-122"/>
              </a:rPr>
              <a:t>，</a:t>
            </a:r>
            <a:r>
              <a:rPr lang="zh-CN" altLang="zh-CN" sz="2400" b="1">
                <a:solidFill>
                  <a:srgbClr val="FF0000"/>
                </a:solidFill>
                <a:latin typeface="黑体" panose="02010609060101010101" pitchFamily="49" charset="-122"/>
                <a:ea typeface="黑体" panose="02010609060101010101" pitchFamily="49" charset="-122"/>
              </a:rPr>
              <a:t>次高3位地址</a:t>
            </a:r>
            <a:r>
              <a:rPr lang="zh-CN" altLang="zh-CN" sz="2400" b="1">
                <a:solidFill>
                  <a:srgbClr val="0000FF"/>
                </a:solidFill>
                <a:latin typeface="黑体" panose="02010609060101010101" pitchFamily="49" charset="-122"/>
                <a:ea typeface="黑体" panose="02010609060101010101" pitchFamily="49" charset="-122"/>
              </a:rPr>
              <a:t>译码输出</a:t>
            </a:r>
            <a:r>
              <a:rPr lang="zh-CN" altLang="zh-CN" sz="2400" b="1">
                <a:solidFill>
                  <a:srgbClr val="FF0000"/>
                </a:solidFill>
                <a:latin typeface="黑体" panose="02010609060101010101" pitchFamily="49" charset="-122"/>
                <a:ea typeface="黑体" panose="02010609060101010101" pitchFamily="49" charset="-122"/>
              </a:rPr>
              <a:t>选择芯片</a:t>
            </a:r>
            <a:r>
              <a:rPr lang="zh-CN" altLang="zh-CN" sz="2400" b="1">
                <a:solidFill>
                  <a:srgbClr val="0000FF"/>
                </a:solidFill>
                <a:latin typeface="黑体" panose="02010609060101010101" pitchFamily="49" charset="-122"/>
                <a:ea typeface="黑体" panose="02010609060101010101" pitchFamily="49" charset="-122"/>
              </a:rPr>
              <a:t>。地址格式分配如下：</a:t>
            </a:r>
            <a:endParaRPr lang="zh-CN" altLang="en-US" sz="2400" b="1">
              <a:solidFill>
                <a:srgbClr val="0000FF"/>
              </a:solidFill>
              <a:latin typeface="黑体" panose="02010609060101010101" pitchFamily="49" charset="-122"/>
              <a:ea typeface="黑体" panose="02010609060101010101" pitchFamily="49" charset="-122"/>
            </a:endParaRPr>
          </a:p>
        </p:txBody>
      </p:sp>
      <p:graphicFrame>
        <p:nvGraphicFramePr>
          <p:cNvPr id="4" name="表格 3"/>
          <p:cNvGraphicFramePr/>
          <p:nvPr/>
        </p:nvGraphicFramePr>
        <p:xfrm>
          <a:off x="946150" y="5121275"/>
          <a:ext cx="6789738" cy="480060"/>
        </p:xfrm>
        <a:graphic>
          <a:graphicData uri="http://schemas.openxmlformats.org/drawingml/2006/table">
            <a:tbl>
              <a:tblPr firstRow="1" bandRow="1">
                <a:tableStyleId>{5940675A-B579-460E-94D1-54222C63F5DA}</a:tableStyleId>
              </a:tblPr>
              <a:tblGrid>
                <a:gridCol w="2262505"/>
                <a:gridCol w="2261870"/>
                <a:gridCol w="2265045"/>
              </a:tblGrid>
              <a:tr h="480060">
                <a:tc>
                  <a:txBody>
                    <a:bodyPr/>
                    <a:p>
                      <a:pPr indent="0" algn="ctr">
                        <a:buNone/>
                      </a:pPr>
                      <a:r>
                        <a:rPr lang="en-US" sz="2400" b="1">
                          <a:solidFill>
                            <a:srgbClr val="000000"/>
                          </a:solidFill>
                          <a:latin typeface="黑体" panose="02010609060101010101" pitchFamily="49" charset="-122"/>
                          <a:ea typeface="黑体" panose="02010609060101010101" pitchFamily="49" charset="-122"/>
                          <a:cs typeface="黑体" panose="02010609060101010101" pitchFamily="49" charset="-122"/>
                        </a:rPr>
                        <a:t>模</a:t>
                      </a:r>
                      <a:r>
                        <a:rPr lang="zh-CN" altLang="en-US" sz="2400" b="1">
                          <a:solidFill>
                            <a:srgbClr val="000000"/>
                          </a:solidFill>
                          <a:latin typeface="黑体" panose="02010609060101010101" pitchFamily="49" charset="-122"/>
                          <a:ea typeface="黑体" panose="02010609060101010101" pitchFamily="49" charset="-122"/>
                          <a:cs typeface="黑体" panose="02010609060101010101" pitchFamily="49" charset="-122"/>
                        </a:rPr>
                        <a:t>块条</a:t>
                      </a:r>
                      <a:r>
                        <a:rPr lang="en-US" sz="2400" b="1">
                          <a:solidFill>
                            <a:srgbClr val="000000"/>
                          </a:solidFill>
                          <a:latin typeface="黑体" panose="02010609060101010101" pitchFamily="49" charset="-122"/>
                          <a:ea typeface="黑体" panose="02010609060101010101" pitchFamily="49" charset="-122"/>
                          <a:cs typeface="黑体" panose="02010609060101010101" pitchFamily="49" charset="-122"/>
                        </a:rPr>
                        <a:t>（3位）</a:t>
                      </a:r>
                      <a:endParaRPr lang="en-US" sz="2400" b="1">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indent="0" algn="ctr">
                        <a:buNone/>
                      </a:pPr>
                      <a:r>
                        <a:rPr lang="en-US" altLang="en-US" sz="2400" b="1">
                          <a:solidFill>
                            <a:srgbClr val="FF0000"/>
                          </a:solidFill>
                          <a:latin typeface="黑体" panose="02010609060101010101" pitchFamily="49" charset="-122"/>
                          <a:ea typeface="黑体" panose="02010609060101010101" pitchFamily="49" charset="-122"/>
                          <a:cs typeface="黑体" panose="02010609060101010101" pitchFamily="49" charset="-122"/>
                        </a:rPr>
                        <a:t>8</a:t>
                      </a:r>
                      <a:r>
                        <a:rPr lang="zh-CN" altLang="en-US" sz="2400" b="1">
                          <a:solidFill>
                            <a:srgbClr val="FF0000"/>
                          </a:solidFill>
                          <a:latin typeface="黑体" panose="02010609060101010101" pitchFamily="49" charset="-122"/>
                          <a:ea typeface="黑体" panose="02010609060101010101" pitchFamily="49" charset="-122"/>
                          <a:cs typeface="黑体" panose="02010609060101010101" pitchFamily="49" charset="-122"/>
                        </a:rPr>
                        <a:t>个模块条</a:t>
                      </a:r>
                      <a:endParaRPr lang="zh-CN" altLang="en-US" sz="24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indent="0" algn="ctr">
                        <a:buNone/>
                      </a:pPr>
                      <a:r>
                        <a:rPr lang="zh-CN" altLang="en-US" sz="2400" b="1">
                          <a:solidFill>
                            <a:srgbClr val="0000FF"/>
                          </a:solidFill>
                          <a:latin typeface="黑体" panose="02010609060101010101" pitchFamily="49" charset="-122"/>
                          <a:ea typeface="黑体" panose="02010609060101010101" pitchFamily="49" charset="-122"/>
                          <a:cs typeface="黑体" panose="02010609060101010101" pitchFamily="49" charset="-122"/>
                        </a:rPr>
                        <a:t>字扩展</a:t>
                      </a:r>
                      <a:endParaRPr lang="zh-CN" altLang="en-US" sz="2400" b="1">
                        <a:solidFill>
                          <a:srgbClr val="0000FF"/>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黑体" panose="02010609060101010101" pitchFamily="49" charset="-122"/>
                          <a:ea typeface="黑体" panose="02010609060101010101" pitchFamily="49" charset="-122"/>
                          <a:cs typeface="黑体" panose="02010609060101010101" pitchFamily="49" charset="-122"/>
                        </a:rPr>
                        <a:t>芯片号（3位）</a:t>
                      </a:r>
                      <a:endParaRPr lang="en-US" sz="2400" b="1">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indent="0" algn="ctr">
                        <a:buNone/>
                      </a:pPr>
                      <a:r>
                        <a:rPr lang="en-US" altLang="en-US" sz="2400" b="1">
                          <a:solidFill>
                            <a:srgbClr val="FF0000"/>
                          </a:solidFill>
                          <a:latin typeface="黑体" panose="02010609060101010101" pitchFamily="49" charset="-122"/>
                          <a:ea typeface="黑体" panose="02010609060101010101" pitchFamily="49" charset="-122"/>
                          <a:cs typeface="黑体" panose="02010609060101010101" pitchFamily="49" charset="-122"/>
                        </a:rPr>
                        <a:t>8</a:t>
                      </a:r>
                      <a:r>
                        <a:rPr lang="zh-CN" altLang="en-US" sz="2400" b="1">
                          <a:solidFill>
                            <a:srgbClr val="FF0000"/>
                          </a:solidFill>
                          <a:latin typeface="黑体" panose="02010609060101010101" pitchFamily="49" charset="-122"/>
                          <a:ea typeface="黑体" panose="02010609060101010101" pitchFamily="49" charset="-122"/>
                          <a:cs typeface="黑体" panose="02010609060101010101" pitchFamily="49" charset="-122"/>
                        </a:rPr>
                        <a:t>组</a:t>
                      </a:r>
                      <a:r>
                        <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rPr>
                        <a:t>4K*8</a:t>
                      </a:r>
                      <a:endParaRPr lang="en-US" altLang="zh-CN" sz="2400" b="1">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indent="0" algn="ctr">
                        <a:buNone/>
                      </a:pPr>
                      <a:r>
                        <a:rPr lang="zh-CN" altLang="en-US" sz="2400" b="1">
                          <a:solidFill>
                            <a:srgbClr val="0000FF"/>
                          </a:solidFill>
                          <a:latin typeface="黑体" panose="02010609060101010101" pitchFamily="49" charset="-122"/>
                          <a:ea typeface="黑体" panose="02010609060101010101" pitchFamily="49" charset="-122"/>
                          <a:cs typeface="黑体" panose="02010609060101010101" pitchFamily="49" charset="-122"/>
                        </a:rPr>
                        <a:t>字扩展</a:t>
                      </a:r>
                      <a:endParaRPr lang="zh-CN" altLang="en-US" sz="2400" b="1">
                        <a:solidFill>
                          <a:srgbClr val="0000FF"/>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solidFill>
                            <a:srgbClr val="000000"/>
                          </a:solidFill>
                          <a:latin typeface="黑体" panose="02010609060101010101" pitchFamily="49" charset="-122"/>
                          <a:ea typeface="黑体" panose="02010609060101010101" pitchFamily="49" charset="-122"/>
                          <a:cs typeface="黑体" panose="02010609060101010101" pitchFamily="49" charset="-122"/>
                        </a:rPr>
                        <a:t>片内地址(12位)</a:t>
                      </a:r>
                      <a:endParaRPr lang="en-US" sz="2400" b="1">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indent="0" algn="ctr">
                        <a:buNone/>
                      </a:pPr>
                      <a:endParaRPr lang="en-US" altLang="en-US" sz="2400" b="1">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indent="0" algn="ctr">
                        <a:buNone/>
                      </a:pPr>
                      <a:r>
                        <a:rPr lang="zh-CN" altLang="en-US" sz="2400" b="1">
                          <a:solidFill>
                            <a:srgbClr val="0000FF"/>
                          </a:solidFill>
                          <a:latin typeface="黑体" panose="02010609060101010101" pitchFamily="49" charset="-122"/>
                          <a:ea typeface="黑体" panose="02010609060101010101" pitchFamily="49" charset="-122"/>
                          <a:cs typeface="黑体" panose="02010609060101010101" pitchFamily="49" charset="-122"/>
                        </a:rPr>
                        <a:t>位扩展</a:t>
                      </a:r>
                      <a:endParaRPr lang="zh-CN" altLang="en-US" sz="2400" b="1">
                        <a:solidFill>
                          <a:srgbClr val="0000FF"/>
                        </a:solidFill>
                        <a:latin typeface="黑体" panose="02010609060101010101" pitchFamily="49" charset="-122"/>
                        <a:ea typeface="黑体" panose="02010609060101010101" pitchFamily="49" charset="-122"/>
                        <a:cs typeface="黑体" panose="02010609060101010101" pitchFamily="49"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6626" name="Rectangle 2"/>
          <p:cNvSpPr>
            <a:spLocks noGrp="1"/>
          </p:cNvSpPr>
          <p:nvPr>
            <p:ph type="title"/>
          </p:nvPr>
        </p:nvSpPr>
        <p:spPr>
          <a:xfrm>
            <a:off x="457200" y="122238"/>
            <a:ext cx="7543800" cy="755650"/>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补充练习</a:t>
            </a:r>
            <a:r>
              <a:rPr lang="en-US" altLang="zh-CN" dirty="0">
                <a:latin typeface="黑体" panose="02010609060101010101" pitchFamily="49" charset="-122"/>
                <a:ea typeface="黑体" panose="02010609060101010101" pitchFamily="49" charset="-122"/>
                <a:cs typeface="+mj-cs"/>
              </a:rPr>
              <a:t>2</a:t>
            </a:r>
            <a:endParaRPr lang="en-US" altLang="zh-CN" dirty="0">
              <a:latin typeface="黑体" panose="02010609060101010101" pitchFamily="49" charset="-122"/>
              <a:ea typeface="黑体" panose="02010609060101010101" pitchFamily="49" charset="-122"/>
              <a:cs typeface="+mj-cs"/>
            </a:endParaRPr>
          </a:p>
        </p:txBody>
      </p:sp>
      <p:sp>
        <p:nvSpPr>
          <p:cNvPr id="26627" name="文本框 99"/>
          <p:cNvSpPr txBox="1"/>
          <p:nvPr/>
        </p:nvSpPr>
        <p:spPr>
          <a:xfrm>
            <a:off x="171450" y="779780"/>
            <a:ext cx="8193405" cy="2676525"/>
          </a:xfrm>
          <a:prstGeom prst="rect">
            <a:avLst/>
          </a:prstGeom>
          <a:noFill/>
          <a:ln w="9525">
            <a:noFill/>
          </a:ln>
        </p:spPr>
        <p:txBody>
          <a:bodyPr wrap="square" anchor="t" anchorCtr="0">
            <a:spAutoFit/>
          </a:bodyPr>
          <a:p>
            <a:r>
              <a:rPr lang="zh-CN" altLang="zh-CN" sz="2400" b="1">
                <a:solidFill>
                  <a:srgbClr val="FF0000"/>
                </a:solidFill>
                <a:latin typeface="黑体" panose="02010609060101010101" pitchFamily="49" charset="-122"/>
                <a:ea typeface="黑体" panose="02010609060101010101" pitchFamily="49" charset="-122"/>
              </a:rPr>
              <a:t>例</a:t>
            </a:r>
            <a:r>
              <a:rPr lang="en-US" altLang="zh-CN" sz="2400" b="1">
                <a:solidFill>
                  <a:srgbClr val="FF0000"/>
                </a:solidFill>
                <a:latin typeface="黑体" panose="02010609060101010101" pitchFamily="49" charset="-122"/>
                <a:ea typeface="黑体" panose="02010609060101010101" pitchFamily="49" charset="-122"/>
              </a:rPr>
              <a:t>2</a:t>
            </a:r>
            <a:r>
              <a:rPr lang="zh-CN" altLang="zh-CN" sz="2400" b="1">
                <a:solidFill>
                  <a:srgbClr val="FF0000"/>
                </a:solidFill>
                <a:latin typeface="黑体" panose="02010609060101010101" pitchFamily="49" charset="-122"/>
                <a:ea typeface="黑体" panose="02010609060101010101" pitchFamily="49" charset="-122"/>
              </a:rPr>
              <a:t>：</a:t>
            </a:r>
            <a:r>
              <a:rPr lang="zh-CN" altLang="zh-CN" sz="2400" b="1">
                <a:solidFill>
                  <a:srgbClr val="000000"/>
                </a:solidFill>
                <a:latin typeface="黑体" panose="02010609060101010101" pitchFamily="49" charset="-122"/>
                <a:ea typeface="黑体" panose="02010609060101010101" pitchFamily="49" charset="-122"/>
              </a:rPr>
              <a:t>设有若干片</a:t>
            </a:r>
            <a:r>
              <a:rPr lang="zh-CN" altLang="zh-CN" sz="2400" b="1">
                <a:solidFill>
                  <a:srgbClr val="FF0000"/>
                </a:solidFill>
                <a:latin typeface="黑体" panose="02010609060101010101" pitchFamily="49" charset="-122"/>
                <a:ea typeface="黑体" panose="02010609060101010101" pitchFamily="49" charset="-122"/>
              </a:rPr>
              <a:t>256K×8位</a:t>
            </a:r>
            <a:r>
              <a:rPr lang="zh-CN" altLang="zh-CN" sz="2400" b="1">
                <a:solidFill>
                  <a:srgbClr val="000000"/>
                </a:solidFill>
                <a:latin typeface="黑体" panose="02010609060101010101" pitchFamily="49" charset="-122"/>
                <a:ea typeface="黑体" panose="02010609060101010101" pitchFamily="49" charset="-122"/>
              </a:rPr>
              <a:t>的SRAM芯片，构成</a:t>
            </a:r>
            <a:r>
              <a:rPr lang="en-US" altLang="zh-CN" sz="2400" b="1">
                <a:solidFill>
                  <a:srgbClr val="FF0000"/>
                </a:solidFill>
                <a:latin typeface="黑体" panose="02010609060101010101" pitchFamily="49" charset="-122"/>
                <a:ea typeface="黑体" panose="02010609060101010101" pitchFamily="49" charset="-122"/>
              </a:rPr>
              <a:t>2048</a:t>
            </a:r>
            <a:r>
              <a:rPr lang="zh-CN" altLang="zh-CN" sz="2400" b="1">
                <a:solidFill>
                  <a:srgbClr val="FF0000"/>
                </a:solidFill>
                <a:latin typeface="黑体" panose="02010609060101010101" pitchFamily="49" charset="-122"/>
                <a:ea typeface="黑体" panose="02010609060101010101" pitchFamily="49" charset="-122"/>
                <a:sym typeface="+mn-ea"/>
              </a:rPr>
              <a:t>×32位</a:t>
            </a:r>
            <a:r>
              <a:rPr lang="zh-CN" altLang="zh-CN" sz="2400" b="1">
                <a:latin typeface="黑体" panose="02010609060101010101" pitchFamily="49" charset="-122"/>
                <a:ea typeface="黑体" panose="02010609060101010101" pitchFamily="49" charset="-122"/>
                <a:sym typeface="+mn-ea"/>
              </a:rPr>
              <a:t>的存储器</a:t>
            </a:r>
            <a:r>
              <a:rPr lang="zh-CN" altLang="zh-CN" sz="2400" b="1">
                <a:solidFill>
                  <a:srgbClr val="000000"/>
                </a:solidFill>
                <a:latin typeface="黑体" panose="02010609060101010101" pitchFamily="49" charset="-122"/>
                <a:ea typeface="黑体" panose="02010609060101010101" pitchFamily="49" charset="-122"/>
              </a:rPr>
              <a:t>问：</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000000"/>
                </a:solidFill>
                <a:latin typeface="黑体" panose="02010609060101010101" pitchFamily="49" charset="-122"/>
                <a:ea typeface="黑体" panose="02010609060101010101" pitchFamily="49" charset="-122"/>
              </a:rPr>
              <a:t>	(1) 需要多少片RAM芯片？</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000000"/>
                </a:solidFill>
                <a:latin typeface="黑体" panose="02010609060101010101" pitchFamily="49" charset="-122"/>
                <a:ea typeface="黑体" panose="02010609060101010101" pitchFamily="49" charset="-122"/>
              </a:rPr>
              <a:t>	(2) 该存储器需要多少字节地址位？</a:t>
            </a:r>
            <a:endParaRPr lang="zh-CN" altLang="zh-CN" sz="2400" b="1">
              <a:solidFill>
                <a:srgbClr val="000000"/>
              </a:solidFill>
              <a:latin typeface="黑体" panose="02010609060101010101" pitchFamily="49" charset="-122"/>
              <a:ea typeface="黑体" panose="02010609060101010101" pitchFamily="49" charset="-122"/>
            </a:endParaRPr>
          </a:p>
          <a:p>
            <a:r>
              <a:rPr lang="zh-CN" altLang="zh-CN" sz="2400" b="1">
                <a:solidFill>
                  <a:srgbClr val="000000"/>
                </a:solidFill>
                <a:latin typeface="黑体" panose="02010609060101010101" pitchFamily="49" charset="-122"/>
                <a:ea typeface="黑体" panose="02010609060101010101" pitchFamily="49" charset="-122"/>
              </a:rPr>
              <a:t>	(3) 如何构成2048K×32位的存储器？画出该存储器与CPU连接的结构图，设CPU的接口信号有地址信号、数据信号、控制信号MREQ#和R/W#。</a:t>
            </a:r>
            <a:endParaRPr lang="zh-CN" altLang="zh-CN" sz="2400" b="1">
              <a:solidFill>
                <a:srgbClr val="000000"/>
              </a:solidFill>
              <a:latin typeface="黑体" panose="02010609060101010101" pitchFamily="49" charset="-122"/>
              <a:ea typeface="黑体" panose="02010609060101010101" pitchFamily="49" charset="-122"/>
            </a:endParaRPr>
          </a:p>
        </p:txBody>
      </p:sp>
      <p:sp>
        <p:nvSpPr>
          <p:cNvPr id="26628" name="文本框 2"/>
          <p:cNvSpPr txBox="1"/>
          <p:nvPr/>
        </p:nvSpPr>
        <p:spPr>
          <a:xfrm>
            <a:off x="171450" y="3644900"/>
            <a:ext cx="8543925" cy="1198880"/>
          </a:xfrm>
          <a:prstGeom prst="rect">
            <a:avLst/>
          </a:prstGeom>
          <a:noFill/>
          <a:ln w="9525">
            <a:noFill/>
          </a:ln>
        </p:spPr>
        <p:txBody>
          <a:bodyPr wrap="square" anchor="t" anchorCtr="0">
            <a:spAutoFit/>
          </a:bodyPr>
          <a:p>
            <a:r>
              <a:rPr lang="zh-CN" altLang="zh-CN" sz="2400" b="1">
                <a:solidFill>
                  <a:srgbClr val="FF0000"/>
                </a:solidFill>
                <a:latin typeface="黑体" panose="02010609060101010101" pitchFamily="49" charset="-122"/>
                <a:ea typeface="黑体" panose="02010609060101010101" pitchFamily="49" charset="-122"/>
              </a:rPr>
              <a:t>解：</a:t>
            </a:r>
            <a:r>
              <a:rPr lang="zh-CN" altLang="zh-CN" sz="2400" b="1">
                <a:solidFill>
                  <a:srgbClr val="000000"/>
                </a:solidFill>
                <a:latin typeface="黑体" panose="02010609060101010101" pitchFamily="49" charset="-122"/>
                <a:ea typeface="黑体" panose="02010609060101010101" pitchFamily="49" charset="-122"/>
              </a:rPr>
              <a:t>（1）</a:t>
            </a:r>
            <a:r>
              <a:rPr lang="zh-CN" altLang="zh-CN" sz="2400" b="1">
                <a:latin typeface="黑体" panose="02010609060101010101" pitchFamily="49" charset="-122"/>
                <a:ea typeface="黑体" panose="02010609060101010101" pitchFamily="49" charset="-122"/>
              </a:rPr>
              <a:t>该存储器需要（2048K×32）/(256K×8) = 32片SRAM芯片；</a:t>
            </a:r>
            <a:endParaRPr lang="zh-CN" altLang="zh-CN" sz="2400" b="1">
              <a:latin typeface="黑体" panose="02010609060101010101" pitchFamily="49" charset="-122"/>
              <a:ea typeface="黑体" panose="02010609060101010101" pitchFamily="49" charset="-122"/>
            </a:endParaRPr>
          </a:p>
          <a:p>
            <a:r>
              <a:rPr lang="zh-CN" altLang="zh-CN" sz="2400" b="1">
                <a:latin typeface="黑体" panose="02010609060101010101" pitchFamily="49" charset="-122"/>
                <a:ea typeface="黑体" panose="02010609060101010101" pitchFamily="49" charset="-122"/>
              </a:rPr>
              <a:t>    (2) 2048K×32=8MB,需要</a:t>
            </a:r>
            <a:r>
              <a:rPr lang="zh-CN" altLang="zh-CN" sz="2400" b="1">
                <a:solidFill>
                  <a:srgbClr val="FF0000"/>
                </a:solidFill>
                <a:latin typeface="黑体" panose="02010609060101010101" pitchFamily="49" charset="-122"/>
                <a:ea typeface="黑体" panose="02010609060101010101" pitchFamily="49" charset="-122"/>
              </a:rPr>
              <a:t>23条地址线</a:t>
            </a:r>
            <a:r>
              <a:rPr lang="zh-CN" altLang="zh-CN" sz="2400" b="1">
                <a:latin typeface="黑体" panose="02010609060101010101" pitchFamily="49" charset="-122"/>
                <a:ea typeface="黑体" panose="02010609060101010101" pitchFamily="49" charset="-122"/>
              </a:rPr>
              <a:t>，因为2</a:t>
            </a:r>
            <a:r>
              <a:rPr lang="zh-CN" altLang="zh-CN" sz="2400" b="1" baseline="30000">
                <a:latin typeface="黑体" panose="02010609060101010101" pitchFamily="49" charset="-122"/>
                <a:ea typeface="黑体" panose="02010609060101010101" pitchFamily="49" charset="-122"/>
              </a:rPr>
              <a:t>23</a:t>
            </a:r>
            <a:r>
              <a:rPr lang="zh-CN" altLang="zh-CN" sz="2400" b="1">
                <a:latin typeface="黑体" panose="02010609060101010101" pitchFamily="49" charset="-122"/>
                <a:ea typeface="黑体" panose="02010609060101010101" pitchFamily="49" charset="-122"/>
              </a:rPr>
              <a:t>=8MB</a:t>
            </a:r>
            <a:endParaRPr lang="zh-CN" altLang="zh-CN" sz="2400" b="1">
              <a:latin typeface="黑体" panose="02010609060101010101" pitchFamily="49" charset="-122"/>
              <a:ea typeface="黑体" panose="02010609060101010101" pitchFamily="49" charset="-122"/>
            </a:endParaRPr>
          </a:p>
        </p:txBody>
      </p:sp>
      <p:sp>
        <p:nvSpPr>
          <p:cNvPr id="5" name="矩形 7"/>
          <p:cNvSpPr/>
          <p:nvPr/>
        </p:nvSpPr>
        <p:spPr>
          <a:xfrm>
            <a:off x="4356100" y="4843780"/>
            <a:ext cx="1278255" cy="460375"/>
          </a:xfrm>
          <a:prstGeom prst="rect">
            <a:avLst/>
          </a:prstGeom>
          <a:solidFill>
            <a:srgbClr val="FFFF85"/>
          </a:solidFill>
          <a:ln w="9525">
            <a:noFill/>
          </a:ln>
        </p:spPr>
        <p:txBody>
          <a:bodyPr wrap="square" anchor="t" anchorCtr="0">
            <a:spAutoFit/>
          </a:bodyPr>
          <a:p>
            <a:pPr>
              <a:lnSpc>
                <a:spcPct val="120000"/>
              </a:lnSpc>
            </a:pPr>
            <a:r>
              <a:rPr lang="zh-CN" sz="2000" dirty="0">
                <a:solidFill>
                  <a:srgbClr val="FF0000"/>
                </a:solidFill>
                <a:latin typeface="黑体" panose="02010609060101010101" pitchFamily="49" charset="-122"/>
                <a:ea typeface="黑体" panose="02010609060101010101" pitchFamily="49" charset="-122"/>
              </a:rPr>
              <a:t>字节地址</a:t>
            </a:r>
            <a:endParaRPr lang="zh-CN" sz="2000" b="1" kern="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7650" name="Rectangle 2"/>
          <p:cNvSpPr>
            <a:spLocks noGrp="1"/>
          </p:cNvSpPr>
          <p:nvPr>
            <p:ph type="title"/>
          </p:nvPr>
        </p:nvSpPr>
        <p:spPr>
          <a:xfrm>
            <a:off x="457200" y="122238"/>
            <a:ext cx="7543800" cy="755650"/>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补充练习</a:t>
            </a:r>
            <a:r>
              <a:rPr lang="en-US" altLang="zh-CN" dirty="0">
                <a:latin typeface="黑体" panose="02010609060101010101" pitchFamily="49" charset="-122"/>
                <a:ea typeface="黑体" panose="02010609060101010101" pitchFamily="49" charset="-122"/>
                <a:cs typeface="+mj-cs"/>
              </a:rPr>
              <a:t>2</a:t>
            </a:r>
            <a:endParaRPr lang="en-US" altLang="zh-CN" dirty="0">
              <a:latin typeface="黑体" panose="02010609060101010101" pitchFamily="49" charset="-122"/>
              <a:ea typeface="黑体" panose="02010609060101010101" pitchFamily="49" charset="-122"/>
              <a:cs typeface="+mj-cs"/>
            </a:endParaRPr>
          </a:p>
        </p:txBody>
      </p:sp>
      <p:sp>
        <p:nvSpPr>
          <p:cNvPr id="27651" name="文本框 2"/>
          <p:cNvSpPr txBox="1"/>
          <p:nvPr/>
        </p:nvSpPr>
        <p:spPr>
          <a:xfrm>
            <a:off x="206375" y="877888"/>
            <a:ext cx="8542338" cy="830262"/>
          </a:xfrm>
          <a:prstGeom prst="rect">
            <a:avLst/>
          </a:prstGeom>
          <a:noFill/>
          <a:ln w="9525">
            <a:noFill/>
          </a:ln>
        </p:spPr>
        <p:txBody>
          <a:bodyPr wrap="square" anchor="t" anchorCtr="0">
            <a:spAutoFit/>
          </a:bodyPr>
          <a:p>
            <a:r>
              <a:rPr lang="zh-CN" altLang="zh-CN" sz="2400" b="1">
                <a:solidFill>
                  <a:srgbClr val="FF0000"/>
                </a:solidFill>
                <a:latin typeface="黑体" panose="02010609060101010101" pitchFamily="49" charset="-122"/>
                <a:ea typeface="黑体" panose="02010609060101010101" pitchFamily="49" charset="-122"/>
              </a:rPr>
              <a:t>解：</a:t>
            </a:r>
            <a:r>
              <a:rPr lang="zh-CN" altLang="zh-CN" sz="2400" b="1">
                <a:latin typeface="黑体" panose="02010609060101010101" pitchFamily="49" charset="-122"/>
                <a:ea typeface="黑体" panose="02010609060101010101" pitchFamily="49" charset="-122"/>
              </a:rPr>
              <a:t>(3)23条地址其中高3位用于芯片组选择，低18位作为每个存储器芯片的地址输入。该存储器与CPU连接的结构图如下：</a:t>
            </a:r>
            <a:endParaRPr lang="zh-CN" altLang="zh-CN" sz="2400" b="1">
              <a:latin typeface="黑体" panose="02010609060101010101" pitchFamily="49" charset="-122"/>
              <a:ea typeface="黑体" panose="02010609060101010101" pitchFamily="49" charset="-122"/>
            </a:endParaRPr>
          </a:p>
        </p:txBody>
      </p:sp>
      <p:graphicFrame>
        <p:nvGraphicFramePr>
          <p:cNvPr id="27652" name="对象 -2147482469"/>
          <p:cNvGraphicFramePr>
            <a:graphicFrameLocks noChangeAspect="1"/>
          </p:cNvGraphicFramePr>
          <p:nvPr/>
        </p:nvGraphicFramePr>
        <p:xfrm>
          <a:off x="606425" y="1751013"/>
          <a:ext cx="7931150" cy="4584700"/>
        </p:xfrm>
        <a:graphic>
          <a:graphicData uri="http://schemas.openxmlformats.org/presentationml/2006/ole">
            <mc:AlternateContent xmlns:mc="http://schemas.openxmlformats.org/markup-compatibility/2006">
              <mc:Choice xmlns:v="urn:schemas-microsoft-com:vml" Requires="v">
                <p:oleObj spid="_x0000_s3078" name="" r:id="rId1" imgW="4508500" imgH="2584450" progId="Word.Picture.8">
                  <p:embed/>
                </p:oleObj>
              </mc:Choice>
              <mc:Fallback>
                <p:oleObj name="" r:id="rId1" imgW="4508500" imgH="2584450" progId="Word.Picture.8">
                  <p:embed/>
                  <p:pic>
                    <p:nvPicPr>
                      <p:cNvPr id="0" name="图片 3077"/>
                      <p:cNvPicPr/>
                      <p:nvPr/>
                    </p:nvPicPr>
                    <p:blipFill>
                      <a:blip r:embed="rId2"/>
                      <a:stretch>
                        <a:fillRect/>
                      </a:stretch>
                    </p:blipFill>
                    <p:spPr>
                      <a:xfrm>
                        <a:off x="606425" y="1751013"/>
                        <a:ext cx="7931150" cy="4584700"/>
                      </a:xfrm>
                      <a:prstGeom prst="rect">
                        <a:avLst/>
                      </a:prstGeom>
                      <a:noFill/>
                      <a:ln w="38100">
                        <a:noFill/>
                        <a:miter/>
                      </a:ln>
                    </p:spPr>
                  </p:pic>
                </p:oleObj>
              </mc:Fallback>
            </mc:AlternateContent>
          </a:graphicData>
        </a:graphic>
      </p:graphicFrame>
      <p:sp>
        <p:nvSpPr>
          <p:cNvPr id="5" name="矩形 7"/>
          <p:cNvSpPr/>
          <p:nvPr/>
        </p:nvSpPr>
        <p:spPr>
          <a:xfrm>
            <a:off x="3492500" y="6062345"/>
            <a:ext cx="1364615" cy="829945"/>
          </a:xfrm>
          <a:prstGeom prst="rect">
            <a:avLst/>
          </a:prstGeom>
          <a:noFill/>
          <a:ln w="9525">
            <a:noFill/>
          </a:ln>
        </p:spPr>
        <p:txBody>
          <a:bodyPr wrap="square" anchor="t" anchorCtr="0">
            <a:spAutoFit/>
          </a:bodyPr>
          <a:p>
            <a:pPr algn="ctr">
              <a:lnSpc>
                <a:spcPct val="120000"/>
              </a:lnSpc>
            </a:pPr>
            <a:r>
              <a:rPr lang="zh-CN" sz="2000" dirty="0">
                <a:solidFill>
                  <a:srgbClr val="FF0000"/>
                </a:solidFill>
                <a:latin typeface="黑体" panose="02010609060101010101" pitchFamily="49" charset="-122"/>
                <a:ea typeface="黑体" panose="02010609060101010101" pitchFamily="49" charset="-122"/>
              </a:rPr>
              <a:t>位扩展</a:t>
            </a:r>
            <a:r>
              <a:rPr lang="en-US" altLang="zh-CN" sz="2000" dirty="0">
                <a:solidFill>
                  <a:srgbClr val="FF0000"/>
                </a:solidFill>
                <a:latin typeface="黑体" panose="02010609060101010101" pitchFamily="49" charset="-122"/>
                <a:ea typeface="黑体" panose="02010609060101010101" pitchFamily="49" charset="-122"/>
              </a:rPr>
              <a:t>4</a:t>
            </a:r>
            <a:r>
              <a:rPr lang="zh-CN" altLang="en-US" sz="2000" dirty="0">
                <a:solidFill>
                  <a:srgbClr val="FF0000"/>
                </a:solidFill>
                <a:latin typeface="黑体" panose="02010609060101010101" pitchFamily="49" charset="-122"/>
                <a:ea typeface="黑体" panose="02010609060101010101" pitchFamily="49" charset="-122"/>
              </a:rPr>
              <a:t>片</a:t>
            </a:r>
            <a:r>
              <a:rPr lang="en-US" altLang="zh-CN" sz="2000" dirty="0">
                <a:solidFill>
                  <a:srgbClr val="FF0000"/>
                </a:solidFill>
                <a:latin typeface="黑体" panose="02010609060101010101" pitchFamily="49" charset="-122"/>
                <a:ea typeface="黑体" panose="02010609060101010101" pitchFamily="49" charset="-122"/>
              </a:rPr>
              <a:t> 32</a:t>
            </a:r>
            <a:r>
              <a:rPr lang="zh-CN" altLang="en-US" sz="2000" dirty="0">
                <a:solidFill>
                  <a:srgbClr val="FF0000"/>
                </a:solidFill>
                <a:latin typeface="黑体" panose="02010609060101010101" pitchFamily="49" charset="-122"/>
                <a:ea typeface="黑体" panose="02010609060101010101" pitchFamily="49" charset="-122"/>
              </a:rPr>
              <a:t>位</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2" name="矩形 7"/>
          <p:cNvSpPr/>
          <p:nvPr/>
        </p:nvSpPr>
        <p:spPr>
          <a:xfrm>
            <a:off x="6028055" y="2708910"/>
            <a:ext cx="2509520" cy="829945"/>
          </a:xfrm>
          <a:prstGeom prst="rect">
            <a:avLst/>
          </a:prstGeom>
          <a:noFill/>
          <a:ln w="9525">
            <a:noFill/>
          </a:ln>
        </p:spPr>
        <p:txBody>
          <a:bodyPr wrap="square" anchor="t" anchorCtr="0">
            <a:spAutoFit/>
          </a:bodyPr>
          <a:p>
            <a:pPr algn="ctr">
              <a:lnSpc>
                <a:spcPct val="120000"/>
              </a:lnSpc>
            </a:pPr>
            <a:r>
              <a:rPr lang="en-US" altLang="zh-CN" sz="2000" dirty="0">
                <a:solidFill>
                  <a:srgbClr val="FF0000"/>
                </a:solidFill>
                <a:latin typeface="黑体" panose="02010609060101010101" pitchFamily="49" charset="-122"/>
                <a:ea typeface="黑体" panose="02010609060101010101" pitchFamily="49" charset="-122"/>
              </a:rPr>
              <a:t>20</a:t>
            </a:r>
            <a:r>
              <a:rPr lang="zh-CN" altLang="en-US" sz="2000" dirty="0">
                <a:solidFill>
                  <a:srgbClr val="FF0000"/>
                </a:solidFill>
                <a:latin typeface="黑体" panose="02010609060101010101" pitchFamily="49" charset="-122"/>
                <a:ea typeface="黑体" panose="02010609060101010101" pitchFamily="49" charset="-122"/>
              </a:rPr>
              <a:t>位片内地址</a:t>
            </a:r>
            <a:endParaRPr lang="zh-CN" altLang="en-US" sz="2000" dirty="0">
              <a:solidFill>
                <a:srgbClr val="FF0000"/>
              </a:solidFill>
              <a:latin typeface="黑体" panose="02010609060101010101" pitchFamily="49" charset="-122"/>
              <a:ea typeface="黑体" panose="02010609060101010101" pitchFamily="49" charset="-122"/>
            </a:endParaRPr>
          </a:p>
          <a:p>
            <a:pPr algn="ctr">
              <a:lnSpc>
                <a:spcPct val="120000"/>
              </a:lnSpc>
            </a:pPr>
            <a:r>
              <a:rPr lang="zh-CN" altLang="en-US" sz="2000" b="1" kern="0" dirty="0">
                <a:solidFill>
                  <a:srgbClr val="FF0000"/>
                </a:solidFill>
                <a:latin typeface="黑体" panose="02010609060101010101" pitchFamily="49" charset="-122"/>
                <a:ea typeface="黑体" panose="02010609060101010101" pitchFamily="49" charset="-122"/>
                <a:sym typeface="+mn-ea"/>
              </a:rPr>
              <a:t>最低</a:t>
            </a:r>
            <a:r>
              <a:rPr lang="en-US" altLang="zh-CN" sz="2000" b="1" kern="0" dirty="0">
                <a:solidFill>
                  <a:srgbClr val="FF0000"/>
                </a:solidFill>
                <a:latin typeface="黑体" panose="02010609060101010101" pitchFamily="49" charset="-122"/>
                <a:ea typeface="黑体" panose="02010609060101010101" pitchFamily="49" charset="-122"/>
                <a:sym typeface="+mn-ea"/>
              </a:rPr>
              <a:t>2</a:t>
            </a:r>
            <a:r>
              <a:rPr lang="zh-CN" altLang="en-US" sz="2000" b="1" kern="0" dirty="0">
                <a:solidFill>
                  <a:srgbClr val="FF0000"/>
                </a:solidFill>
                <a:latin typeface="黑体" panose="02010609060101010101" pitchFamily="49" charset="-122"/>
                <a:ea typeface="黑体" panose="02010609060101010101" pitchFamily="49" charset="-122"/>
                <a:sym typeface="+mn-ea"/>
              </a:rPr>
              <a:t>位，位扩展用</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
        <p:nvSpPr>
          <p:cNvPr id="3" name="矩形 7"/>
          <p:cNvSpPr/>
          <p:nvPr/>
        </p:nvSpPr>
        <p:spPr>
          <a:xfrm>
            <a:off x="1764030" y="1700530"/>
            <a:ext cx="3567430" cy="460375"/>
          </a:xfrm>
          <a:prstGeom prst="rect">
            <a:avLst/>
          </a:prstGeom>
          <a:noFill/>
          <a:ln w="9525">
            <a:noFill/>
          </a:ln>
        </p:spPr>
        <p:txBody>
          <a:bodyPr wrap="square" anchor="t" anchorCtr="0">
            <a:spAutoFit/>
          </a:bodyPr>
          <a:p>
            <a:pPr algn="ctr">
              <a:lnSpc>
                <a:spcPct val="120000"/>
              </a:lnSpc>
            </a:pPr>
            <a:r>
              <a:rPr lang="zh-CN" sz="2000" dirty="0">
                <a:solidFill>
                  <a:srgbClr val="FF0000"/>
                </a:solidFill>
                <a:latin typeface="黑体" panose="02010609060101010101" pitchFamily="49" charset="-122"/>
                <a:ea typeface="黑体" panose="02010609060101010101" pitchFamily="49" charset="-122"/>
              </a:rPr>
              <a:t>最高</a:t>
            </a:r>
            <a:r>
              <a:rPr lang="en-US" altLang="zh-CN" sz="2000" dirty="0">
                <a:solidFill>
                  <a:srgbClr val="FF0000"/>
                </a:solidFill>
                <a:latin typeface="黑体" panose="02010609060101010101" pitchFamily="49" charset="-122"/>
                <a:ea typeface="黑体" panose="02010609060101010101" pitchFamily="49" charset="-122"/>
              </a:rPr>
              <a:t>3</a:t>
            </a:r>
            <a:r>
              <a:rPr lang="zh-CN" altLang="en-US" sz="2000" dirty="0">
                <a:solidFill>
                  <a:srgbClr val="FF0000"/>
                </a:solidFill>
                <a:latin typeface="黑体" panose="02010609060101010101" pitchFamily="49" charset="-122"/>
                <a:ea typeface="黑体" panose="02010609060101010101" pitchFamily="49" charset="-122"/>
              </a:rPr>
              <a:t>位，选片</a:t>
            </a:r>
            <a:r>
              <a:rPr lang="en-US" altLang="zh-CN" sz="2000" dirty="0">
                <a:solidFill>
                  <a:srgbClr val="FF0000"/>
                </a:solidFill>
                <a:latin typeface="黑体" panose="02010609060101010101" pitchFamily="49" charset="-122"/>
                <a:ea typeface="黑体" panose="02010609060101010101" pitchFamily="49" charset="-122"/>
              </a:rPr>
              <a:t> 256K*32</a:t>
            </a:r>
            <a:r>
              <a:rPr lang="zh-CN" altLang="en-US" sz="2000" dirty="0">
                <a:solidFill>
                  <a:srgbClr val="FF0000"/>
                </a:solidFill>
                <a:latin typeface="黑体" panose="02010609060101010101" pitchFamily="49" charset="-122"/>
                <a:ea typeface="黑体" panose="02010609060101010101" pitchFamily="49" charset="-122"/>
              </a:rPr>
              <a:t>位</a:t>
            </a:r>
            <a:endParaRPr lang="zh-CN" altLang="en-US" sz="2000" b="1" kern="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6386" name="Rectangle 2"/>
          <p:cNvSpPr>
            <a:spLocks noGrp="1"/>
          </p:cNvSpPr>
          <p:nvPr>
            <p:ph type="title"/>
          </p:nvPr>
        </p:nvSpPr>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3.1 </a:t>
            </a:r>
            <a:r>
              <a:rPr lang="zh-CN" altLang="en-US" dirty="0">
                <a:latin typeface="黑体" panose="02010609060101010101" pitchFamily="49" charset="-122"/>
                <a:ea typeface="黑体" panose="02010609060101010101" pitchFamily="49" charset="-122"/>
                <a:cs typeface="+mj-cs"/>
              </a:rPr>
              <a:t>存储系统概述</a:t>
            </a:r>
            <a:endParaRPr lang="zh-CN" altLang="en-US" dirty="0">
              <a:latin typeface="黑体" panose="02010609060101010101" pitchFamily="49" charset="-122"/>
              <a:ea typeface="华文行楷" panose="02010800040101010101" pitchFamily="2" charset="-122"/>
              <a:cs typeface="+mj-cs"/>
            </a:endParaRPr>
          </a:p>
        </p:txBody>
      </p:sp>
      <p:sp>
        <p:nvSpPr>
          <p:cNvPr id="16387" name="Rectangle 3"/>
          <p:cNvSpPr>
            <a:spLocks noGrp="1"/>
          </p:cNvSpPr>
          <p:nvPr>
            <p:ph idx="1"/>
          </p:nvPr>
        </p:nvSpPr>
        <p:spPr>
          <a:xfrm>
            <a:off x="374650" y="1681163"/>
            <a:ext cx="8229600" cy="4411662"/>
          </a:xfrm>
        </p:spPr>
        <p:txBody>
          <a:bodyPr vert="horz" wrap="square" lIns="91440" tIns="45720" rIns="91440" bIns="45720" anchor="t" anchorCtr="0"/>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3.1.1  </a:t>
            </a:r>
            <a:r>
              <a:rPr lang="zh-CN" altLang="en-US" dirty="0">
                <a:latin typeface="黑体" panose="02010609060101010101" pitchFamily="49" charset="-122"/>
                <a:ea typeface="黑体" panose="02010609060101010101" pitchFamily="49" charset="-122"/>
                <a:cs typeface="+mn-cs"/>
              </a:rPr>
              <a:t>存储系统的层次结构</a:t>
            </a:r>
            <a:endParaRPr lang="zh-CN" altLang="en-US"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3.1.2  </a:t>
            </a:r>
            <a:r>
              <a:rPr lang="zh-CN" altLang="en-US" dirty="0">
                <a:latin typeface="黑体" panose="02010609060101010101" pitchFamily="49" charset="-122"/>
                <a:ea typeface="黑体" panose="02010609060101010101" pitchFamily="49" charset="-122"/>
                <a:cs typeface="+mn-cs"/>
              </a:rPr>
              <a:t>存储器的分类</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3.1.3  </a:t>
            </a:r>
            <a:r>
              <a:rPr lang="zh-CN" altLang="en-US" dirty="0">
                <a:latin typeface="黑体" panose="02010609060101010101" pitchFamily="49" charset="-122"/>
                <a:ea typeface="黑体" panose="02010609060101010101" pitchFamily="49" charset="-122"/>
                <a:cs typeface="+mn-cs"/>
              </a:rPr>
              <a:t>存储器的编址和端模式</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3.1.4  </a:t>
            </a:r>
            <a:r>
              <a:rPr lang="zh-CN" altLang="en-US" dirty="0">
                <a:latin typeface="黑体" panose="02010609060101010101" pitchFamily="49" charset="-122"/>
                <a:ea typeface="黑体" panose="02010609060101010101" pitchFamily="49" charset="-122"/>
                <a:cs typeface="+mn-cs"/>
              </a:rPr>
              <a:t>存储器的技术指标</a:t>
            </a:r>
            <a:br>
              <a:rPr lang="zh-CN" altLang="en-US" dirty="0">
                <a:latin typeface="黑体" panose="02010609060101010101" pitchFamily="49" charset="-122"/>
                <a:ea typeface="黑体" panose="02010609060101010101" pitchFamily="49" charset="-122"/>
                <a:cs typeface="+mn-cs"/>
              </a:rPr>
            </a:br>
            <a:endParaRPr lang="en-US" altLang="zh-CN"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pitchFamily="49" charset="-122"/>
                <a:ea typeface="黑体" panose="02010609060101010101" pitchFamily="49" charset="-122"/>
                <a:cs typeface="+mj-cs"/>
              </a:rPr>
              <a:t>作业</a:t>
            </a:r>
            <a:endParaRPr lang="zh-CN" altLang="en-US">
              <a:latin typeface="黑体" panose="02010609060101010101" pitchFamily="49" charset="-122"/>
              <a:ea typeface="黑体" panose="02010609060101010101" pitchFamily="49"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1</a:t>
            </a:r>
            <a:r>
              <a:rPr lang="zh-CN" altLang="en-US" sz="2800">
                <a:solidFill>
                  <a:srgbClr val="FF00FF"/>
                </a:solidFill>
                <a:latin typeface="黑体" panose="02010609060101010101" pitchFamily="49" charset="-122"/>
                <a:ea typeface="黑体" panose="02010609060101010101" pitchFamily="49" charset="-122"/>
                <a:cs typeface="+mn-cs"/>
              </a:rPr>
              <a:t>、</a:t>
            </a:r>
            <a:r>
              <a:rPr lang="zh-CN" sz="2800">
                <a:solidFill>
                  <a:srgbClr val="FF0000"/>
                </a:solidFill>
                <a:latin typeface="黑体" panose="02010609060101010101" pitchFamily="49" charset="-122"/>
                <a:ea typeface="黑体" panose="02010609060101010101" pitchFamily="49" charset="-122"/>
                <a:cs typeface="+mn-cs"/>
              </a:rPr>
              <a:t>总结本小节内容</a:t>
            </a:r>
            <a:endParaRPr lang="en-US" altLang="zh-CN" sz="2800">
              <a:solidFill>
                <a:srgbClr val="FF0000"/>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2</a:t>
            </a:r>
            <a:r>
              <a:rPr lang="zh-CN" altLang="en-US" sz="2800">
                <a:solidFill>
                  <a:srgbClr val="FF00FF"/>
                </a:solidFill>
                <a:latin typeface="黑体" panose="02010609060101010101" pitchFamily="49" charset="-122"/>
                <a:ea typeface="黑体" panose="02010609060101010101" pitchFamily="49" charset="-122"/>
                <a:cs typeface="+mn-cs"/>
              </a:rPr>
              <a:t>、</a:t>
            </a:r>
            <a:r>
              <a:rPr lang="zh-CN" altLang="en-US" sz="2800">
                <a:solidFill>
                  <a:srgbClr val="FF0000"/>
                </a:solidFill>
                <a:latin typeface="黑体" panose="02010609060101010101" pitchFamily="49" charset="-122"/>
                <a:ea typeface="黑体" panose="02010609060101010101" pitchFamily="49" charset="-122"/>
                <a:cs typeface="+mn-cs"/>
              </a:rPr>
              <a:t>习题</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3.2 </a:t>
            </a:r>
            <a:r>
              <a:rPr lang="zh-CN" altLang="en-US" sz="2800">
                <a:solidFill>
                  <a:srgbClr val="0000FF"/>
                </a:solidFill>
                <a:latin typeface="黑体" panose="02010609060101010101" pitchFamily="49" charset="-122"/>
                <a:ea typeface="黑体" panose="02010609060101010101" pitchFamily="49" charset="-122"/>
                <a:cs typeface="+mn-cs"/>
              </a:rPr>
              <a:t>静态随机存储器</a:t>
            </a:r>
            <a:r>
              <a:rPr lang="en-US" altLang="zh-CN" sz="2800">
                <a:solidFill>
                  <a:srgbClr val="0000FF"/>
                </a:solidFill>
                <a:latin typeface="黑体" panose="02010609060101010101" pitchFamily="49" charset="-122"/>
                <a:ea typeface="黑体" panose="02010609060101010101" pitchFamily="49" charset="-122"/>
                <a:cs typeface="+mn-cs"/>
              </a:rPr>
              <a:t>S</a:t>
            </a:r>
            <a:r>
              <a:rPr lang="zh-CN" altLang="en-US" sz="2800">
                <a:solidFill>
                  <a:srgbClr val="0000FF"/>
                </a:solidFill>
                <a:latin typeface="黑体" panose="02010609060101010101" pitchFamily="49" charset="-122"/>
                <a:ea typeface="黑体" panose="02010609060101010101" pitchFamily="49" charset="-122"/>
                <a:cs typeface="+mn-cs"/>
              </a:rPr>
              <a:t>RAM</a:t>
            </a:r>
            <a:endParaRPr lang="zh-CN" altLang="en-US" sz="2800">
              <a:solidFill>
                <a:srgbClr val="00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pitchFamily="49" charset="-122"/>
                <a:ea typeface="黑体" panose="02010609060101010101" pitchFamily="49" charset="-122"/>
                <a:cs typeface="+mn-cs"/>
              </a:rPr>
              <a:t> </a:t>
            </a:r>
            <a:r>
              <a:rPr lang="en-US" altLang="zh-CN" sz="2800">
                <a:solidFill>
                  <a:srgbClr val="0000FF"/>
                </a:solidFill>
                <a:latin typeface="黑体" panose="02010609060101010101" pitchFamily="49" charset="-122"/>
                <a:ea typeface="黑体" panose="02010609060101010101" pitchFamily="49" charset="-122"/>
                <a:cs typeface="+mn-cs"/>
              </a:rPr>
              <a:t>       </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word</a:t>
            </a:r>
            <a:r>
              <a:rPr lang="zh-CN" altLang="en-US" sz="2800">
                <a:solidFill>
                  <a:srgbClr val="0000FF"/>
                </a:solidFill>
                <a:latin typeface="黑体" panose="02010609060101010101" pitchFamily="49" charset="-122"/>
                <a:ea typeface="黑体" panose="02010609060101010101" pitchFamily="49" charset="-122"/>
                <a:cs typeface="+mn-cs"/>
              </a:rPr>
              <a:t>文档）</a:t>
            </a:r>
            <a:endParaRPr lang="en-US" altLang="zh-CN"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pitchFamily="49" charset="-122"/>
                <a:ea typeface="黑体" panose="02010609060101010101" pitchFamily="49" charset="-122"/>
                <a:cs typeface="+mn-cs"/>
              </a:rPr>
              <a:t>  </a:t>
            </a:r>
            <a:r>
              <a:rPr lang="zh-CN" altLang="en-US" sz="2800">
                <a:latin typeface="黑体" panose="02010609060101010101" pitchFamily="49" charset="-122"/>
                <a:ea typeface="黑体" panose="02010609060101010101" pitchFamily="49" charset="-122"/>
                <a:cs typeface="+mn-cs"/>
              </a:rPr>
              <a:t>（布置作业后的</a:t>
            </a:r>
            <a:r>
              <a:rPr lang="en-US" altLang="zh-CN" sz="2800">
                <a:latin typeface="黑体" panose="02010609060101010101" pitchFamily="49" charset="-122"/>
                <a:ea typeface="黑体" panose="02010609060101010101" pitchFamily="49" charset="-122"/>
                <a:cs typeface="+mn-cs"/>
              </a:rPr>
              <a:t>48</a:t>
            </a:r>
            <a:r>
              <a:rPr lang="zh-CN" altLang="en-US" sz="2800">
                <a:latin typeface="黑体" panose="02010609060101010101" pitchFamily="49" charset="-122"/>
                <a:ea typeface="黑体" panose="02010609060101010101" pitchFamily="49" charset="-122"/>
                <a:cs typeface="+mn-cs"/>
              </a:rPr>
              <a:t>小时内交作业）</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（答案写在本子上，拍照后由学委汇总</a:t>
            </a:r>
            <a:r>
              <a:rPr lang="zh-CN" sz="2800">
                <a:latin typeface="黑体" panose="02010609060101010101" pitchFamily="49" charset="-122"/>
                <a:ea typeface="黑体" panose="02010609060101010101" pitchFamily="49" charset="-122"/>
                <a:cs typeface="+mn-cs"/>
              </a:rPr>
              <a:t>发老师</a:t>
            </a:r>
            <a:r>
              <a:rPr lang="en-US" altLang="zh-CN" sz="2800">
                <a:latin typeface="黑体" panose="02010609060101010101" pitchFamily="49" charset="-122"/>
                <a:ea typeface="黑体" panose="02010609060101010101" pitchFamily="49" charset="-122"/>
                <a:cs typeface="+mn-cs"/>
              </a:rPr>
              <a:t>qq</a:t>
            </a:r>
            <a:r>
              <a:rPr lang="zh-CN" altLang="en-US" sz="2800">
                <a:latin typeface="黑体" panose="02010609060101010101" pitchFamily="49" charset="-122"/>
                <a:ea typeface="黑体" panose="02010609060101010101" pitchFamily="49" charset="-122"/>
                <a:cs typeface="+mn-cs"/>
              </a:rPr>
              <a:t>）</a:t>
            </a:r>
            <a:endParaRPr lang="zh-CN" altLang="en-US" sz="2800">
              <a:latin typeface="黑体" panose="02010609060101010101" pitchFamily="49" charset="-122"/>
              <a:ea typeface="黑体" panose="02010609060101010101" pitchFamily="49" charset="-122"/>
              <a:cs typeface="+mn-cs"/>
            </a:endParaRPr>
          </a:p>
        </p:txBody>
      </p:sp>
      <p:sp>
        <p:nvSpPr>
          <p:cNvPr id="4" name="文本框 3"/>
          <p:cNvSpPr txBox="1"/>
          <p:nvPr/>
        </p:nvSpPr>
        <p:spPr>
          <a:xfrm>
            <a:off x="323850" y="1628775"/>
            <a:ext cx="7753350" cy="1846580"/>
          </a:xfrm>
          <a:prstGeom prst="rect">
            <a:avLst/>
          </a:prstGeom>
          <a:solidFill>
            <a:schemeClr val="accent1">
              <a:lumMod val="60000"/>
              <a:lumOff val="40000"/>
            </a:schemeClr>
          </a:solidFill>
        </p:spPr>
        <p:txBody>
          <a:bodyPr wrap="square" lIns="36195" tIns="0" rIns="0" bIns="0" rtlCol="0" anchor="t" anchorCtr="1">
            <a:spAutoFit/>
          </a:bodyPr>
          <a:p>
            <a:pPr algn="l"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3.2.1 </a:t>
            </a:r>
            <a:r>
              <a:rPr lang="en-US" sz="2400" dirty="0">
                <a:latin typeface="黑体" panose="02010609060101010101" pitchFamily="49" charset="-122"/>
                <a:ea typeface="黑体" panose="02010609060101010101" pitchFamily="49" charset="-122"/>
                <a:sym typeface="+mn-ea"/>
              </a:rPr>
              <a:t>S</a:t>
            </a:r>
            <a:r>
              <a:rPr sz="2400" dirty="0">
                <a:latin typeface="黑体" panose="02010609060101010101" pitchFamily="49" charset="-122"/>
                <a:ea typeface="黑体" panose="02010609060101010101" pitchFamily="49" charset="-122"/>
                <a:sym typeface="+mn-ea"/>
              </a:rPr>
              <a:t>RAM存储元的工作原理</a:t>
            </a:r>
            <a:r>
              <a:rPr lang="zh-CN" sz="2400" dirty="0">
                <a:solidFill>
                  <a:srgbClr val="FF0000"/>
                </a:solidFill>
                <a:latin typeface="黑体" panose="02010609060101010101" pitchFamily="49" charset="-122"/>
                <a:ea typeface="黑体" panose="02010609060101010101" pitchFamily="49" charset="-122"/>
                <a:sym typeface="+mn-ea"/>
              </a:rPr>
              <a:t>（双稳态结构）</a:t>
            </a:r>
            <a:endParaRPr sz="2400" dirty="0">
              <a:solidFill>
                <a:srgbClr val="FF0000"/>
              </a:solidFill>
              <a:latin typeface="黑体" panose="02010609060101010101" pitchFamily="49" charset="-122"/>
              <a:ea typeface="黑体" panose="02010609060101010101" pitchFamily="49" charset="-122"/>
              <a:sym typeface="+mn-ea"/>
            </a:endParaRPr>
          </a:p>
          <a:p>
            <a:pPr algn="l"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3.2.2 </a:t>
            </a:r>
            <a:r>
              <a:rPr lang="en-US" sz="2400" dirty="0">
                <a:latin typeface="黑体" panose="02010609060101010101" pitchFamily="49" charset="-122"/>
                <a:ea typeface="黑体" panose="02010609060101010101" pitchFamily="49" charset="-122"/>
                <a:sym typeface="+mn-ea"/>
              </a:rPr>
              <a:t>S</a:t>
            </a:r>
            <a:r>
              <a:rPr sz="2400" dirty="0">
                <a:latin typeface="黑体" panose="02010609060101010101" pitchFamily="49" charset="-122"/>
                <a:ea typeface="黑体" panose="02010609060101010101" pitchFamily="49" charset="-122"/>
                <a:sym typeface="+mn-ea"/>
              </a:rPr>
              <a:t>RAM芯片的逻辑结构</a:t>
            </a:r>
            <a:r>
              <a:rPr lang="en-US" sz="2400" dirty="0">
                <a:latin typeface="黑体" panose="02010609060101010101" pitchFamily="49" charset="-122"/>
                <a:ea typeface="黑体" panose="02010609060101010101" pitchFamily="49" charset="-122"/>
                <a:sym typeface="+mn-ea"/>
              </a:rPr>
              <a:t> </a:t>
            </a:r>
            <a:endParaRPr lang="en-US" sz="2400" dirty="0">
              <a:latin typeface="黑体" panose="02010609060101010101" pitchFamily="49" charset="-122"/>
              <a:ea typeface="黑体" panose="02010609060101010101" pitchFamily="49" charset="-122"/>
              <a:sym typeface="+mn-ea"/>
            </a:endParaRPr>
          </a:p>
          <a:p>
            <a:pPr algn="l" eaLnBrk="1" hangingPunct="1">
              <a:buSzPct val="70000"/>
              <a:buFont typeface="Wingdings" panose="05000000000000000000" pitchFamily="2" charset="2"/>
              <a:buNone/>
            </a:pP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（地址线</a:t>
            </a:r>
            <a:r>
              <a:rPr lang="en-US" altLang="zh-CN" sz="2400" dirty="0">
                <a:solidFill>
                  <a:srgbClr val="FF0000"/>
                </a:solidFill>
                <a:latin typeface="黑体" panose="02010609060101010101" pitchFamily="49" charset="-122"/>
                <a:ea typeface="黑体" panose="02010609060101010101" pitchFamily="49" charset="-122"/>
                <a:sym typeface="+mn-ea"/>
              </a:rPr>
              <a:t> </a:t>
            </a:r>
            <a:r>
              <a:rPr lang="zh-CN" altLang="en-US" sz="2400" dirty="0">
                <a:solidFill>
                  <a:srgbClr val="0000FF"/>
                </a:solidFill>
                <a:latin typeface="黑体" panose="02010609060101010101" pitchFamily="49" charset="-122"/>
                <a:ea typeface="黑体" panose="02010609060101010101" pitchFamily="49" charset="-122"/>
                <a:sym typeface="+mn-ea"/>
              </a:rPr>
              <a:t>行列双译码</a:t>
            </a:r>
            <a:r>
              <a:rPr lang="zh-CN" altLang="en-US" sz="2400" dirty="0">
                <a:solidFill>
                  <a:srgbClr val="FF0000"/>
                </a:solidFill>
                <a:latin typeface="黑体" panose="02010609060101010101" pitchFamily="49" charset="-122"/>
                <a:ea typeface="黑体" panose="02010609060101010101" pitchFamily="49" charset="-122"/>
                <a:sym typeface="+mn-ea"/>
              </a:rPr>
              <a:t>、数据线、</a:t>
            </a:r>
            <a:r>
              <a:rPr lang="en-US" altLang="zh-CN" sz="2400" dirty="0">
                <a:solidFill>
                  <a:srgbClr val="FF0000"/>
                </a:solidFill>
                <a:latin typeface="黑体" panose="02010609060101010101" pitchFamily="49" charset="-122"/>
                <a:ea typeface="黑体" panose="02010609060101010101" pitchFamily="49" charset="-122"/>
                <a:sym typeface="+mn-ea"/>
              </a:rPr>
              <a:t>CS</a:t>
            </a:r>
            <a:r>
              <a:rPr lang="zh-CN" altLang="en-US" sz="2400" dirty="0">
                <a:solidFill>
                  <a:srgbClr val="FF0000"/>
                </a:solidFill>
                <a:latin typeface="黑体" panose="02010609060101010101" pitchFamily="49" charset="-122"/>
                <a:ea typeface="黑体" panose="02010609060101010101" pitchFamily="49" charset="-122"/>
                <a:sym typeface="+mn-ea"/>
              </a:rPr>
              <a:t>、</a:t>
            </a:r>
            <a:r>
              <a:rPr lang="en-US" altLang="zh-CN" sz="2400" dirty="0">
                <a:solidFill>
                  <a:srgbClr val="FF0000"/>
                </a:solidFill>
                <a:latin typeface="黑体" panose="02010609060101010101" pitchFamily="49" charset="-122"/>
                <a:ea typeface="黑体" panose="02010609060101010101" pitchFamily="49" charset="-122"/>
                <a:sym typeface="+mn-ea"/>
              </a:rPr>
              <a:t>R/W</a:t>
            </a:r>
            <a:r>
              <a:rPr lang="zh-CN" altLang="en-US" sz="2400" dirty="0">
                <a:solidFill>
                  <a:srgbClr val="FF0000"/>
                </a:solidFill>
                <a:latin typeface="黑体" panose="02010609060101010101" pitchFamily="49" charset="-122"/>
                <a:ea typeface="黑体" panose="02010609060101010101" pitchFamily="49" charset="-122"/>
                <a:sym typeface="+mn-ea"/>
              </a:rPr>
              <a:t>、</a:t>
            </a:r>
            <a:r>
              <a:rPr lang="en-US" altLang="zh-CN" sz="2400" dirty="0">
                <a:solidFill>
                  <a:srgbClr val="FF0000"/>
                </a:solidFill>
                <a:latin typeface="黑体" panose="02010609060101010101" pitchFamily="49" charset="-122"/>
                <a:ea typeface="黑体" panose="02010609060101010101" pitchFamily="49" charset="-122"/>
                <a:sym typeface="+mn-ea"/>
              </a:rPr>
              <a:t>OE</a:t>
            </a:r>
            <a:r>
              <a:rPr lang="zh-CN" altLang="en-US" sz="2400" dirty="0">
                <a:solidFill>
                  <a:srgbClr val="FF0000"/>
                </a:solidFill>
                <a:latin typeface="黑体" panose="02010609060101010101" pitchFamily="49" charset="-122"/>
                <a:ea typeface="黑体" panose="02010609060101010101" pitchFamily="49" charset="-122"/>
                <a:sym typeface="+mn-ea"/>
              </a:rPr>
              <a:t>）</a:t>
            </a:r>
            <a:endParaRPr sz="2400" dirty="0">
              <a:solidFill>
                <a:srgbClr val="FF0000"/>
              </a:solidFill>
              <a:latin typeface="黑体" panose="02010609060101010101" pitchFamily="49" charset="-122"/>
              <a:ea typeface="黑体" panose="02010609060101010101" pitchFamily="49" charset="-122"/>
              <a:sym typeface="+mn-ea"/>
            </a:endParaRPr>
          </a:p>
          <a:p>
            <a:pPr algn="l"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3.2.3 SRAM读/写时序</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（看懂读写时序图）</a:t>
            </a:r>
            <a:endParaRPr sz="2400" dirty="0">
              <a:latin typeface="黑体" panose="02010609060101010101" pitchFamily="49" charset="-122"/>
              <a:ea typeface="黑体" panose="02010609060101010101" pitchFamily="49" charset="-122"/>
              <a:sym typeface="+mn-ea"/>
            </a:endParaRPr>
          </a:p>
          <a:p>
            <a:pPr algn="l"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3.2.4 存储器容量的扩充</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a:t>
            </a:r>
            <a:r>
              <a:rPr lang="zh-CN" altLang="en-US" sz="2400" dirty="0">
                <a:solidFill>
                  <a:srgbClr val="FF00FF"/>
                </a:solidFill>
                <a:latin typeface="黑体" panose="02010609060101010101" pitchFamily="49" charset="-122"/>
                <a:ea typeface="黑体" panose="02010609060101010101" pitchFamily="49" charset="-122"/>
                <a:sym typeface="+mn-ea"/>
              </a:rPr>
              <a:t>重点：</a:t>
            </a:r>
            <a:r>
              <a:rPr lang="zh-CN" altLang="en-US" sz="2400" dirty="0">
                <a:solidFill>
                  <a:srgbClr val="FF0000"/>
                </a:solidFill>
                <a:latin typeface="黑体" panose="02010609060101010101" pitchFamily="49" charset="-122"/>
                <a:ea typeface="黑体" panose="02010609060101010101" pitchFamily="49" charset="-122"/>
                <a:sym typeface="+mn-ea"/>
              </a:rPr>
              <a:t>位扩展，字扩展）</a:t>
            </a:r>
            <a:endParaRPr lang="zh-CN" altLang="en-US" sz="240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2290" name="Rectangle 2"/>
          <p:cNvSpPr>
            <a:spLocks noGrp="1"/>
          </p:cNvSpPr>
          <p:nvPr>
            <p:ph type="title"/>
          </p:nvPr>
        </p:nvSpPr>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3.3 </a:t>
            </a:r>
            <a:r>
              <a:rPr lang="zh-CN" altLang="en-US" dirty="0">
                <a:latin typeface="黑体" panose="02010609060101010101" pitchFamily="49" charset="-122"/>
                <a:ea typeface="黑体" panose="02010609060101010101" pitchFamily="49" charset="-122"/>
                <a:cs typeface="+mj-cs"/>
              </a:rPr>
              <a:t>动态随机存储器</a:t>
            </a:r>
            <a:r>
              <a:rPr lang="en-US" altLang="zh-CN" dirty="0">
                <a:sym typeface="+mn-ea"/>
              </a:rPr>
              <a:t>DRAM</a:t>
            </a:r>
            <a:endParaRPr lang="en-US" altLang="zh-CN" dirty="0">
              <a:latin typeface="黑体" panose="02010609060101010101" pitchFamily="49" charset="-122"/>
              <a:ea typeface="黑体" panose="02010609060101010101" pitchFamily="49" charset="-122"/>
              <a:cs typeface="+mj-cs"/>
              <a:sym typeface="+mn-ea"/>
            </a:endParaRPr>
          </a:p>
        </p:txBody>
      </p:sp>
      <p:sp>
        <p:nvSpPr>
          <p:cNvPr id="12291" name="Rectangle 3"/>
          <p:cNvSpPr>
            <a:spLocks noGrp="1"/>
          </p:cNvSpPr>
          <p:nvPr>
            <p:ph idx="1"/>
          </p:nvPr>
        </p:nvSpPr>
        <p:spPr/>
        <p:txBody>
          <a:bodyPr vert="horz" wrap="square" lIns="91440" tIns="45720" rIns="91440" bIns="45720" anchor="t" anchorCtr="0"/>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3.3.1 DRAM</a:t>
            </a:r>
            <a:r>
              <a:rPr lang="zh-CN" altLang="en-US" dirty="0">
                <a:latin typeface="黑体" panose="02010609060101010101" pitchFamily="49" charset="-122"/>
                <a:ea typeface="黑体" panose="02010609060101010101" pitchFamily="49" charset="-122"/>
                <a:cs typeface="+mn-cs"/>
              </a:rPr>
              <a:t>存储元的工作原理</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3.3.2 DRAM</a:t>
            </a:r>
            <a:r>
              <a:rPr lang="zh-CN" altLang="en-US" dirty="0">
                <a:latin typeface="黑体" panose="02010609060101010101" pitchFamily="49" charset="-122"/>
                <a:ea typeface="黑体" panose="02010609060101010101" pitchFamily="49" charset="-122"/>
                <a:cs typeface="+mn-cs"/>
              </a:rPr>
              <a:t>芯片的逻辑结构</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3.3.3 DRAM</a:t>
            </a:r>
            <a:r>
              <a:rPr lang="zh-CN" altLang="en-US" dirty="0">
                <a:latin typeface="黑体" panose="02010609060101010101" pitchFamily="49" charset="-122"/>
                <a:ea typeface="黑体" panose="02010609060101010101" pitchFamily="49" charset="-122"/>
                <a:cs typeface="+mn-cs"/>
              </a:rPr>
              <a:t>读</a:t>
            </a:r>
            <a:r>
              <a:rPr lang="en-US" altLang="zh-CN" dirty="0">
                <a:latin typeface="黑体" panose="02010609060101010101" pitchFamily="49" charset="-122"/>
                <a:ea typeface="黑体" panose="02010609060101010101" pitchFamily="49" charset="-122"/>
                <a:cs typeface="+mn-cs"/>
              </a:rPr>
              <a:t>/</a:t>
            </a:r>
            <a:r>
              <a:rPr lang="zh-CN" altLang="en-US" dirty="0">
                <a:latin typeface="黑体" panose="02010609060101010101" pitchFamily="49" charset="-122"/>
                <a:ea typeface="黑体" panose="02010609060101010101" pitchFamily="49" charset="-122"/>
                <a:cs typeface="+mn-cs"/>
              </a:rPr>
              <a:t>写时序</a:t>
            </a:r>
            <a:endParaRPr lang="zh-CN" altLang="en-US"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3.3.4 DRAM</a:t>
            </a:r>
            <a:r>
              <a:rPr lang="zh-CN" altLang="en-US" dirty="0">
                <a:latin typeface="黑体" panose="02010609060101010101" pitchFamily="49" charset="-122"/>
                <a:ea typeface="黑体" panose="02010609060101010101" pitchFamily="49" charset="-122"/>
                <a:cs typeface="+mn-cs"/>
              </a:rPr>
              <a:t>的刷新操作</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endParaRPr lang="zh-CN" altLang="en-US"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3314" name="Rectangle 2"/>
          <p:cNvSpPr>
            <a:spLocks noGrp="1"/>
          </p:cNvSpPr>
          <p:nvPr>
            <p:ph type="title"/>
          </p:nvPr>
        </p:nvSpPr>
        <p:spPr>
          <a:xfrm>
            <a:off x="34925" y="157163"/>
            <a:ext cx="8883650" cy="90805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3.3.1 DRAM</a:t>
            </a:r>
            <a:r>
              <a:rPr lang="zh-CN" altLang="en-US" dirty="0">
                <a:latin typeface="黑体" panose="02010609060101010101" pitchFamily="49" charset="-122"/>
                <a:ea typeface="黑体" panose="02010609060101010101" pitchFamily="49" charset="-122"/>
                <a:cs typeface="+mj-cs"/>
              </a:rPr>
              <a:t>存储元的工作原理</a:t>
            </a:r>
            <a:endParaRPr lang="zh-CN" altLang="en-US" dirty="0">
              <a:latin typeface="黑体" panose="02010609060101010101" pitchFamily="49" charset="-122"/>
              <a:ea typeface="黑体" panose="02010609060101010101" pitchFamily="49" charset="-122"/>
              <a:cs typeface="+mj-cs"/>
            </a:endParaRPr>
          </a:p>
        </p:txBody>
      </p:sp>
      <p:sp>
        <p:nvSpPr>
          <p:cNvPr id="13315" name="Rectangle 3"/>
          <p:cNvSpPr>
            <a:spLocks noGrp="1"/>
          </p:cNvSpPr>
          <p:nvPr>
            <p:ph idx="1"/>
          </p:nvPr>
        </p:nvSpPr>
        <p:spPr>
          <a:xfrm>
            <a:off x="187325" y="1139825"/>
            <a:ext cx="8229600" cy="4411663"/>
          </a:xfrm>
        </p:spPr>
        <p:txBody>
          <a:bodyPr vert="horz" wrap="square" lIns="91440" tIns="45720" rIns="91440" bIns="45720" anchor="t" anchorCtr="0"/>
          <a:p>
            <a:pPr eaLnBrk="1" hangingPunct="1">
              <a:buSzPct val="70000"/>
              <a:buFont typeface="Wingdings" panose="05000000000000000000" pitchFamily="2" charset="2"/>
              <a:buNone/>
            </a:pPr>
            <a:r>
              <a:rPr lang="zh-CN" altLang="en-US" dirty="0">
                <a:latin typeface="黑体" panose="02010609060101010101" pitchFamily="49" charset="-122"/>
                <a:ea typeface="黑体" panose="02010609060101010101" pitchFamily="49" charset="-122"/>
                <a:cs typeface="+mn-cs"/>
              </a:rPr>
              <a:t>		</a:t>
            </a:r>
            <a:r>
              <a:rPr lang="en-US" altLang="zh-CN" dirty="0">
                <a:solidFill>
                  <a:srgbClr val="FF0000"/>
                </a:solidFill>
                <a:latin typeface="黑体" panose="02010609060101010101" pitchFamily="49" charset="-122"/>
                <a:ea typeface="黑体" panose="02010609060101010101" pitchFamily="49" charset="-122"/>
                <a:cs typeface="+mn-cs"/>
              </a:rPr>
              <a:t>SRAM</a:t>
            </a:r>
            <a:r>
              <a:rPr lang="zh-CN" altLang="en-US" dirty="0">
                <a:latin typeface="黑体" panose="02010609060101010101" pitchFamily="49" charset="-122"/>
                <a:ea typeface="黑体" panose="02010609060101010101" pitchFamily="49" charset="-122"/>
                <a:cs typeface="+mn-cs"/>
              </a:rPr>
              <a:t>存储器的存储位元是一个</a:t>
            </a:r>
            <a:r>
              <a:rPr lang="zh-CN" altLang="en-US" dirty="0">
                <a:solidFill>
                  <a:srgbClr val="FF0000"/>
                </a:solidFill>
                <a:latin typeface="黑体" panose="02010609060101010101" pitchFamily="49" charset="-122"/>
                <a:ea typeface="黑体" panose="02010609060101010101" pitchFamily="49" charset="-122"/>
                <a:cs typeface="+mn-cs"/>
              </a:rPr>
              <a:t>触发器</a:t>
            </a:r>
            <a:r>
              <a:rPr lang="zh-CN" altLang="en-US" dirty="0">
                <a:latin typeface="黑体" panose="02010609060101010101" pitchFamily="49" charset="-122"/>
                <a:ea typeface="黑体" panose="02010609060101010101" pitchFamily="49" charset="-122"/>
                <a:cs typeface="+mn-cs"/>
              </a:rPr>
              <a:t>，它具有</a:t>
            </a:r>
            <a:r>
              <a:rPr lang="zh-CN" altLang="en-US" dirty="0">
                <a:solidFill>
                  <a:srgbClr val="FF0000"/>
                </a:solidFill>
                <a:latin typeface="黑体" panose="02010609060101010101" pitchFamily="49" charset="-122"/>
                <a:ea typeface="黑体" panose="02010609060101010101" pitchFamily="49" charset="-122"/>
                <a:cs typeface="+mn-cs"/>
              </a:rPr>
              <a:t>两个稳定的状态</a:t>
            </a:r>
            <a:r>
              <a:rPr lang="zh-CN" altLang="en-US" dirty="0">
                <a:latin typeface="黑体" panose="02010609060101010101" pitchFamily="49" charset="-122"/>
                <a:ea typeface="黑体" panose="02010609060101010101" pitchFamily="49" charset="-122"/>
                <a:cs typeface="+mn-cs"/>
              </a:rPr>
              <a:t>。</a:t>
            </a:r>
            <a:endParaRPr lang="zh-CN" altLang="en-US"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zh-CN" altLang="en-US" dirty="0">
                <a:latin typeface="黑体" panose="02010609060101010101" pitchFamily="49" charset="-122"/>
                <a:ea typeface="黑体" panose="02010609060101010101" pitchFamily="49" charset="-122"/>
                <a:cs typeface="+mn-cs"/>
              </a:rPr>
              <a:t>    </a:t>
            </a:r>
            <a:r>
              <a:rPr lang="en-US" altLang="zh-CN" dirty="0">
                <a:solidFill>
                  <a:srgbClr val="FF0000"/>
                </a:solidFill>
                <a:latin typeface="黑体" panose="02010609060101010101" pitchFamily="49" charset="-122"/>
                <a:ea typeface="黑体" panose="02010609060101010101" pitchFamily="49" charset="-122"/>
                <a:cs typeface="+mn-cs"/>
              </a:rPr>
              <a:t>DRAM</a:t>
            </a:r>
            <a:r>
              <a:rPr lang="zh-CN" altLang="en-US" dirty="0">
                <a:latin typeface="黑体" panose="02010609060101010101" pitchFamily="49" charset="-122"/>
                <a:ea typeface="黑体" panose="02010609060101010101" pitchFamily="49" charset="-122"/>
                <a:cs typeface="+mn-cs"/>
              </a:rPr>
              <a:t>存储器的存储位元是由一个</a:t>
            </a:r>
            <a:r>
              <a:rPr lang="en-US" altLang="zh-CN" dirty="0">
                <a:solidFill>
                  <a:srgbClr val="FF0000"/>
                </a:solidFill>
                <a:latin typeface="黑体" panose="02010609060101010101" pitchFamily="49" charset="-122"/>
                <a:ea typeface="黑体" panose="02010609060101010101" pitchFamily="49" charset="-122"/>
                <a:cs typeface="+mn-cs"/>
              </a:rPr>
              <a:t>MOS</a:t>
            </a:r>
            <a:r>
              <a:rPr lang="zh-CN" altLang="en-US" dirty="0">
                <a:solidFill>
                  <a:srgbClr val="FF0000"/>
                </a:solidFill>
                <a:latin typeface="黑体" panose="02010609060101010101" pitchFamily="49" charset="-122"/>
                <a:ea typeface="黑体" panose="02010609060101010101" pitchFamily="49" charset="-122"/>
                <a:cs typeface="+mn-cs"/>
              </a:rPr>
              <a:t>晶体管和电容器</a:t>
            </a:r>
            <a:r>
              <a:rPr lang="zh-CN" altLang="en-US" dirty="0">
                <a:latin typeface="黑体" panose="02010609060101010101" pitchFamily="49" charset="-122"/>
                <a:ea typeface="黑体" panose="02010609060101010101" pitchFamily="49" charset="-122"/>
                <a:cs typeface="+mn-cs"/>
              </a:rPr>
              <a:t>组成的记忆电路，如图</a:t>
            </a:r>
            <a:r>
              <a:rPr lang="en-US" altLang="zh-CN" dirty="0">
                <a:latin typeface="黑体" panose="02010609060101010101" pitchFamily="49" charset="-122"/>
                <a:ea typeface="黑体" panose="02010609060101010101" pitchFamily="49" charset="-122"/>
                <a:cs typeface="+mn-cs"/>
              </a:rPr>
              <a:t>3.9</a:t>
            </a:r>
            <a:r>
              <a:rPr lang="zh-CN" altLang="en-US" dirty="0">
                <a:latin typeface="黑体" panose="02010609060101010101" pitchFamily="49" charset="-122"/>
                <a:ea typeface="黑体" panose="02010609060101010101" pitchFamily="49" charset="-122"/>
                <a:cs typeface="+mn-cs"/>
              </a:rPr>
              <a:t>所示。 </a:t>
            </a:r>
            <a:endParaRPr lang="zh-CN" altLang="en-US"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4338" name="Rectangle 2"/>
          <p:cNvSpPr>
            <a:spLocks noGrp="1"/>
          </p:cNvSpPr>
          <p:nvPr>
            <p:ph type="title"/>
          </p:nvPr>
        </p:nvSpPr>
        <p:spPr>
          <a:xfrm>
            <a:off x="127000" y="122238"/>
            <a:ext cx="8909050" cy="69691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3.3.1 </a:t>
            </a:r>
            <a:r>
              <a:rPr lang="en-US" altLang="zh-CN" dirty="0">
                <a:sym typeface="+mn-ea"/>
              </a:rPr>
              <a:t>DRAM</a:t>
            </a:r>
            <a:r>
              <a:rPr lang="zh-CN" altLang="en-US" dirty="0">
                <a:sym typeface="+mn-ea"/>
              </a:rPr>
              <a:t>存储元的工作原理</a:t>
            </a:r>
            <a:endParaRPr lang="zh-CN" altLang="en-US" dirty="0">
              <a:latin typeface="黑体" panose="02010609060101010101" pitchFamily="49" charset="-122"/>
              <a:ea typeface="黑体" panose="02010609060101010101" pitchFamily="49" charset="-122"/>
              <a:cs typeface="+mj-cs"/>
            </a:endParaRPr>
          </a:p>
        </p:txBody>
      </p:sp>
      <p:graphicFrame>
        <p:nvGraphicFramePr>
          <p:cNvPr id="2" name="对象 1"/>
          <p:cNvGraphicFramePr/>
          <p:nvPr/>
        </p:nvGraphicFramePr>
        <p:xfrm>
          <a:off x="179705" y="764540"/>
          <a:ext cx="6247765" cy="4171315"/>
        </p:xfrm>
        <a:graphic>
          <a:graphicData uri="http://schemas.openxmlformats.org/presentationml/2006/ole">
            <mc:AlternateContent xmlns:mc="http://schemas.openxmlformats.org/markup-compatibility/2006">
              <mc:Choice xmlns:v="urn:schemas-microsoft-com:vml" Requires="v">
                <p:oleObj spid="_x0000_s3" name="" r:id="rId1" imgW="8312150" imgH="6788150" progId="Paint.Picture">
                  <p:embed/>
                </p:oleObj>
              </mc:Choice>
              <mc:Fallback>
                <p:oleObj name="" r:id="rId1" imgW="8312150" imgH="6788150" progId="Paint.Picture">
                  <p:embed/>
                  <p:pic>
                    <p:nvPicPr>
                      <p:cNvPr id="0" name="图片 2"/>
                      <p:cNvPicPr/>
                      <p:nvPr/>
                    </p:nvPicPr>
                    <p:blipFill>
                      <a:blip r:embed="rId2"/>
                      <a:stretch>
                        <a:fillRect/>
                      </a:stretch>
                    </p:blipFill>
                    <p:spPr>
                      <a:xfrm>
                        <a:off x="179705" y="764540"/>
                        <a:ext cx="6247765" cy="4171315"/>
                      </a:xfrm>
                      <a:prstGeom prst="rect">
                        <a:avLst/>
                      </a:prstGeom>
                    </p:spPr>
                  </p:pic>
                </p:oleObj>
              </mc:Fallback>
            </mc:AlternateContent>
          </a:graphicData>
        </a:graphic>
      </p:graphicFrame>
      <p:sp>
        <p:nvSpPr>
          <p:cNvPr id="4" name="矩形 7"/>
          <p:cNvSpPr/>
          <p:nvPr/>
        </p:nvSpPr>
        <p:spPr>
          <a:xfrm>
            <a:off x="107950" y="5085080"/>
            <a:ext cx="3508375" cy="142049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如何表示</a:t>
            </a:r>
            <a:r>
              <a:rPr lang="en-US" altLang="zh-CN" sz="2400" dirty="0">
                <a:solidFill>
                  <a:srgbClr val="FF0000"/>
                </a:solidFill>
                <a:latin typeface="黑体" panose="02010609060101010101" pitchFamily="49" charset="-122"/>
                <a:ea typeface="黑体" panose="02010609060101010101" pitchFamily="49" charset="-122"/>
              </a:rPr>
              <a:t>0</a:t>
            </a:r>
            <a:r>
              <a:rPr lang="zh-CN" altLang="en-US" sz="2400" dirty="0">
                <a:solidFill>
                  <a:srgbClr val="FF0000"/>
                </a:solidFill>
                <a:latin typeface="黑体" panose="02010609060101010101" pitchFamily="49" charset="-122"/>
                <a:ea typeface="黑体" panose="02010609060101010101" pitchFamily="49" charset="-122"/>
              </a:rPr>
              <a:t>和</a:t>
            </a: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电容充满电荷为</a:t>
            </a:r>
            <a:r>
              <a:rPr lang="en-US" altLang="zh-CN" sz="2400" b="1" kern="0" dirty="0">
                <a:solidFill>
                  <a:srgbClr val="FF00FF"/>
                </a:solidFill>
                <a:latin typeface="黑体" panose="02010609060101010101" pitchFamily="49" charset="-122"/>
                <a:ea typeface="黑体" panose="02010609060101010101" pitchFamily="49" charset="-122"/>
                <a:sym typeface="+mn-ea"/>
              </a:rPr>
              <a:t>1</a:t>
            </a:r>
            <a:r>
              <a:rPr lang="zh-CN" altLang="en-US" sz="2400" b="1" kern="0" dirty="0">
                <a:solidFill>
                  <a:srgbClr val="FF00FF"/>
                </a:solidFill>
                <a:latin typeface="黑体" panose="02010609060101010101" pitchFamily="49" charset="-122"/>
                <a:ea typeface="黑体" panose="02010609060101010101" pitchFamily="49" charset="-122"/>
                <a:sym typeface="+mn-ea"/>
              </a:rPr>
              <a:t>，</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a:p>
            <a:pPr>
              <a:lnSpc>
                <a:spcPct val="120000"/>
              </a:lnSpc>
            </a:pPr>
            <a:r>
              <a:rPr lang="zh-CN" altLang="en-US" sz="2400" b="1" kern="0" dirty="0">
                <a:solidFill>
                  <a:srgbClr val="FF00FF"/>
                </a:solidFill>
                <a:latin typeface="黑体" panose="02010609060101010101" pitchFamily="49" charset="-122"/>
                <a:ea typeface="黑体" panose="02010609060101010101" pitchFamily="49" charset="-122"/>
                <a:sym typeface="+mn-ea"/>
              </a:rPr>
              <a:t> </a:t>
            </a:r>
            <a:r>
              <a:rPr lang="en-US" altLang="zh-CN" sz="2400" b="1" kern="0" dirty="0">
                <a:solidFill>
                  <a:srgbClr val="FF00FF"/>
                </a:solidFill>
                <a:latin typeface="黑体" panose="02010609060101010101" pitchFamily="49" charset="-122"/>
                <a:ea typeface="黑体" panose="02010609060101010101" pitchFamily="49" charset="-122"/>
                <a:sym typeface="+mn-ea"/>
              </a:rPr>
              <a:t>   </a:t>
            </a:r>
            <a:r>
              <a:rPr lang="zh-CN" altLang="en-US" sz="2400" b="1" kern="0" dirty="0">
                <a:solidFill>
                  <a:srgbClr val="FF00FF"/>
                </a:solidFill>
                <a:latin typeface="黑体" panose="02010609060101010101" pitchFamily="49" charset="-122"/>
                <a:ea typeface="黑体" panose="02010609060101010101" pitchFamily="49" charset="-122"/>
                <a:sym typeface="+mn-ea"/>
              </a:rPr>
              <a:t>电容没有电荷为</a:t>
            </a:r>
            <a:r>
              <a:rPr lang="en-US" altLang="zh-CN" sz="2400" b="1" kern="0" dirty="0">
                <a:solidFill>
                  <a:srgbClr val="FF00FF"/>
                </a:solidFill>
                <a:latin typeface="黑体" panose="02010609060101010101" pitchFamily="49" charset="-122"/>
                <a:ea typeface="黑体" panose="02010609060101010101" pitchFamily="49" charset="-122"/>
                <a:sym typeface="+mn-ea"/>
              </a:rPr>
              <a:t>1</a:t>
            </a:r>
            <a:endParaRPr lang="en-US" altLang="zh-CN" sz="2400" b="1" kern="0" dirty="0">
              <a:solidFill>
                <a:srgbClr val="FF00FF"/>
              </a:solidFill>
              <a:latin typeface="黑体" panose="02010609060101010101" pitchFamily="49" charset="-122"/>
              <a:ea typeface="黑体" panose="02010609060101010101" pitchFamily="49" charset="-122"/>
              <a:sym typeface="+mn-ea"/>
            </a:endParaRPr>
          </a:p>
        </p:txBody>
      </p:sp>
      <p:sp>
        <p:nvSpPr>
          <p:cNvPr id="5" name="矩形 7"/>
          <p:cNvSpPr/>
          <p:nvPr/>
        </p:nvSpPr>
        <p:spPr>
          <a:xfrm>
            <a:off x="4211955" y="4940935"/>
            <a:ext cx="4709795" cy="186372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en-US" sz="2400" dirty="0">
                <a:solidFill>
                  <a:srgbClr val="FF0000"/>
                </a:solidFill>
                <a:latin typeface="黑体" panose="02010609060101010101" pitchFamily="49" charset="-122"/>
                <a:ea typeface="黑体" panose="02010609060101010101" pitchFamily="49" charset="-122"/>
              </a:rPr>
              <a:t>MOS</a:t>
            </a:r>
            <a:r>
              <a:rPr lang="zh-CN" altLang="en-US" sz="2400" dirty="0">
                <a:solidFill>
                  <a:srgbClr val="FF0000"/>
                </a:solidFill>
                <a:latin typeface="黑体" panose="02010609060101010101" pitchFamily="49" charset="-122"/>
                <a:ea typeface="黑体" panose="02010609060101010101" pitchFamily="49" charset="-122"/>
              </a:rPr>
              <a:t>管有何作用？</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作为开关使用。</a:t>
            </a:r>
            <a:endParaRPr lang="zh-CN" sz="2400" b="1" kern="0" dirty="0">
              <a:solidFill>
                <a:srgbClr val="FF00FF"/>
              </a:solidFill>
              <a:latin typeface="黑体" panose="02010609060101010101" pitchFamily="49" charset="-122"/>
              <a:ea typeface="黑体" panose="02010609060101010101" pitchFamily="49" charset="-122"/>
              <a:sym typeface="+mn-ea"/>
            </a:endParaRPr>
          </a:p>
          <a:p>
            <a:pPr>
              <a:lnSpc>
                <a:spcPct val="120000"/>
              </a:lnSpc>
            </a:pPr>
            <a:r>
              <a:rPr lang="en-US" altLang="zh-CN" sz="2400" b="1" kern="0" dirty="0">
                <a:solidFill>
                  <a:srgbClr val="FF00FF"/>
                </a:solidFill>
                <a:latin typeface="黑体" panose="02010609060101010101" pitchFamily="49" charset="-122"/>
                <a:ea typeface="黑体" panose="02010609060101010101" pitchFamily="49" charset="-122"/>
                <a:sym typeface="+mn-ea"/>
              </a:rPr>
              <a:t>    </a:t>
            </a:r>
            <a:r>
              <a:rPr lang="zh-CN" sz="2400" b="1" kern="0" dirty="0">
                <a:solidFill>
                  <a:srgbClr val="FF00FF"/>
                </a:solidFill>
                <a:latin typeface="黑体" panose="02010609060101010101" pitchFamily="49" charset="-122"/>
                <a:ea typeface="黑体" panose="02010609060101010101" pitchFamily="49" charset="-122"/>
                <a:sym typeface="+mn-ea"/>
              </a:rPr>
              <a:t>行线</a:t>
            </a:r>
            <a:r>
              <a:rPr lang="en-US" altLang="zh-CN" sz="2400" b="1" kern="0" dirty="0">
                <a:solidFill>
                  <a:srgbClr val="FF00FF"/>
                </a:solidFill>
                <a:latin typeface="黑体" panose="02010609060101010101" pitchFamily="49" charset="-122"/>
                <a:ea typeface="黑体" panose="02010609060101010101" pitchFamily="49" charset="-122"/>
                <a:sym typeface="+mn-ea"/>
              </a:rPr>
              <a:t>=1</a:t>
            </a:r>
            <a:r>
              <a:rPr lang="zh-CN" altLang="en-US" sz="2400" b="1" kern="0" dirty="0">
                <a:solidFill>
                  <a:srgbClr val="FF00FF"/>
                </a:solidFill>
                <a:latin typeface="黑体" panose="02010609060101010101" pitchFamily="49" charset="-122"/>
                <a:ea typeface="黑体" panose="02010609060101010101" pitchFamily="49" charset="-122"/>
                <a:sym typeface="+mn-ea"/>
              </a:rPr>
              <a:t>，开关打开，</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a:p>
            <a:pPr>
              <a:lnSpc>
                <a:spcPct val="120000"/>
              </a:lnSpc>
            </a:pPr>
            <a:r>
              <a:rPr lang="en-US" altLang="zh-CN" sz="2400" b="1" kern="0" dirty="0">
                <a:solidFill>
                  <a:srgbClr val="FF00FF"/>
                </a:solidFill>
                <a:latin typeface="黑体" panose="02010609060101010101" pitchFamily="49" charset="-122"/>
                <a:ea typeface="黑体" panose="02010609060101010101" pitchFamily="49" charset="-122"/>
                <a:sym typeface="+mn-ea"/>
              </a:rPr>
              <a:t>    </a:t>
            </a:r>
            <a:r>
              <a:rPr lang="zh-CN" altLang="en-US" sz="2400" b="1" kern="0" dirty="0">
                <a:solidFill>
                  <a:srgbClr val="FF00FF"/>
                </a:solidFill>
                <a:latin typeface="黑体" panose="02010609060101010101" pitchFamily="49" charset="-122"/>
                <a:ea typeface="黑体" panose="02010609060101010101" pitchFamily="49" charset="-122"/>
                <a:sym typeface="+mn-ea"/>
              </a:rPr>
              <a:t>电容与位线</a:t>
            </a:r>
            <a:r>
              <a:rPr lang="en-US" altLang="zh-CN" sz="2400" b="1" kern="0" dirty="0">
                <a:solidFill>
                  <a:srgbClr val="FF00FF"/>
                </a:solidFill>
                <a:latin typeface="黑体" panose="02010609060101010101" pitchFamily="49" charset="-122"/>
                <a:ea typeface="黑体" panose="02010609060101010101" pitchFamily="49" charset="-122"/>
                <a:sym typeface="+mn-ea"/>
              </a:rPr>
              <a:t>/</a:t>
            </a:r>
            <a:r>
              <a:rPr lang="zh-CN" altLang="en-US" sz="2400" b="1" kern="0" dirty="0">
                <a:solidFill>
                  <a:srgbClr val="FF00FF"/>
                </a:solidFill>
                <a:latin typeface="黑体" panose="02010609060101010101" pitchFamily="49" charset="-122"/>
                <a:ea typeface="黑体" panose="02010609060101010101" pitchFamily="49" charset="-122"/>
                <a:sym typeface="+mn-ea"/>
              </a:rPr>
              <a:t>列线连通</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125095" y="908685"/>
            <a:ext cx="9051925" cy="2242185"/>
            <a:chOff x="372" y="-156"/>
            <a:chExt cx="14255" cy="3531"/>
          </a:xfrm>
        </p:grpSpPr>
        <p:pic>
          <p:nvPicPr>
            <p:cNvPr id="14339" name="Picture 4" descr="3a2"/>
            <p:cNvPicPr>
              <a:picLocks noChangeAspect="1"/>
            </p:cNvPicPr>
            <p:nvPr>
              <p:custDataLst>
                <p:tags r:id="rId3"/>
              </p:custDataLst>
            </p:nvPr>
          </p:nvPicPr>
          <p:blipFill>
            <a:blip r:embed="rId4"/>
            <a:srcRect l="75636" r="1566" b="65758"/>
            <a:stretch>
              <a:fillRect/>
            </a:stretch>
          </p:blipFill>
          <p:spPr>
            <a:xfrm>
              <a:off x="11117" y="-156"/>
              <a:ext cx="3510" cy="3531"/>
            </a:xfrm>
            <a:prstGeom prst="rect">
              <a:avLst/>
            </a:prstGeom>
            <a:noFill/>
            <a:ln w="28575">
              <a:solidFill>
                <a:srgbClr val="FF0000"/>
              </a:solidFill>
            </a:ln>
          </p:spPr>
        </p:pic>
        <p:sp>
          <p:nvSpPr>
            <p:cNvPr id="7" name="文本框 6"/>
            <p:cNvSpPr txBox="1"/>
            <p:nvPr/>
          </p:nvSpPr>
          <p:spPr>
            <a:xfrm>
              <a:off x="372" y="2125"/>
              <a:ext cx="1158" cy="775"/>
            </a:xfrm>
            <a:prstGeom prst="rect">
              <a:avLst/>
            </a:prstGeom>
            <a:solidFill>
              <a:schemeClr val="bg1"/>
            </a:solidFill>
          </p:spPr>
          <p:txBody>
            <a:bodyPr wrap="square" lIns="36195" tIns="0" rIns="0" bIns="0" rtlCol="0" anchor="t" anchorCtr="1">
              <a:spAutoFit/>
            </a:bodyPr>
            <a:p>
              <a:pPr marL="693420" lvl="2" indent="0" algn="l" eaLnBrk="1" hangingPunct="1">
                <a:buNone/>
              </a:pPr>
              <a:endParaRPr lang="zh-CN" altLang="en-US" sz="3200">
                <a:noFill/>
                <a:latin typeface="黑体" panose="02010609060101010101" pitchFamily="49" charset="-122"/>
                <a:ea typeface="黑体" panose="02010609060101010101" pitchFamily="49" charset="-122"/>
                <a:cs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5362" name="Rectangle 2"/>
          <p:cNvSpPr>
            <a:spLocks noGrp="1"/>
          </p:cNvSpPr>
          <p:nvPr>
            <p:ph type="title"/>
          </p:nvPr>
        </p:nvSpPr>
        <p:spPr>
          <a:xfrm>
            <a:off x="127000" y="122238"/>
            <a:ext cx="8909050" cy="696912"/>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写</a:t>
            </a:r>
            <a:r>
              <a:rPr lang="en-US" altLang="zh-CN" dirty="0">
                <a:latin typeface="黑体" panose="02010609060101010101" pitchFamily="49" charset="-122"/>
                <a:ea typeface="黑体" panose="02010609060101010101" pitchFamily="49" charset="-122"/>
                <a:cs typeface="+mj-cs"/>
              </a:rPr>
              <a:t>1</a:t>
            </a:r>
            <a:r>
              <a:rPr lang="zh-CN" altLang="en-US" dirty="0">
                <a:latin typeface="黑体" panose="02010609060101010101" pitchFamily="49" charset="-122"/>
                <a:ea typeface="黑体" panose="02010609060101010101" pitchFamily="49" charset="-122"/>
                <a:cs typeface="+mj-cs"/>
              </a:rPr>
              <a:t>到存储元</a:t>
            </a:r>
            <a:endParaRPr lang="zh-CN" altLang="en-US" dirty="0">
              <a:latin typeface="黑体" panose="02010609060101010101" pitchFamily="49" charset="-122"/>
              <a:ea typeface="黑体" panose="02010609060101010101" pitchFamily="49" charset="-122"/>
              <a:cs typeface="+mj-cs"/>
            </a:endParaRPr>
          </a:p>
        </p:txBody>
      </p:sp>
      <p:pic>
        <p:nvPicPr>
          <p:cNvPr id="15363" name="Picture 3" descr="3a6"/>
          <p:cNvPicPr>
            <a:picLocks noChangeAspect="1"/>
          </p:cNvPicPr>
          <p:nvPr/>
        </p:nvPicPr>
        <p:blipFill>
          <a:blip r:embed="rId1"/>
          <a:srcRect r="47104" b="49483"/>
          <a:stretch>
            <a:fillRect/>
          </a:stretch>
        </p:blipFill>
        <p:spPr>
          <a:xfrm>
            <a:off x="1907858" y="1412558"/>
            <a:ext cx="6635750" cy="5035550"/>
          </a:xfrm>
          <a:prstGeom prst="rect">
            <a:avLst/>
          </a:prstGeom>
          <a:noFill/>
          <a:ln w="9525">
            <a:noFill/>
          </a:ln>
        </p:spPr>
      </p:pic>
      <p:sp>
        <p:nvSpPr>
          <p:cNvPr id="3" name="文本框 2"/>
          <p:cNvSpPr txBox="1"/>
          <p:nvPr/>
        </p:nvSpPr>
        <p:spPr>
          <a:xfrm flipH="1">
            <a:off x="5975350" y="2570480"/>
            <a:ext cx="3060700" cy="36957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3.</a:t>
            </a:r>
            <a:r>
              <a:rPr lang="zh-CN" altLang="en-US" sz="2400">
                <a:solidFill>
                  <a:srgbClr val="FF00FF"/>
                </a:solidFill>
                <a:latin typeface="黑体" panose="02010609060101010101" pitchFamily="49" charset="-122"/>
                <a:ea typeface="黑体" panose="02010609060101010101" pitchFamily="49" charset="-122"/>
              </a:rPr>
              <a:t>行线</a:t>
            </a:r>
            <a:r>
              <a:rPr lang="en-US" altLang="zh-CN" sz="2400">
                <a:solidFill>
                  <a:srgbClr val="FF00FF"/>
                </a:solidFill>
                <a:latin typeface="黑体" panose="02010609060101010101" pitchFamily="49" charset="-122"/>
                <a:ea typeface="黑体" panose="02010609060101010101" pitchFamily="49" charset="-122"/>
              </a:rPr>
              <a:t>=1</a:t>
            </a:r>
            <a:r>
              <a:rPr lang="zh-CN" altLang="en-US" sz="2400">
                <a:solidFill>
                  <a:srgbClr val="FF00FF"/>
                </a:solidFill>
                <a:latin typeface="黑体" panose="02010609060101010101" pitchFamily="49" charset="-122"/>
                <a:ea typeface="黑体" panose="02010609060101010101" pitchFamily="49" charset="-122"/>
              </a:rPr>
              <a:t>，</a:t>
            </a:r>
            <a:r>
              <a:rPr lang="en-US" altLang="zh-CN" sz="2400">
                <a:solidFill>
                  <a:srgbClr val="FF00FF"/>
                </a:solidFill>
                <a:latin typeface="黑体" panose="02010609060101010101" pitchFamily="49" charset="-122"/>
                <a:ea typeface="黑体" panose="02010609060101010101" pitchFamily="49" charset="-122"/>
              </a:rPr>
              <a:t>MOS</a:t>
            </a:r>
            <a:r>
              <a:rPr lang="zh-CN" altLang="en-US" sz="2400">
                <a:solidFill>
                  <a:srgbClr val="FF00FF"/>
                </a:solidFill>
                <a:latin typeface="黑体" panose="02010609060101010101" pitchFamily="49" charset="-122"/>
                <a:ea typeface="黑体" panose="02010609060101010101" pitchFamily="49" charset="-122"/>
              </a:rPr>
              <a:t>管打开</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4" name="文本框 3"/>
          <p:cNvSpPr txBox="1"/>
          <p:nvPr/>
        </p:nvSpPr>
        <p:spPr>
          <a:xfrm flipH="1">
            <a:off x="179705" y="692785"/>
            <a:ext cx="4636135" cy="370205"/>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1.</a:t>
            </a:r>
            <a:r>
              <a:rPr lang="zh-CN" altLang="en-US" sz="2400">
                <a:solidFill>
                  <a:srgbClr val="FF00FF"/>
                </a:solidFill>
                <a:latin typeface="黑体" panose="02010609060101010101" pitchFamily="49" charset="-122"/>
                <a:ea typeface="黑体" panose="02010609060101010101" pitchFamily="49" charset="-122"/>
              </a:rPr>
              <a:t>刷新缓冲器关，输出缓冲器关</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5" name="文本框 4"/>
          <p:cNvSpPr txBox="1"/>
          <p:nvPr/>
        </p:nvSpPr>
        <p:spPr>
          <a:xfrm flipH="1">
            <a:off x="127000" y="1268730"/>
            <a:ext cx="4977130" cy="36830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2.</a:t>
            </a:r>
            <a:r>
              <a:rPr lang="zh-CN" altLang="en-US" sz="2400">
                <a:solidFill>
                  <a:srgbClr val="FF00FF"/>
                </a:solidFill>
                <a:latin typeface="黑体" panose="02010609060101010101" pitchFamily="49" charset="-122"/>
                <a:ea typeface="黑体" panose="02010609060101010101" pitchFamily="49" charset="-122"/>
              </a:rPr>
              <a:t>输入缓冲器开，数据</a:t>
            </a:r>
            <a:r>
              <a:rPr lang="en-US" altLang="zh-CN" sz="2400">
                <a:solidFill>
                  <a:srgbClr val="FF00FF"/>
                </a:solidFill>
                <a:latin typeface="黑体" panose="02010609060101010101" pitchFamily="49" charset="-122"/>
                <a:ea typeface="黑体" panose="02010609060101010101" pitchFamily="49" charset="-122"/>
              </a:rPr>
              <a:t>Din=1</a:t>
            </a:r>
            <a:r>
              <a:rPr lang="zh-CN" altLang="en-US" sz="2400">
                <a:solidFill>
                  <a:srgbClr val="FF00FF"/>
                </a:solidFill>
                <a:latin typeface="黑体" panose="02010609060101010101" pitchFamily="49" charset="-122"/>
                <a:ea typeface="黑体" panose="02010609060101010101" pitchFamily="49" charset="-122"/>
              </a:rPr>
              <a:t>，写</a:t>
            </a:r>
            <a:r>
              <a:rPr lang="en-US" altLang="zh-CN" sz="2400">
                <a:solidFill>
                  <a:srgbClr val="FF00FF"/>
                </a:solidFill>
                <a:latin typeface="黑体" panose="02010609060101010101" pitchFamily="49" charset="-122"/>
                <a:ea typeface="黑体" panose="02010609060101010101" pitchFamily="49" charset="-122"/>
              </a:rPr>
              <a:t>1</a:t>
            </a:r>
            <a:endParaRPr lang="en-US" altLang="zh-CN" sz="2400">
              <a:solidFill>
                <a:srgbClr val="FF00FF"/>
              </a:solidFill>
              <a:latin typeface="黑体" panose="02010609060101010101" pitchFamily="49" charset="-122"/>
              <a:ea typeface="黑体" panose="02010609060101010101" pitchFamily="49" charset="-122"/>
            </a:endParaRPr>
          </a:p>
        </p:txBody>
      </p:sp>
      <p:sp>
        <p:nvSpPr>
          <p:cNvPr id="6" name="文本框 5"/>
          <p:cNvSpPr txBox="1"/>
          <p:nvPr/>
        </p:nvSpPr>
        <p:spPr>
          <a:xfrm flipH="1">
            <a:off x="6292850" y="4822825"/>
            <a:ext cx="2742565" cy="1005205"/>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4.</a:t>
            </a:r>
            <a:r>
              <a:rPr lang="zh-CN" altLang="en-US" sz="2400">
                <a:solidFill>
                  <a:srgbClr val="FF00FF"/>
                </a:solidFill>
                <a:latin typeface="黑体" panose="02010609060101010101" pitchFamily="49" charset="-122"/>
                <a:ea typeface="黑体" panose="02010609060101010101" pitchFamily="49" charset="-122"/>
              </a:rPr>
              <a:t>电容充电，</a:t>
            </a:r>
            <a:r>
              <a:rPr lang="zh-CN" altLang="en-US" sz="2400">
                <a:solidFill>
                  <a:srgbClr val="FF00FF"/>
                </a:solidFill>
                <a:latin typeface="黑体" panose="02010609060101010101" pitchFamily="49" charset="-122"/>
                <a:ea typeface="黑体" panose="02010609060101010101" pitchFamily="49" charset="-122"/>
                <a:sym typeface="宋体" panose="02010600030101010101" pitchFamily="2" charset="-122"/>
              </a:rPr>
              <a:t>写</a:t>
            </a:r>
            <a:r>
              <a:rPr lang="en-US" altLang="zh-CN" sz="2400">
                <a:solidFill>
                  <a:srgbClr val="FF00FF"/>
                </a:solidFill>
                <a:latin typeface="黑体" panose="02010609060101010101" pitchFamily="49" charset="-122"/>
                <a:ea typeface="黑体" panose="02010609060101010101" pitchFamily="49" charset="-122"/>
                <a:sym typeface="宋体" panose="02010600030101010101" pitchFamily="2" charset="-122"/>
              </a:rPr>
              <a:t>1</a:t>
            </a:r>
            <a:endParaRPr lang="zh-CN" altLang="en-US" sz="2400">
              <a:solidFill>
                <a:srgbClr val="FF00FF"/>
              </a:solidFill>
              <a:latin typeface="黑体" panose="02010609060101010101" pitchFamily="49" charset="-122"/>
              <a:ea typeface="黑体" panose="02010609060101010101" pitchFamily="49" charset="-122"/>
            </a:endParaRPr>
          </a:p>
          <a:p>
            <a:pPr marL="694055" lvl="2" indent="0"/>
            <a:r>
              <a:rPr lang="en-US" altLang="zh-CN" sz="2400">
                <a:solidFill>
                  <a:srgbClr val="FF00FF"/>
                </a:solidFill>
                <a:latin typeface="黑体" panose="02010609060101010101" pitchFamily="49" charset="-122"/>
                <a:ea typeface="黑体" panose="02010609060101010101" pitchFamily="49" charset="-122"/>
              </a:rPr>
              <a:t>  </a:t>
            </a:r>
            <a:r>
              <a:rPr lang="zh-CN" altLang="en-US" sz="2400">
                <a:solidFill>
                  <a:srgbClr val="FF00FF"/>
                </a:solidFill>
                <a:latin typeface="黑体" panose="02010609060101010101" pitchFamily="49" charset="-122"/>
                <a:ea typeface="黑体" panose="02010609060101010101" pitchFamily="49" charset="-122"/>
              </a:rPr>
              <a:t>电容上充满电荷</a:t>
            </a:r>
            <a:endParaRPr lang="en-US" altLang="zh-CN" sz="2400">
              <a:solidFill>
                <a:srgbClr val="FF00FF"/>
              </a:solidFill>
              <a:latin typeface="黑体" panose="02010609060101010101" pitchFamily="49" charset="-122"/>
              <a:ea typeface="黑体" panose="02010609060101010101" pitchFamily="49" charset="-122"/>
            </a:endParaRPr>
          </a:p>
        </p:txBody>
      </p:sp>
      <p:grpSp>
        <p:nvGrpSpPr>
          <p:cNvPr id="2" name="组合 1"/>
          <p:cNvGrpSpPr/>
          <p:nvPr/>
        </p:nvGrpSpPr>
        <p:grpSpPr>
          <a:xfrm>
            <a:off x="92075" y="-27305"/>
            <a:ext cx="9051925" cy="2242185"/>
            <a:chOff x="372" y="-156"/>
            <a:chExt cx="14255" cy="3531"/>
          </a:xfrm>
        </p:grpSpPr>
        <p:pic>
          <p:nvPicPr>
            <p:cNvPr id="14339" name="Picture 4" descr="3a2"/>
            <p:cNvPicPr>
              <a:picLocks noChangeAspect="1"/>
            </p:cNvPicPr>
            <p:nvPr>
              <p:custDataLst>
                <p:tags r:id="rId2"/>
              </p:custDataLst>
            </p:nvPr>
          </p:nvPicPr>
          <p:blipFill>
            <a:blip r:embed="rId3"/>
            <a:srcRect l="75636" r="1566" b="65758"/>
            <a:stretch>
              <a:fillRect/>
            </a:stretch>
          </p:blipFill>
          <p:spPr>
            <a:xfrm>
              <a:off x="11117" y="-156"/>
              <a:ext cx="3510" cy="3531"/>
            </a:xfrm>
            <a:prstGeom prst="rect">
              <a:avLst/>
            </a:prstGeom>
            <a:noFill/>
            <a:ln w="28575">
              <a:solidFill>
                <a:srgbClr val="FF0000"/>
              </a:solidFill>
            </a:ln>
          </p:spPr>
        </p:pic>
        <p:sp>
          <p:nvSpPr>
            <p:cNvPr id="7" name="文本框 6"/>
            <p:cNvSpPr txBox="1"/>
            <p:nvPr/>
          </p:nvSpPr>
          <p:spPr>
            <a:xfrm>
              <a:off x="372" y="2125"/>
              <a:ext cx="1158" cy="775"/>
            </a:xfrm>
            <a:prstGeom prst="rect">
              <a:avLst/>
            </a:prstGeom>
            <a:solidFill>
              <a:schemeClr val="bg1"/>
            </a:solidFill>
          </p:spPr>
          <p:txBody>
            <a:bodyPr wrap="square" lIns="36195" tIns="0" rIns="0" bIns="0" rtlCol="0" anchor="t" anchorCtr="1">
              <a:spAutoFit/>
            </a:bodyPr>
            <a:p>
              <a:pPr marL="693420" lvl="2" indent="0" algn="l" eaLnBrk="1" hangingPunct="1">
                <a:buNone/>
              </a:pPr>
              <a:endParaRPr lang="zh-CN" altLang="en-US" sz="3200">
                <a:noFill/>
                <a:latin typeface="黑体" panose="02010609060101010101" pitchFamily="49" charset="-122"/>
                <a:ea typeface="黑体" panose="02010609060101010101" pitchFamily="49" charset="-122"/>
                <a:cs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0" bldLvl="0" animBg="1"/>
      <p:bldP spid="4" grpId="1" animBg="1"/>
      <p:bldP spid="5" grpId="0" bldLvl="0" animBg="1"/>
      <p:bldP spid="5" grpId="1" animBg="1"/>
      <p:bldP spid="6" grpId="0" bldLvl="0" animBg="1"/>
      <p:bldP spid="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6386" name="Rectangle 2"/>
          <p:cNvSpPr>
            <a:spLocks noGrp="1"/>
          </p:cNvSpPr>
          <p:nvPr>
            <p:ph type="title"/>
          </p:nvPr>
        </p:nvSpPr>
        <p:spPr>
          <a:xfrm>
            <a:off x="127000" y="122238"/>
            <a:ext cx="8909050" cy="696912"/>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写</a:t>
            </a:r>
            <a:r>
              <a:rPr lang="en-US" altLang="zh-CN" dirty="0">
                <a:latin typeface="黑体" panose="02010609060101010101" pitchFamily="49" charset="-122"/>
                <a:ea typeface="黑体" panose="02010609060101010101" pitchFamily="49" charset="-122"/>
                <a:cs typeface="+mj-cs"/>
              </a:rPr>
              <a:t>0</a:t>
            </a:r>
            <a:r>
              <a:rPr lang="zh-CN" altLang="en-US" dirty="0">
                <a:latin typeface="黑体" panose="02010609060101010101" pitchFamily="49" charset="-122"/>
                <a:ea typeface="黑体" panose="02010609060101010101" pitchFamily="49" charset="-122"/>
                <a:cs typeface="+mj-cs"/>
              </a:rPr>
              <a:t>到存储元</a:t>
            </a:r>
            <a:endParaRPr lang="zh-CN" altLang="en-US" dirty="0">
              <a:latin typeface="黑体" panose="02010609060101010101" pitchFamily="49" charset="-122"/>
              <a:ea typeface="黑体" panose="02010609060101010101" pitchFamily="49" charset="-122"/>
              <a:cs typeface="+mj-cs"/>
            </a:endParaRPr>
          </a:p>
        </p:txBody>
      </p:sp>
      <p:pic>
        <p:nvPicPr>
          <p:cNvPr id="16387" name="Picture 3" descr="3a6"/>
          <p:cNvPicPr>
            <a:picLocks noChangeAspect="1"/>
          </p:cNvPicPr>
          <p:nvPr/>
        </p:nvPicPr>
        <p:blipFill>
          <a:blip r:embed="rId1"/>
          <a:srcRect l="51904" b="47897"/>
          <a:stretch>
            <a:fillRect/>
          </a:stretch>
        </p:blipFill>
        <p:spPr>
          <a:xfrm>
            <a:off x="1212850" y="1001713"/>
            <a:ext cx="6627813" cy="5703887"/>
          </a:xfrm>
          <a:prstGeom prst="rect">
            <a:avLst/>
          </a:prstGeom>
          <a:noFill/>
          <a:ln w="9525">
            <a:noFill/>
          </a:ln>
        </p:spPr>
      </p:pic>
      <p:sp>
        <p:nvSpPr>
          <p:cNvPr id="3" name="文本框 2"/>
          <p:cNvSpPr txBox="1"/>
          <p:nvPr/>
        </p:nvSpPr>
        <p:spPr>
          <a:xfrm flipH="1">
            <a:off x="5363845" y="2348865"/>
            <a:ext cx="2994025" cy="36957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3.</a:t>
            </a:r>
            <a:r>
              <a:rPr lang="zh-CN" altLang="en-US" sz="2400">
                <a:solidFill>
                  <a:srgbClr val="FF00FF"/>
                </a:solidFill>
                <a:latin typeface="黑体" panose="02010609060101010101" pitchFamily="49" charset="-122"/>
                <a:ea typeface="黑体" panose="02010609060101010101" pitchFamily="49" charset="-122"/>
              </a:rPr>
              <a:t>行线</a:t>
            </a:r>
            <a:r>
              <a:rPr lang="en-US" altLang="zh-CN" sz="2400">
                <a:solidFill>
                  <a:srgbClr val="FF00FF"/>
                </a:solidFill>
                <a:latin typeface="黑体" panose="02010609060101010101" pitchFamily="49" charset="-122"/>
                <a:ea typeface="黑体" panose="02010609060101010101" pitchFamily="49" charset="-122"/>
              </a:rPr>
              <a:t>=1</a:t>
            </a:r>
            <a:r>
              <a:rPr lang="zh-CN" altLang="en-US" sz="2400">
                <a:solidFill>
                  <a:srgbClr val="FF00FF"/>
                </a:solidFill>
                <a:latin typeface="黑体" panose="02010609060101010101" pitchFamily="49" charset="-122"/>
                <a:ea typeface="黑体" panose="02010609060101010101" pitchFamily="49" charset="-122"/>
              </a:rPr>
              <a:t>，</a:t>
            </a:r>
            <a:r>
              <a:rPr lang="en-US" altLang="zh-CN" sz="2400">
                <a:solidFill>
                  <a:srgbClr val="FF00FF"/>
                </a:solidFill>
                <a:latin typeface="黑体" panose="02010609060101010101" pitchFamily="49" charset="-122"/>
                <a:ea typeface="黑体" panose="02010609060101010101" pitchFamily="49" charset="-122"/>
              </a:rPr>
              <a:t>MOS</a:t>
            </a:r>
            <a:r>
              <a:rPr lang="zh-CN" altLang="en-US" sz="2400">
                <a:solidFill>
                  <a:srgbClr val="FF00FF"/>
                </a:solidFill>
                <a:latin typeface="黑体" panose="02010609060101010101" pitchFamily="49" charset="-122"/>
                <a:ea typeface="黑体" panose="02010609060101010101" pitchFamily="49" charset="-122"/>
              </a:rPr>
              <a:t>管打开</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4" name="文本框 3"/>
          <p:cNvSpPr txBox="1"/>
          <p:nvPr/>
        </p:nvSpPr>
        <p:spPr>
          <a:xfrm flipH="1">
            <a:off x="114300" y="819150"/>
            <a:ext cx="4335780" cy="36830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1.</a:t>
            </a:r>
            <a:r>
              <a:rPr lang="zh-CN" altLang="en-US" sz="2400">
                <a:solidFill>
                  <a:srgbClr val="FF00FF"/>
                </a:solidFill>
                <a:latin typeface="黑体" panose="02010609060101010101" pitchFamily="49" charset="-122"/>
                <a:ea typeface="黑体" panose="02010609060101010101" pitchFamily="49" charset="-122"/>
              </a:rPr>
              <a:t>刷新缓冲器关，输出缓冲器关</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5" name="文本框 4"/>
          <p:cNvSpPr txBox="1"/>
          <p:nvPr/>
        </p:nvSpPr>
        <p:spPr>
          <a:xfrm flipH="1">
            <a:off x="114300" y="1392555"/>
            <a:ext cx="4727575" cy="36830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2.</a:t>
            </a:r>
            <a:r>
              <a:rPr lang="zh-CN" altLang="en-US" sz="2400">
                <a:solidFill>
                  <a:srgbClr val="FF00FF"/>
                </a:solidFill>
                <a:latin typeface="黑体" panose="02010609060101010101" pitchFamily="49" charset="-122"/>
                <a:ea typeface="黑体" panose="02010609060101010101" pitchFamily="49" charset="-122"/>
              </a:rPr>
              <a:t>输入缓冲器开，数据</a:t>
            </a:r>
            <a:r>
              <a:rPr lang="en-US" altLang="zh-CN" sz="2400">
                <a:solidFill>
                  <a:srgbClr val="FF00FF"/>
                </a:solidFill>
                <a:latin typeface="黑体" panose="02010609060101010101" pitchFamily="49" charset="-122"/>
                <a:ea typeface="黑体" panose="02010609060101010101" pitchFamily="49" charset="-122"/>
              </a:rPr>
              <a:t>Din=0</a:t>
            </a:r>
            <a:r>
              <a:rPr lang="zh-CN" altLang="en-US" sz="2400">
                <a:solidFill>
                  <a:srgbClr val="FF00FF"/>
                </a:solidFill>
                <a:latin typeface="黑体" panose="02010609060101010101" pitchFamily="49" charset="-122"/>
                <a:ea typeface="黑体" panose="02010609060101010101" pitchFamily="49" charset="-122"/>
              </a:rPr>
              <a:t>，写</a:t>
            </a:r>
            <a:r>
              <a:rPr lang="en-US" altLang="zh-CN" sz="2400">
                <a:solidFill>
                  <a:srgbClr val="FF00FF"/>
                </a:solidFill>
                <a:latin typeface="黑体" panose="02010609060101010101" pitchFamily="49" charset="-122"/>
                <a:ea typeface="黑体" panose="02010609060101010101" pitchFamily="49" charset="-122"/>
              </a:rPr>
              <a:t>0</a:t>
            </a:r>
            <a:endParaRPr lang="en-US" altLang="zh-CN" sz="2400">
              <a:solidFill>
                <a:srgbClr val="FF00FF"/>
              </a:solidFill>
              <a:latin typeface="黑体" panose="02010609060101010101" pitchFamily="49" charset="-122"/>
              <a:ea typeface="黑体" panose="02010609060101010101" pitchFamily="49" charset="-122"/>
            </a:endParaRPr>
          </a:p>
        </p:txBody>
      </p:sp>
      <p:sp>
        <p:nvSpPr>
          <p:cNvPr id="6" name="文本框 5"/>
          <p:cNvSpPr txBox="1"/>
          <p:nvPr/>
        </p:nvSpPr>
        <p:spPr>
          <a:xfrm flipH="1">
            <a:off x="6035675" y="4740275"/>
            <a:ext cx="2826385" cy="885825"/>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4.</a:t>
            </a:r>
            <a:r>
              <a:rPr lang="zh-CN" altLang="en-US" sz="2400">
                <a:solidFill>
                  <a:srgbClr val="FF00FF"/>
                </a:solidFill>
                <a:latin typeface="黑体" panose="02010609060101010101" pitchFamily="49" charset="-122"/>
                <a:ea typeface="黑体" panose="02010609060101010101" pitchFamily="49" charset="-122"/>
              </a:rPr>
              <a:t>电容放电，</a:t>
            </a:r>
            <a:r>
              <a:rPr lang="zh-CN" altLang="en-US" sz="2400">
                <a:solidFill>
                  <a:srgbClr val="FF00FF"/>
                </a:solidFill>
                <a:latin typeface="黑体" panose="02010609060101010101" pitchFamily="49" charset="-122"/>
                <a:ea typeface="黑体" panose="02010609060101010101" pitchFamily="49" charset="-122"/>
                <a:sym typeface="宋体" panose="02010600030101010101" pitchFamily="2" charset="-122"/>
              </a:rPr>
              <a:t>写</a:t>
            </a:r>
            <a:r>
              <a:rPr lang="en-US" altLang="zh-CN" sz="2400">
                <a:solidFill>
                  <a:srgbClr val="FF00FF"/>
                </a:solidFill>
                <a:latin typeface="黑体" panose="02010609060101010101" pitchFamily="49" charset="-122"/>
                <a:ea typeface="黑体" panose="02010609060101010101" pitchFamily="49" charset="-122"/>
                <a:sym typeface="宋体" panose="02010600030101010101" pitchFamily="2" charset="-122"/>
              </a:rPr>
              <a:t>0</a:t>
            </a:r>
            <a:endParaRPr lang="en-US" altLang="zh-CN" sz="2400">
              <a:solidFill>
                <a:srgbClr val="FF00FF"/>
              </a:solidFill>
              <a:latin typeface="黑体" panose="02010609060101010101" pitchFamily="49" charset="-122"/>
              <a:ea typeface="黑体" panose="02010609060101010101" pitchFamily="49" charset="-122"/>
              <a:sym typeface="宋体" panose="02010600030101010101" pitchFamily="2" charset="-122"/>
            </a:endParaRPr>
          </a:p>
          <a:p>
            <a:pPr marL="694055" lvl="2" indent="0"/>
            <a:r>
              <a:rPr lang="en-US" altLang="zh-CN" sz="2400">
                <a:solidFill>
                  <a:srgbClr val="FF00FF"/>
                </a:solidFill>
                <a:latin typeface="黑体" panose="02010609060101010101" pitchFamily="49" charset="-122"/>
                <a:ea typeface="黑体" panose="02010609060101010101" pitchFamily="49" charset="-122"/>
              </a:rPr>
              <a:t>  </a:t>
            </a:r>
            <a:r>
              <a:rPr lang="zh-CN" altLang="en-US" sz="2400">
                <a:solidFill>
                  <a:srgbClr val="FF00FF"/>
                </a:solidFill>
                <a:latin typeface="黑体" panose="02010609060101010101" pitchFamily="49" charset="-122"/>
                <a:ea typeface="黑体" panose="02010609060101010101" pitchFamily="49" charset="-122"/>
              </a:rPr>
              <a:t>电容上没有电荷</a:t>
            </a:r>
            <a:endParaRPr lang="en-US" altLang="zh-CN" sz="2400">
              <a:solidFill>
                <a:srgbClr val="FF00FF"/>
              </a:solidFill>
              <a:latin typeface="黑体" panose="02010609060101010101" pitchFamily="49" charset="-122"/>
              <a:ea typeface="黑体" panose="02010609060101010101" pitchFamily="49" charset="-122"/>
            </a:endParaRPr>
          </a:p>
        </p:txBody>
      </p:sp>
      <p:grpSp>
        <p:nvGrpSpPr>
          <p:cNvPr id="2" name="组合 1"/>
          <p:cNvGrpSpPr/>
          <p:nvPr/>
        </p:nvGrpSpPr>
        <p:grpSpPr>
          <a:xfrm>
            <a:off x="125095" y="0"/>
            <a:ext cx="9051925" cy="2242185"/>
            <a:chOff x="372" y="-156"/>
            <a:chExt cx="14255" cy="3531"/>
          </a:xfrm>
        </p:grpSpPr>
        <p:pic>
          <p:nvPicPr>
            <p:cNvPr id="14339" name="Picture 4" descr="3a2"/>
            <p:cNvPicPr>
              <a:picLocks noChangeAspect="1"/>
            </p:cNvPicPr>
            <p:nvPr>
              <p:custDataLst>
                <p:tags r:id="rId2"/>
              </p:custDataLst>
            </p:nvPr>
          </p:nvPicPr>
          <p:blipFill>
            <a:blip r:embed="rId3"/>
            <a:srcRect l="75636" r="1566" b="65758"/>
            <a:stretch>
              <a:fillRect/>
            </a:stretch>
          </p:blipFill>
          <p:spPr>
            <a:xfrm>
              <a:off x="11117" y="-156"/>
              <a:ext cx="3510" cy="3531"/>
            </a:xfrm>
            <a:prstGeom prst="rect">
              <a:avLst/>
            </a:prstGeom>
            <a:noFill/>
            <a:ln w="28575">
              <a:solidFill>
                <a:srgbClr val="FF0000"/>
              </a:solidFill>
            </a:ln>
          </p:spPr>
        </p:pic>
        <p:sp>
          <p:nvSpPr>
            <p:cNvPr id="7" name="文本框 6"/>
            <p:cNvSpPr txBox="1"/>
            <p:nvPr/>
          </p:nvSpPr>
          <p:spPr>
            <a:xfrm>
              <a:off x="372" y="2125"/>
              <a:ext cx="1158" cy="775"/>
            </a:xfrm>
            <a:prstGeom prst="rect">
              <a:avLst/>
            </a:prstGeom>
            <a:solidFill>
              <a:schemeClr val="bg1"/>
            </a:solidFill>
          </p:spPr>
          <p:txBody>
            <a:bodyPr wrap="square" lIns="36195" tIns="0" rIns="0" bIns="0" rtlCol="0" anchor="t" anchorCtr="1">
              <a:spAutoFit/>
            </a:bodyPr>
            <a:p>
              <a:pPr marL="693420" lvl="2" indent="0" algn="l" eaLnBrk="1" hangingPunct="1">
                <a:buNone/>
              </a:pPr>
              <a:endParaRPr lang="zh-CN" altLang="en-US" sz="3200">
                <a:noFill/>
                <a:latin typeface="黑体" panose="02010609060101010101" pitchFamily="49" charset="-122"/>
                <a:ea typeface="黑体" panose="02010609060101010101" pitchFamily="49" charset="-122"/>
                <a:cs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0" bldLvl="0" animBg="1"/>
      <p:bldP spid="4" grpId="1" animBg="1"/>
      <p:bldP spid="5" grpId="0" bldLvl="0" animBg="1"/>
      <p:bldP spid="5" grpId="1" animBg="1"/>
      <p:bldP spid="6" grpId="0" bldLvl="0" animBg="1"/>
      <p:bldP spid="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7410" name="Rectangle 2"/>
          <p:cNvSpPr>
            <a:spLocks noGrp="1"/>
          </p:cNvSpPr>
          <p:nvPr>
            <p:ph type="title"/>
          </p:nvPr>
        </p:nvSpPr>
        <p:spPr>
          <a:xfrm>
            <a:off x="127000" y="122238"/>
            <a:ext cx="8909050" cy="696912"/>
          </a:xfrm>
        </p:spPr>
        <p:txBody>
          <a:bodyPr wrap="square" lIns="91440" tIns="45720" rIns="91440" bIns="45720" anchor="b" anchorCtr="0"/>
          <a:p>
            <a:pPr eaLnBrk="1" hangingPunct="1"/>
            <a:r>
              <a:rPr lang="zh-CN" altLang="en-US" sz="4000" dirty="0">
                <a:latin typeface="黑体" panose="02010609060101010101" pitchFamily="49" charset="-122"/>
                <a:ea typeface="黑体" panose="02010609060101010101" pitchFamily="49" charset="-122"/>
                <a:cs typeface="+mj-cs"/>
              </a:rPr>
              <a:t>从存储元读出</a:t>
            </a:r>
            <a:r>
              <a:rPr lang="en-US" altLang="zh-CN" sz="4000" dirty="0">
                <a:latin typeface="黑体" panose="02010609060101010101" pitchFamily="49" charset="-122"/>
                <a:ea typeface="黑体" panose="02010609060101010101" pitchFamily="49" charset="-122"/>
                <a:cs typeface="+mj-cs"/>
              </a:rPr>
              <a:t>1</a:t>
            </a:r>
            <a:r>
              <a:rPr lang="zh-CN" altLang="en-US" sz="4000" dirty="0">
                <a:latin typeface="黑体" panose="02010609060101010101" pitchFamily="49" charset="-122"/>
                <a:ea typeface="黑体" panose="02010609060101010101" pitchFamily="49" charset="-122"/>
                <a:cs typeface="+mj-cs"/>
              </a:rPr>
              <a:t>或</a:t>
            </a:r>
            <a:r>
              <a:rPr lang="en-US" altLang="zh-CN" sz="4000" dirty="0">
                <a:latin typeface="黑体" panose="02010609060101010101" pitchFamily="49" charset="-122"/>
                <a:ea typeface="黑体" panose="02010609060101010101" pitchFamily="49" charset="-122"/>
                <a:cs typeface="+mj-cs"/>
              </a:rPr>
              <a:t>0</a:t>
            </a:r>
            <a:r>
              <a:rPr lang="zh-CN" altLang="en-US" sz="2800" dirty="0">
                <a:solidFill>
                  <a:srgbClr val="FF0000"/>
                </a:solidFill>
                <a:latin typeface="方正粗黑宋简体" panose="02000000000000000000" charset="-122"/>
                <a:ea typeface="方正粗黑宋简体" panose="02000000000000000000" charset="-122"/>
                <a:cs typeface="+mj-cs"/>
              </a:rPr>
              <a:t>（破坏性读出）</a:t>
            </a:r>
            <a:endParaRPr lang="zh-CN" altLang="en-US" sz="2800" dirty="0">
              <a:solidFill>
                <a:srgbClr val="FF0000"/>
              </a:solidFill>
              <a:latin typeface="方正粗黑宋简体" panose="02000000000000000000" charset="-122"/>
              <a:ea typeface="方正粗黑宋简体" panose="02000000000000000000" charset="-122"/>
              <a:cs typeface="+mj-cs"/>
            </a:endParaRPr>
          </a:p>
        </p:txBody>
      </p:sp>
      <p:pic>
        <p:nvPicPr>
          <p:cNvPr id="17411" name="Picture 3" descr="3a6"/>
          <p:cNvPicPr>
            <a:picLocks noChangeAspect="1"/>
          </p:cNvPicPr>
          <p:nvPr/>
        </p:nvPicPr>
        <p:blipFill>
          <a:blip r:embed="rId1"/>
          <a:srcRect t="53094" r="51863"/>
          <a:stretch>
            <a:fillRect/>
          </a:stretch>
        </p:blipFill>
        <p:spPr>
          <a:xfrm>
            <a:off x="395605" y="1403985"/>
            <a:ext cx="6897688" cy="5340350"/>
          </a:xfrm>
          <a:prstGeom prst="rect">
            <a:avLst/>
          </a:prstGeom>
          <a:noFill/>
          <a:ln w="9525">
            <a:noFill/>
          </a:ln>
        </p:spPr>
      </p:pic>
      <p:sp>
        <p:nvSpPr>
          <p:cNvPr id="3" name="文本框 2"/>
          <p:cNvSpPr txBox="1"/>
          <p:nvPr/>
        </p:nvSpPr>
        <p:spPr>
          <a:xfrm flipH="1">
            <a:off x="5343525" y="2453005"/>
            <a:ext cx="3121025" cy="36957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3.</a:t>
            </a:r>
            <a:r>
              <a:rPr lang="zh-CN" altLang="en-US" sz="2400">
                <a:solidFill>
                  <a:srgbClr val="FF00FF"/>
                </a:solidFill>
                <a:latin typeface="黑体" panose="02010609060101010101" pitchFamily="49" charset="-122"/>
                <a:ea typeface="黑体" panose="02010609060101010101" pitchFamily="49" charset="-122"/>
              </a:rPr>
              <a:t>行线</a:t>
            </a:r>
            <a:r>
              <a:rPr lang="en-US" altLang="zh-CN" sz="2400">
                <a:solidFill>
                  <a:srgbClr val="FF00FF"/>
                </a:solidFill>
                <a:latin typeface="黑体" panose="02010609060101010101" pitchFamily="49" charset="-122"/>
                <a:ea typeface="黑体" panose="02010609060101010101" pitchFamily="49" charset="-122"/>
              </a:rPr>
              <a:t>=1</a:t>
            </a:r>
            <a:r>
              <a:rPr lang="zh-CN" altLang="en-US" sz="2400">
                <a:solidFill>
                  <a:srgbClr val="FF00FF"/>
                </a:solidFill>
                <a:latin typeface="黑体" panose="02010609060101010101" pitchFamily="49" charset="-122"/>
                <a:ea typeface="黑体" panose="02010609060101010101" pitchFamily="49" charset="-122"/>
              </a:rPr>
              <a:t>，</a:t>
            </a:r>
            <a:r>
              <a:rPr lang="en-US" altLang="zh-CN" sz="2400">
                <a:solidFill>
                  <a:srgbClr val="FF00FF"/>
                </a:solidFill>
                <a:latin typeface="黑体" panose="02010609060101010101" pitchFamily="49" charset="-122"/>
                <a:ea typeface="黑体" panose="02010609060101010101" pitchFamily="49" charset="-122"/>
              </a:rPr>
              <a:t>MOS</a:t>
            </a:r>
            <a:r>
              <a:rPr lang="zh-CN" altLang="en-US" sz="2400">
                <a:solidFill>
                  <a:srgbClr val="FF00FF"/>
                </a:solidFill>
                <a:latin typeface="黑体" panose="02010609060101010101" pitchFamily="49" charset="-122"/>
                <a:ea typeface="黑体" panose="02010609060101010101" pitchFamily="49" charset="-122"/>
              </a:rPr>
              <a:t>管打开</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4" name="文本框 3"/>
          <p:cNvSpPr txBox="1"/>
          <p:nvPr/>
        </p:nvSpPr>
        <p:spPr>
          <a:xfrm flipH="1">
            <a:off x="252095" y="908685"/>
            <a:ext cx="4407535" cy="36830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1.</a:t>
            </a:r>
            <a:r>
              <a:rPr lang="zh-CN" altLang="en-US" sz="2400">
                <a:solidFill>
                  <a:srgbClr val="FF00FF"/>
                </a:solidFill>
                <a:latin typeface="黑体" panose="02010609060101010101" pitchFamily="49" charset="-122"/>
                <a:ea typeface="黑体" panose="02010609060101010101" pitchFamily="49" charset="-122"/>
              </a:rPr>
              <a:t>刷新缓冲器关，输入缓冲器关</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5" name="文本框 4"/>
          <p:cNvSpPr txBox="1"/>
          <p:nvPr/>
        </p:nvSpPr>
        <p:spPr>
          <a:xfrm flipH="1">
            <a:off x="252095" y="1412875"/>
            <a:ext cx="2348865" cy="36957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2.</a:t>
            </a:r>
            <a:r>
              <a:rPr lang="zh-CN" altLang="en-US" sz="2400">
                <a:solidFill>
                  <a:srgbClr val="FF00FF"/>
                </a:solidFill>
                <a:latin typeface="黑体" panose="02010609060101010101" pitchFamily="49" charset="-122"/>
                <a:ea typeface="黑体" panose="02010609060101010101" pitchFamily="49" charset="-122"/>
              </a:rPr>
              <a:t>输出缓冲器开</a:t>
            </a:r>
            <a:endParaRPr lang="en-US" altLang="zh-CN" sz="2400">
              <a:solidFill>
                <a:srgbClr val="FF00FF"/>
              </a:solidFill>
              <a:latin typeface="黑体" panose="02010609060101010101" pitchFamily="49" charset="-122"/>
              <a:ea typeface="黑体" panose="02010609060101010101" pitchFamily="49" charset="-122"/>
            </a:endParaRPr>
          </a:p>
        </p:txBody>
      </p:sp>
      <p:sp>
        <p:nvSpPr>
          <p:cNvPr id="6" name="文本框 5"/>
          <p:cNvSpPr txBox="1"/>
          <p:nvPr/>
        </p:nvSpPr>
        <p:spPr>
          <a:xfrm flipH="1">
            <a:off x="5427980" y="5156835"/>
            <a:ext cx="3663315" cy="146050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4.</a:t>
            </a:r>
            <a:r>
              <a:rPr lang="zh-CN" altLang="en-US" sz="2400">
                <a:solidFill>
                  <a:srgbClr val="FF00FF"/>
                </a:solidFill>
                <a:latin typeface="黑体" panose="02010609060101010101" pitchFamily="49" charset="-122"/>
                <a:ea typeface="黑体" panose="02010609060101010101" pitchFamily="49" charset="-122"/>
              </a:rPr>
              <a:t>电容上的电荷送到</a:t>
            </a:r>
            <a:r>
              <a:rPr lang="en-US" altLang="zh-CN" sz="2400">
                <a:solidFill>
                  <a:srgbClr val="FF00FF"/>
                </a:solidFill>
                <a:latin typeface="黑体" panose="02010609060101010101" pitchFamily="49" charset="-122"/>
                <a:ea typeface="黑体" panose="02010609060101010101" pitchFamily="49" charset="-122"/>
              </a:rPr>
              <a:t>D</a:t>
            </a:r>
            <a:r>
              <a:rPr lang="en-US" altLang="zh-CN" sz="2400" baseline="-25000">
                <a:solidFill>
                  <a:srgbClr val="FF00FF"/>
                </a:solidFill>
                <a:latin typeface="黑体" panose="02010609060101010101" pitchFamily="49" charset="-122"/>
                <a:ea typeface="黑体" panose="02010609060101010101" pitchFamily="49" charset="-122"/>
              </a:rPr>
              <a:t>out</a:t>
            </a:r>
            <a:r>
              <a:rPr lang="zh-CN" altLang="en-US" sz="2400">
                <a:solidFill>
                  <a:srgbClr val="FF00FF"/>
                </a:solidFill>
                <a:latin typeface="黑体" panose="02010609060101010101" pitchFamily="49" charset="-122"/>
                <a:ea typeface="黑体" panose="02010609060101010101" pitchFamily="49" charset="-122"/>
              </a:rPr>
              <a:t>上</a:t>
            </a:r>
            <a:endParaRPr lang="zh-CN" altLang="en-US" sz="2400">
              <a:solidFill>
                <a:srgbClr val="FF00FF"/>
              </a:solidFill>
              <a:latin typeface="黑体" panose="02010609060101010101" pitchFamily="49" charset="-122"/>
              <a:ea typeface="黑体" panose="02010609060101010101" pitchFamily="49" charset="-122"/>
            </a:endParaRPr>
          </a:p>
          <a:p>
            <a:pPr marL="694055" lvl="2" indent="0"/>
            <a:r>
              <a:rPr lang="en-US" altLang="zh-CN" sz="2400">
                <a:solidFill>
                  <a:srgbClr val="FF00FF"/>
                </a:solidFill>
                <a:latin typeface="黑体" panose="02010609060101010101" pitchFamily="49" charset="-122"/>
                <a:ea typeface="黑体" panose="02010609060101010101" pitchFamily="49" charset="-122"/>
              </a:rPr>
              <a:t>  D</a:t>
            </a:r>
            <a:r>
              <a:rPr lang="en-US" altLang="zh-CN" sz="2400" baseline="-25000">
                <a:solidFill>
                  <a:srgbClr val="FF00FF"/>
                </a:solidFill>
                <a:latin typeface="黑体" panose="02010609060101010101" pitchFamily="49" charset="-122"/>
                <a:ea typeface="黑体" panose="02010609060101010101" pitchFamily="49" charset="-122"/>
              </a:rPr>
              <a:t>out</a:t>
            </a:r>
            <a:r>
              <a:rPr lang="en-US" altLang="zh-CN" sz="2400">
                <a:solidFill>
                  <a:srgbClr val="FF00FF"/>
                </a:solidFill>
                <a:latin typeface="黑体" panose="02010609060101010101" pitchFamily="49" charset="-122"/>
                <a:ea typeface="黑体" panose="02010609060101010101" pitchFamily="49" charset="-122"/>
              </a:rPr>
              <a:t>=1</a:t>
            </a:r>
            <a:r>
              <a:rPr lang="zh-CN" altLang="en-US" sz="2400">
                <a:solidFill>
                  <a:srgbClr val="FF00FF"/>
                </a:solidFill>
                <a:latin typeface="黑体" panose="02010609060101010101" pitchFamily="49" charset="-122"/>
                <a:ea typeface="黑体" panose="02010609060101010101" pitchFamily="49" charset="-122"/>
              </a:rPr>
              <a:t>，读出</a:t>
            </a:r>
            <a:r>
              <a:rPr lang="en-US" altLang="zh-CN" sz="2400">
                <a:solidFill>
                  <a:srgbClr val="FF00FF"/>
                </a:solidFill>
                <a:latin typeface="黑体" panose="02010609060101010101" pitchFamily="49" charset="-122"/>
                <a:ea typeface="黑体" panose="02010609060101010101" pitchFamily="49" charset="-122"/>
              </a:rPr>
              <a:t>1</a:t>
            </a:r>
            <a:endParaRPr lang="en-US" altLang="zh-CN" sz="2400">
              <a:solidFill>
                <a:srgbClr val="FF00FF"/>
              </a:solidFill>
              <a:latin typeface="黑体" panose="02010609060101010101" pitchFamily="49" charset="-122"/>
              <a:ea typeface="黑体" panose="02010609060101010101" pitchFamily="49" charset="-122"/>
            </a:endParaRPr>
          </a:p>
          <a:p>
            <a:pPr marL="694055" lvl="2" indent="0"/>
            <a:r>
              <a:rPr lang="en-US" altLang="zh-CN" sz="2400">
                <a:solidFill>
                  <a:srgbClr val="FF00FF"/>
                </a:solidFill>
                <a:latin typeface="黑体" panose="02010609060101010101" pitchFamily="49" charset="-122"/>
                <a:ea typeface="黑体" panose="02010609060101010101" pitchFamily="49" charset="-122"/>
              </a:rPr>
              <a:t>  D</a:t>
            </a:r>
            <a:r>
              <a:rPr lang="en-US" altLang="zh-CN" sz="2400" baseline="-25000">
                <a:solidFill>
                  <a:srgbClr val="FF00FF"/>
                </a:solidFill>
                <a:latin typeface="黑体" panose="02010609060101010101" pitchFamily="49" charset="-122"/>
                <a:ea typeface="黑体" panose="02010609060101010101" pitchFamily="49" charset="-122"/>
              </a:rPr>
              <a:t>out</a:t>
            </a:r>
            <a:r>
              <a:rPr lang="en-US" altLang="zh-CN" sz="2400">
                <a:solidFill>
                  <a:srgbClr val="FF00FF"/>
                </a:solidFill>
                <a:latin typeface="黑体" panose="02010609060101010101" pitchFamily="49" charset="-122"/>
                <a:ea typeface="黑体" panose="02010609060101010101" pitchFamily="49" charset="-122"/>
              </a:rPr>
              <a:t>=0</a:t>
            </a:r>
            <a:r>
              <a:rPr lang="zh-CN" altLang="en-US" sz="2400">
                <a:solidFill>
                  <a:srgbClr val="FF00FF"/>
                </a:solidFill>
                <a:latin typeface="黑体" panose="02010609060101010101" pitchFamily="49" charset="-122"/>
                <a:ea typeface="黑体" panose="02010609060101010101" pitchFamily="49" charset="-122"/>
              </a:rPr>
              <a:t>，读出</a:t>
            </a:r>
            <a:r>
              <a:rPr lang="en-US" altLang="zh-CN" sz="2400">
                <a:solidFill>
                  <a:srgbClr val="FF00FF"/>
                </a:solidFill>
                <a:latin typeface="黑体" panose="02010609060101010101" pitchFamily="49" charset="-122"/>
                <a:ea typeface="黑体" panose="02010609060101010101" pitchFamily="49" charset="-122"/>
              </a:rPr>
              <a:t>0</a:t>
            </a:r>
            <a:endParaRPr lang="en-US" altLang="zh-CN" sz="2400">
              <a:solidFill>
                <a:srgbClr val="FF00FF"/>
              </a:solidFill>
              <a:latin typeface="黑体" panose="02010609060101010101" pitchFamily="49" charset="-122"/>
              <a:ea typeface="黑体" panose="02010609060101010101" pitchFamily="49" charset="-122"/>
            </a:endParaRPr>
          </a:p>
        </p:txBody>
      </p:sp>
      <p:grpSp>
        <p:nvGrpSpPr>
          <p:cNvPr id="2" name="组合 1"/>
          <p:cNvGrpSpPr/>
          <p:nvPr/>
        </p:nvGrpSpPr>
        <p:grpSpPr>
          <a:xfrm>
            <a:off x="92075" y="44450"/>
            <a:ext cx="9051925" cy="2242185"/>
            <a:chOff x="372" y="-156"/>
            <a:chExt cx="14255" cy="3531"/>
          </a:xfrm>
        </p:grpSpPr>
        <p:pic>
          <p:nvPicPr>
            <p:cNvPr id="14339" name="Picture 4" descr="3a2"/>
            <p:cNvPicPr>
              <a:picLocks noChangeAspect="1"/>
            </p:cNvPicPr>
            <p:nvPr>
              <p:custDataLst>
                <p:tags r:id="rId2"/>
              </p:custDataLst>
            </p:nvPr>
          </p:nvPicPr>
          <p:blipFill>
            <a:blip r:embed="rId3"/>
            <a:srcRect l="75636" r="1566" b="65758"/>
            <a:stretch>
              <a:fillRect/>
            </a:stretch>
          </p:blipFill>
          <p:spPr>
            <a:xfrm>
              <a:off x="11117" y="-156"/>
              <a:ext cx="3510" cy="3531"/>
            </a:xfrm>
            <a:prstGeom prst="rect">
              <a:avLst/>
            </a:prstGeom>
            <a:noFill/>
            <a:ln w="28575">
              <a:solidFill>
                <a:srgbClr val="FF0000"/>
              </a:solidFill>
            </a:ln>
          </p:spPr>
        </p:pic>
        <p:sp>
          <p:nvSpPr>
            <p:cNvPr id="7" name="文本框 6"/>
            <p:cNvSpPr txBox="1"/>
            <p:nvPr/>
          </p:nvSpPr>
          <p:spPr>
            <a:xfrm>
              <a:off x="372" y="2125"/>
              <a:ext cx="1158" cy="775"/>
            </a:xfrm>
            <a:prstGeom prst="rect">
              <a:avLst/>
            </a:prstGeom>
            <a:solidFill>
              <a:schemeClr val="bg1"/>
            </a:solidFill>
          </p:spPr>
          <p:txBody>
            <a:bodyPr wrap="square" lIns="36195" tIns="0" rIns="0" bIns="0" rtlCol="0" anchor="t" anchorCtr="1">
              <a:spAutoFit/>
            </a:bodyPr>
            <a:p>
              <a:pPr marL="693420" lvl="2" indent="0" algn="l" eaLnBrk="1" hangingPunct="1">
                <a:buNone/>
              </a:pPr>
              <a:endParaRPr lang="zh-CN" altLang="en-US" sz="3200">
                <a:noFill/>
                <a:latin typeface="黑体" panose="02010609060101010101" pitchFamily="49" charset="-122"/>
                <a:ea typeface="黑体" panose="02010609060101010101" pitchFamily="49" charset="-122"/>
                <a:cs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0" bldLvl="0" animBg="1"/>
      <p:bldP spid="4" grpId="1" animBg="1"/>
      <p:bldP spid="5" grpId="0" bldLvl="0" animBg="1"/>
      <p:bldP spid="5" grpId="1" animBg="1"/>
      <p:bldP spid="6" grpId="0" bldLvl="0" animBg="1"/>
      <p:bldP spid="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8434" name="Rectangle 2"/>
          <p:cNvSpPr>
            <a:spLocks noGrp="1"/>
          </p:cNvSpPr>
          <p:nvPr>
            <p:ph type="title"/>
          </p:nvPr>
        </p:nvSpPr>
        <p:spPr>
          <a:xfrm>
            <a:off x="127000" y="122238"/>
            <a:ext cx="8909050" cy="696912"/>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刷新存储元</a:t>
            </a:r>
            <a:r>
              <a:rPr lang="en-US" altLang="zh-CN" dirty="0">
                <a:latin typeface="黑体" panose="02010609060101010101" pitchFamily="49" charset="-122"/>
                <a:ea typeface="黑体" panose="02010609060101010101" pitchFamily="49" charset="-122"/>
                <a:cs typeface="+mj-cs"/>
              </a:rPr>
              <a:t>1/0</a:t>
            </a:r>
            <a:endParaRPr lang="en-US" altLang="zh-CN" dirty="0">
              <a:latin typeface="黑体" panose="02010609060101010101" pitchFamily="49" charset="-122"/>
              <a:ea typeface="黑体" panose="02010609060101010101" pitchFamily="49" charset="-122"/>
              <a:cs typeface="+mj-cs"/>
            </a:endParaRPr>
          </a:p>
        </p:txBody>
      </p:sp>
      <p:pic>
        <p:nvPicPr>
          <p:cNvPr id="18435" name="Picture 3" descr="3a6"/>
          <p:cNvPicPr>
            <a:picLocks noChangeAspect="1"/>
          </p:cNvPicPr>
          <p:nvPr/>
        </p:nvPicPr>
        <p:blipFill>
          <a:blip r:embed="rId1"/>
          <a:srcRect l="52393" t="52704"/>
          <a:stretch>
            <a:fillRect/>
          </a:stretch>
        </p:blipFill>
        <p:spPr>
          <a:xfrm>
            <a:off x="1187450" y="1412875"/>
            <a:ext cx="6056630" cy="4780915"/>
          </a:xfrm>
          <a:prstGeom prst="rect">
            <a:avLst/>
          </a:prstGeom>
          <a:noFill/>
          <a:ln w="9525">
            <a:noFill/>
          </a:ln>
        </p:spPr>
      </p:pic>
      <p:sp>
        <p:nvSpPr>
          <p:cNvPr id="3" name="文本框 2"/>
          <p:cNvSpPr txBox="1"/>
          <p:nvPr/>
        </p:nvSpPr>
        <p:spPr>
          <a:xfrm flipH="1">
            <a:off x="5219700" y="2348865"/>
            <a:ext cx="3028950" cy="36957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3.</a:t>
            </a:r>
            <a:r>
              <a:rPr lang="zh-CN" altLang="en-US" sz="2400">
                <a:solidFill>
                  <a:srgbClr val="FF00FF"/>
                </a:solidFill>
                <a:latin typeface="黑体" panose="02010609060101010101" pitchFamily="49" charset="-122"/>
                <a:ea typeface="黑体" panose="02010609060101010101" pitchFamily="49" charset="-122"/>
              </a:rPr>
              <a:t>行线</a:t>
            </a:r>
            <a:r>
              <a:rPr lang="en-US" altLang="zh-CN" sz="2400">
                <a:solidFill>
                  <a:srgbClr val="FF00FF"/>
                </a:solidFill>
                <a:latin typeface="黑体" panose="02010609060101010101" pitchFamily="49" charset="-122"/>
                <a:ea typeface="黑体" panose="02010609060101010101" pitchFamily="49" charset="-122"/>
              </a:rPr>
              <a:t>=1</a:t>
            </a:r>
            <a:r>
              <a:rPr lang="zh-CN" altLang="en-US" sz="2400">
                <a:solidFill>
                  <a:srgbClr val="FF00FF"/>
                </a:solidFill>
                <a:latin typeface="黑体" panose="02010609060101010101" pitchFamily="49" charset="-122"/>
                <a:ea typeface="黑体" panose="02010609060101010101" pitchFamily="49" charset="-122"/>
              </a:rPr>
              <a:t>，</a:t>
            </a:r>
            <a:r>
              <a:rPr lang="en-US" altLang="zh-CN" sz="2400">
                <a:solidFill>
                  <a:srgbClr val="FF00FF"/>
                </a:solidFill>
                <a:latin typeface="黑体" panose="02010609060101010101" pitchFamily="49" charset="-122"/>
                <a:ea typeface="黑体" panose="02010609060101010101" pitchFamily="49" charset="-122"/>
              </a:rPr>
              <a:t>MOS</a:t>
            </a:r>
            <a:r>
              <a:rPr lang="zh-CN" altLang="en-US" sz="2400">
                <a:solidFill>
                  <a:srgbClr val="FF00FF"/>
                </a:solidFill>
                <a:latin typeface="黑体" panose="02010609060101010101" pitchFamily="49" charset="-122"/>
                <a:ea typeface="黑体" panose="02010609060101010101" pitchFamily="49" charset="-122"/>
              </a:rPr>
              <a:t>管打开</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4" name="文本框 3"/>
          <p:cNvSpPr txBox="1"/>
          <p:nvPr/>
        </p:nvSpPr>
        <p:spPr>
          <a:xfrm flipH="1">
            <a:off x="323215" y="1412875"/>
            <a:ext cx="4368800" cy="36957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1.</a:t>
            </a:r>
            <a:r>
              <a:rPr lang="zh-CN" altLang="en-US" sz="2400">
                <a:solidFill>
                  <a:srgbClr val="FF00FF"/>
                </a:solidFill>
                <a:latin typeface="黑体" panose="02010609060101010101" pitchFamily="49" charset="-122"/>
                <a:ea typeface="黑体" panose="02010609060101010101" pitchFamily="49" charset="-122"/>
              </a:rPr>
              <a:t>输入缓冲器关，输出缓冲器关</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5" name="文本框 4"/>
          <p:cNvSpPr txBox="1"/>
          <p:nvPr/>
        </p:nvSpPr>
        <p:spPr>
          <a:xfrm flipH="1">
            <a:off x="0" y="3140710"/>
            <a:ext cx="2462530" cy="673735"/>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2.</a:t>
            </a:r>
            <a:r>
              <a:rPr lang="zh-CN" altLang="en-US" sz="2400">
                <a:solidFill>
                  <a:srgbClr val="FF00FF"/>
                </a:solidFill>
                <a:latin typeface="黑体" panose="02010609060101010101" pitchFamily="49" charset="-122"/>
                <a:ea typeface="黑体" panose="02010609060101010101" pitchFamily="49" charset="-122"/>
              </a:rPr>
              <a:t>刷新缓冲器开，</a:t>
            </a:r>
            <a:endParaRPr lang="zh-CN" altLang="en-US" sz="2400">
              <a:solidFill>
                <a:srgbClr val="FF00FF"/>
              </a:solidFill>
              <a:latin typeface="黑体" panose="02010609060101010101" pitchFamily="49" charset="-122"/>
              <a:ea typeface="黑体" panose="02010609060101010101" pitchFamily="49" charset="-122"/>
            </a:endParaRPr>
          </a:p>
          <a:p>
            <a:pPr marL="694055" lvl="2" indent="0"/>
            <a:r>
              <a:rPr lang="en-US" altLang="zh-CN" sz="2400">
                <a:solidFill>
                  <a:srgbClr val="FF00FF"/>
                </a:solidFill>
                <a:latin typeface="黑体" panose="02010609060101010101" pitchFamily="49" charset="-122"/>
                <a:ea typeface="黑体" panose="02010609060101010101" pitchFamily="49" charset="-122"/>
              </a:rPr>
              <a:t>  </a:t>
            </a:r>
            <a:r>
              <a:rPr lang="zh-CN" altLang="en-US" sz="2400">
                <a:solidFill>
                  <a:srgbClr val="FF00FF"/>
                </a:solidFill>
                <a:latin typeface="黑体" panose="02010609060101010101" pitchFamily="49" charset="-122"/>
                <a:ea typeface="黑体" panose="02010609060101010101" pitchFamily="49" charset="-122"/>
              </a:rPr>
              <a:t>数据</a:t>
            </a:r>
            <a:r>
              <a:rPr lang="en-US" altLang="zh-CN" sz="2400">
                <a:solidFill>
                  <a:srgbClr val="FF00FF"/>
                </a:solidFill>
                <a:latin typeface="黑体" panose="02010609060101010101" pitchFamily="49" charset="-122"/>
                <a:ea typeface="黑体" panose="02010609060101010101" pitchFamily="49" charset="-122"/>
              </a:rPr>
              <a:t>D</a:t>
            </a:r>
            <a:r>
              <a:rPr lang="en-US" altLang="zh-CN" sz="2400" baseline="-25000">
                <a:solidFill>
                  <a:srgbClr val="FF00FF"/>
                </a:solidFill>
                <a:latin typeface="黑体" panose="02010609060101010101" pitchFamily="49" charset="-122"/>
                <a:ea typeface="黑体" panose="02010609060101010101" pitchFamily="49" charset="-122"/>
              </a:rPr>
              <a:t>out</a:t>
            </a:r>
            <a:r>
              <a:rPr lang="zh-CN" altLang="en-US" sz="2400">
                <a:solidFill>
                  <a:srgbClr val="FF00FF"/>
                </a:solidFill>
                <a:latin typeface="黑体" panose="02010609060101010101" pitchFamily="49" charset="-122"/>
                <a:ea typeface="黑体" panose="02010609060101010101" pitchFamily="49" charset="-122"/>
              </a:rPr>
              <a:t>送列线</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6" name="文本框 5"/>
          <p:cNvSpPr txBox="1"/>
          <p:nvPr/>
        </p:nvSpPr>
        <p:spPr>
          <a:xfrm flipH="1">
            <a:off x="4157345" y="4653280"/>
            <a:ext cx="4893945" cy="368300"/>
          </a:xfrm>
          <a:prstGeom prst="rect">
            <a:avLst/>
          </a:prstGeom>
          <a:solidFill>
            <a:srgbClr val="FFFF47"/>
          </a:solidFill>
          <a:ln w="9525">
            <a:noFill/>
          </a:ln>
        </p:spPr>
        <p:txBody>
          <a:bodyPr wrap="none" lIns="0" tIns="0" rIns="0" bIns="0" anchor="ctr" anchorCtr="1"/>
          <a:p>
            <a:pPr marL="694055" lvl="2" indent="0"/>
            <a:r>
              <a:rPr lang="en-US" altLang="zh-CN" sz="2400">
                <a:solidFill>
                  <a:srgbClr val="FF00FF"/>
                </a:solidFill>
                <a:latin typeface="黑体" panose="02010609060101010101" pitchFamily="49" charset="-122"/>
                <a:ea typeface="黑体" panose="02010609060101010101" pitchFamily="49" charset="-122"/>
              </a:rPr>
              <a:t>4.</a:t>
            </a:r>
            <a:r>
              <a:rPr lang="zh-CN" altLang="en-US" sz="2400">
                <a:solidFill>
                  <a:srgbClr val="FF00FF"/>
                </a:solidFill>
                <a:latin typeface="黑体" panose="02010609060101010101" pitchFamily="49" charset="-122"/>
                <a:ea typeface="黑体" panose="02010609060101010101" pitchFamily="49" charset="-122"/>
              </a:rPr>
              <a:t>列线上的数据经</a:t>
            </a:r>
            <a:r>
              <a:rPr lang="en-US" altLang="zh-CN" sz="2400">
                <a:solidFill>
                  <a:srgbClr val="FF00FF"/>
                </a:solidFill>
                <a:latin typeface="黑体" panose="02010609060101010101" pitchFamily="49" charset="-122"/>
                <a:ea typeface="黑体" panose="02010609060101010101" pitchFamily="49" charset="-122"/>
              </a:rPr>
              <a:t>MOS</a:t>
            </a:r>
            <a:r>
              <a:rPr lang="zh-CN" altLang="en-US" sz="2400">
                <a:solidFill>
                  <a:srgbClr val="FF00FF"/>
                </a:solidFill>
                <a:latin typeface="黑体" panose="02010609060101010101" pitchFamily="49" charset="-122"/>
                <a:ea typeface="黑体" panose="02010609060101010101" pitchFamily="49" charset="-122"/>
              </a:rPr>
              <a:t>管写到电容上</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18440" name="文本框 1"/>
          <p:cNvSpPr txBox="1"/>
          <p:nvPr/>
        </p:nvSpPr>
        <p:spPr>
          <a:xfrm flipH="1">
            <a:off x="223838" y="814388"/>
            <a:ext cx="6672262" cy="368300"/>
          </a:xfrm>
          <a:prstGeom prst="rect">
            <a:avLst/>
          </a:prstGeom>
          <a:noFill/>
          <a:ln w="9525">
            <a:noFill/>
          </a:ln>
        </p:spPr>
        <p:txBody>
          <a:bodyPr wrap="none" lIns="0" tIns="0" rIns="0" bIns="0" anchor="ctr" anchorCtr="1"/>
          <a:p>
            <a:pPr marL="694055" lvl="2" indent="0"/>
            <a:r>
              <a:rPr lang="zh-CN" altLang="en-US" sz="2800">
                <a:latin typeface="黑体" panose="02010609060101010101" pitchFamily="49" charset="-122"/>
                <a:ea typeface="黑体" panose="02010609060101010101" pitchFamily="49" charset="-122"/>
              </a:rPr>
              <a:t>读出过程就是刷新过程。</a:t>
            </a:r>
            <a:r>
              <a:rPr lang="zh-CN" altLang="en-US" sz="2800">
                <a:solidFill>
                  <a:srgbClr val="FF0000"/>
                </a:solidFill>
                <a:latin typeface="黑体" panose="02010609060101010101" pitchFamily="49" charset="-122"/>
                <a:ea typeface="黑体" panose="02010609060101010101" pitchFamily="49" charset="-122"/>
              </a:rPr>
              <a:t>先读出</a:t>
            </a:r>
            <a:r>
              <a:rPr lang="en-US" altLang="zh-CN" sz="2800">
                <a:solidFill>
                  <a:srgbClr val="FF0000"/>
                </a:solidFill>
                <a:latin typeface="黑体" panose="02010609060101010101" pitchFamily="49" charset="-122"/>
                <a:ea typeface="黑体" panose="02010609060101010101" pitchFamily="49" charset="-122"/>
              </a:rPr>
              <a:t>1</a:t>
            </a:r>
            <a:r>
              <a:rPr lang="zh-CN" altLang="en-US" sz="2800">
                <a:solidFill>
                  <a:srgbClr val="FF0000"/>
                </a:solidFill>
                <a:latin typeface="黑体" panose="02010609060101010101" pitchFamily="49" charset="-122"/>
                <a:ea typeface="黑体" panose="02010609060101010101" pitchFamily="49" charset="-122"/>
              </a:rPr>
              <a:t>再重写</a:t>
            </a:r>
            <a:r>
              <a:rPr lang="en-US" altLang="zh-CN" sz="2800">
                <a:solidFill>
                  <a:srgbClr val="FF0000"/>
                </a:solidFill>
                <a:latin typeface="黑体" panose="02010609060101010101" pitchFamily="49" charset="-122"/>
                <a:ea typeface="黑体" panose="02010609060101010101" pitchFamily="49" charset="-122"/>
              </a:rPr>
              <a:t>1</a:t>
            </a:r>
            <a:endParaRPr lang="en-US" altLang="zh-CN" sz="2800">
              <a:solidFill>
                <a:srgbClr val="FF0000"/>
              </a:solidFill>
              <a:latin typeface="黑体" panose="02010609060101010101" pitchFamily="49" charset="-122"/>
              <a:ea typeface="黑体" panose="02010609060101010101" pitchFamily="49" charset="-122"/>
            </a:endParaRPr>
          </a:p>
        </p:txBody>
      </p:sp>
      <p:sp>
        <p:nvSpPr>
          <p:cNvPr id="2" name="矩形 7"/>
          <p:cNvSpPr/>
          <p:nvPr/>
        </p:nvSpPr>
        <p:spPr>
          <a:xfrm>
            <a:off x="107315" y="5516880"/>
            <a:ext cx="8998585" cy="142049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en-US" altLang="zh-CN" sz="2400" dirty="0">
                <a:solidFill>
                  <a:srgbClr val="FF0000"/>
                </a:solidFill>
                <a:latin typeface="黑体" panose="02010609060101010101" pitchFamily="49" charset="-122"/>
                <a:ea typeface="黑体" panose="02010609060101010101" pitchFamily="49" charset="-122"/>
              </a:rPr>
              <a:t>DRAM</a:t>
            </a:r>
            <a:r>
              <a:rPr lang="zh-CN" sz="2400" dirty="0">
                <a:solidFill>
                  <a:srgbClr val="FF0000"/>
                </a:solidFill>
                <a:latin typeface="黑体" panose="02010609060101010101" pitchFamily="49" charset="-122"/>
                <a:ea typeface="黑体" panose="02010609060101010101" pitchFamily="49" charset="-122"/>
              </a:rPr>
              <a:t>为什么需要刷新</a:t>
            </a:r>
            <a:r>
              <a:rPr lang="zh-CN" altLang="en-US" sz="2400" dirty="0">
                <a:solidFill>
                  <a:srgbClr val="FF0000"/>
                </a:solidFill>
                <a:latin typeface="黑体" panose="02010609060101010101" pitchFamily="49" charset="-122"/>
                <a:ea typeface="黑体" panose="02010609060101010101" pitchFamily="49" charset="-122"/>
              </a:rPr>
              <a:t>？如何刷新？</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读出过程破坏了电容上存储的信息（读后刷新）</a:t>
            </a:r>
            <a:r>
              <a:rPr lang="zh-CN" altLang="en-US" sz="2400" b="1" kern="0" dirty="0">
                <a:solidFill>
                  <a:srgbClr val="FF00FF"/>
                </a:solidFill>
                <a:latin typeface="黑体" panose="02010609060101010101" pitchFamily="49" charset="-122"/>
                <a:ea typeface="黑体" panose="02010609060101010101" pitchFamily="49" charset="-122"/>
                <a:sym typeface="+mn-ea"/>
              </a:rPr>
              <a:t>，</a:t>
            </a:r>
            <a:r>
              <a:rPr lang="zh-CN" sz="2400" b="1" kern="0" dirty="0">
                <a:solidFill>
                  <a:srgbClr val="FF00FF"/>
                </a:solidFill>
                <a:latin typeface="黑体" panose="02010609060101010101" pitchFamily="49" charset="-122"/>
                <a:ea typeface="黑体" panose="02010609060101010101" pitchFamily="49" charset="-122"/>
                <a:sym typeface="+mn-ea"/>
              </a:rPr>
              <a:t>电容在不停漏电（定时刷新）</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92075" y="44450"/>
            <a:ext cx="9051925" cy="2242185"/>
            <a:chOff x="372" y="-156"/>
            <a:chExt cx="14255" cy="3531"/>
          </a:xfrm>
        </p:grpSpPr>
        <p:pic>
          <p:nvPicPr>
            <p:cNvPr id="14339" name="Picture 4" descr="3a2"/>
            <p:cNvPicPr>
              <a:picLocks noChangeAspect="1"/>
            </p:cNvPicPr>
            <p:nvPr>
              <p:custDataLst>
                <p:tags r:id="rId2"/>
              </p:custDataLst>
            </p:nvPr>
          </p:nvPicPr>
          <p:blipFill>
            <a:blip r:embed="rId3"/>
            <a:srcRect l="75636" r="1566" b="65758"/>
            <a:stretch>
              <a:fillRect/>
            </a:stretch>
          </p:blipFill>
          <p:spPr>
            <a:xfrm>
              <a:off x="11117" y="-156"/>
              <a:ext cx="3510" cy="3531"/>
            </a:xfrm>
            <a:prstGeom prst="rect">
              <a:avLst/>
            </a:prstGeom>
            <a:noFill/>
            <a:ln w="28575">
              <a:solidFill>
                <a:srgbClr val="FF0000"/>
              </a:solidFill>
            </a:ln>
          </p:spPr>
        </p:pic>
        <p:sp>
          <p:nvSpPr>
            <p:cNvPr id="8" name="文本框 7"/>
            <p:cNvSpPr txBox="1"/>
            <p:nvPr/>
          </p:nvSpPr>
          <p:spPr>
            <a:xfrm>
              <a:off x="372" y="2125"/>
              <a:ext cx="1158" cy="775"/>
            </a:xfrm>
            <a:prstGeom prst="rect">
              <a:avLst/>
            </a:prstGeom>
            <a:solidFill>
              <a:schemeClr val="bg1"/>
            </a:solidFill>
          </p:spPr>
          <p:txBody>
            <a:bodyPr wrap="square" lIns="36195" tIns="0" rIns="0" bIns="0" rtlCol="0" anchor="t" anchorCtr="1">
              <a:spAutoFit/>
            </a:bodyPr>
            <a:p>
              <a:pPr marL="693420" lvl="2" indent="0" algn="l" eaLnBrk="1" hangingPunct="1">
                <a:buNone/>
              </a:pPr>
              <a:endParaRPr lang="zh-CN" altLang="en-US" sz="3200">
                <a:noFill/>
                <a:latin typeface="黑体" panose="02010609060101010101" pitchFamily="49" charset="-122"/>
                <a:ea typeface="黑体" panose="02010609060101010101" pitchFamily="49" charset="-122"/>
                <a:cs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4" grpId="0" bldLvl="0" animBg="1"/>
      <p:bldP spid="4" grpId="1" animBg="1"/>
      <p:bldP spid="5" grpId="0" bldLvl="0" animBg="1"/>
      <p:bldP spid="5" grpId="1" animBg="1"/>
      <p:bldP spid="6" grpId="0" bldLvl="0" animBg="1"/>
      <p:bldP spid="6" grpId="1" animBg="1"/>
      <p:bldP spid="1844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8434" name="Rectangle 2"/>
          <p:cNvSpPr>
            <a:spLocks noGrp="1"/>
          </p:cNvSpPr>
          <p:nvPr>
            <p:ph type="title"/>
          </p:nvPr>
        </p:nvSpPr>
        <p:spPr>
          <a:xfrm>
            <a:off x="127000" y="122238"/>
            <a:ext cx="8909050" cy="696912"/>
          </a:xfrm>
        </p:spPr>
        <p:txBody>
          <a:bodyPr wrap="square" lIns="91440" tIns="45720" rIns="91440" bIns="45720" anchor="b" anchorCtr="0"/>
          <a:p>
            <a:pPr eaLnBrk="1" hangingPunct="1"/>
            <a:r>
              <a:rPr lang="en-US" dirty="0">
                <a:latin typeface="黑体" panose="02010609060101010101" pitchFamily="49" charset="-122"/>
                <a:ea typeface="黑体" panose="02010609060101010101" pitchFamily="49" charset="-122"/>
                <a:cs typeface="+mj-cs"/>
              </a:rPr>
              <a:t>DRAM</a:t>
            </a:r>
            <a:r>
              <a:rPr lang="zh-CN" altLang="en-US" dirty="0">
                <a:latin typeface="黑体" panose="02010609060101010101" pitchFamily="49" charset="-122"/>
                <a:ea typeface="黑体" panose="02010609060101010101" pitchFamily="49" charset="-122"/>
                <a:cs typeface="+mj-cs"/>
              </a:rPr>
              <a:t>特点</a:t>
            </a:r>
            <a:endParaRPr lang="zh-CN" altLang="en-US" dirty="0">
              <a:latin typeface="黑体" panose="02010609060101010101" pitchFamily="49" charset="-122"/>
              <a:ea typeface="黑体" panose="02010609060101010101" pitchFamily="49" charset="-122"/>
              <a:cs typeface="+mj-cs"/>
            </a:endParaRPr>
          </a:p>
        </p:txBody>
      </p:sp>
      <p:graphicFrame>
        <p:nvGraphicFramePr>
          <p:cNvPr id="7" name="对象 6"/>
          <p:cNvGraphicFramePr/>
          <p:nvPr>
            <p:custDataLst>
              <p:tags r:id="rId1"/>
            </p:custDataLst>
          </p:nvPr>
        </p:nvGraphicFramePr>
        <p:xfrm>
          <a:off x="323850" y="1196975"/>
          <a:ext cx="6247765" cy="4171315"/>
        </p:xfrm>
        <a:graphic>
          <a:graphicData uri="http://schemas.openxmlformats.org/presentationml/2006/ole">
            <mc:AlternateContent xmlns:mc="http://schemas.openxmlformats.org/markup-compatibility/2006">
              <mc:Choice xmlns:v="urn:schemas-microsoft-com:vml" Requires="v">
                <p:oleObj spid="_x0000_s8" name="" r:id="rId2" imgW="8312150" imgH="6788150" progId="Paint.Picture">
                  <p:embed/>
                </p:oleObj>
              </mc:Choice>
              <mc:Fallback>
                <p:oleObj name="" r:id="rId2" imgW="8312150" imgH="6788150" progId="Paint.Picture">
                  <p:embed/>
                  <p:pic>
                    <p:nvPicPr>
                      <p:cNvPr id="0" name="图片 2"/>
                      <p:cNvPicPr/>
                      <p:nvPr/>
                    </p:nvPicPr>
                    <p:blipFill>
                      <a:blip r:embed="rId3"/>
                      <a:stretch>
                        <a:fillRect/>
                      </a:stretch>
                    </p:blipFill>
                    <p:spPr>
                      <a:xfrm>
                        <a:off x="323850" y="1196975"/>
                        <a:ext cx="6247765" cy="4171315"/>
                      </a:xfrm>
                      <a:prstGeom prst="rect">
                        <a:avLst/>
                      </a:prstGeom>
                    </p:spPr>
                  </p:pic>
                </p:oleObj>
              </mc:Fallback>
            </mc:AlternateContent>
          </a:graphicData>
        </a:graphic>
      </p:graphicFrame>
      <p:sp>
        <p:nvSpPr>
          <p:cNvPr id="10" name="内容占位符 9"/>
          <p:cNvSpPr>
            <a:spLocks noGrp="1"/>
          </p:cNvSpPr>
          <p:nvPr>
            <p:ph idx="1"/>
          </p:nvPr>
        </p:nvSpPr>
        <p:spPr>
          <a:xfrm>
            <a:off x="127000" y="5445125"/>
            <a:ext cx="8524240" cy="1080770"/>
          </a:xfrm>
        </p:spPr>
        <p:txBody>
          <a:bodyPr anchor="t" anchorCtr="0"/>
          <a:p>
            <a:pPr marL="0" indent="0">
              <a:buSzPct val="70000"/>
              <a:buFont typeface="Wingdings" panose="05000000000000000000" pitchFamily="2" charset="2"/>
              <a:buNone/>
            </a:pPr>
            <a:r>
              <a:rPr lang="en-US" sz="2400">
                <a:solidFill>
                  <a:srgbClr val="FF0000"/>
                </a:solidFill>
                <a:latin typeface="黑体" panose="02010609060101010101" pitchFamily="49" charset="-122"/>
                <a:ea typeface="黑体" panose="02010609060101010101" pitchFamily="49" charset="-122"/>
                <a:cs typeface="+mn-cs"/>
              </a:rPr>
              <a:t>1. </a:t>
            </a:r>
            <a:r>
              <a:rPr lang="zh-CN" altLang="en-US" sz="2400">
                <a:solidFill>
                  <a:srgbClr val="FF0000"/>
                </a:solidFill>
                <a:latin typeface="黑体" panose="02010609060101010101" pitchFamily="49" charset="-122"/>
                <a:ea typeface="黑体" panose="02010609060101010101" pitchFamily="49" charset="-122"/>
                <a:cs typeface="+mn-cs"/>
              </a:rPr>
              <a:t>存储元件少，存储密度高</a:t>
            </a:r>
            <a:r>
              <a:rPr lang="zh-CN" altLang="en-US" sz="2400">
                <a:latin typeface="黑体" panose="02010609060101010101" pitchFamily="49" charset="-122"/>
                <a:ea typeface="黑体" panose="02010609060101010101" pitchFamily="49" charset="-122"/>
                <a:cs typeface="+mn-cs"/>
              </a:rPr>
              <a:t>（集成度高，容量</a:t>
            </a:r>
            <a:r>
              <a:rPr lang="zh-CN" altLang="en-US" sz="2400">
                <a:sym typeface="+mn-ea"/>
              </a:rPr>
              <a:t>大</a:t>
            </a:r>
            <a:r>
              <a:rPr lang="zh-CN" altLang="en-US" sz="2400">
                <a:latin typeface="黑体" panose="02010609060101010101" pitchFamily="49" charset="-122"/>
                <a:ea typeface="黑体" panose="02010609060101010101" pitchFamily="49" charset="-122"/>
                <a:cs typeface="+mn-cs"/>
              </a:rPr>
              <a:t>）</a:t>
            </a:r>
            <a:endParaRPr lang="zh-CN" altLang="en-US" sz="2400">
              <a:solidFill>
                <a:srgbClr val="FF0000"/>
              </a:solidFill>
              <a:latin typeface="黑体" panose="02010609060101010101" pitchFamily="49" charset="-122"/>
              <a:ea typeface="黑体" panose="02010609060101010101" pitchFamily="49" charset="-122"/>
              <a:cs typeface="+mn-cs"/>
            </a:endParaRPr>
          </a:p>
          <a:p>
            <a:pPr marL="0" indent="0">
              <a:buSzPct val="70000"/>
              <a:buFont typeface="Wingdings" panose="05000000000000000000" pitchFamily="2" charset="2"/>
              <a:buNone/>
            </a:pPr>
            <a:r>
              <a:rPr lang="en-US" sz="2400">
                <a:solidFill>
                  <a:srgbClr val="FF0000"/>
                </a:solidFill>
                <a:latin typeface="黑体" panose="02010609060101010101" pitchFamily="49" charset="-122"/>
                <a:ea typeface="黑体" panose="02010609060101010101" pitchFamily="49" charset="-122"/>
                <a:cs typeface="+mn-cs"/>
              </a:rPr>
              <a:t>2. </a:t>
            </a:r>
            <a:r>
              <a:rPr lang="zh-CN" altLang="en-US" sz="2400">
                <a:solidFill>
                  <a:srgbClr val="FF0000"/>
                </a:solidFill>
                <a:latin typeface="黑体" panose="02010609060101010101" pitchFamily="49" charset="-122"/>
                <a:ea typeface="黑体" panose="02010609060101010101" pitchFamily="49" charset="-122"/>
                <a:cs typeface="+mn-cs"/>
              </a:rPr>
              <a:t>需要刷新，附属电路复杂，速度慢</a:t>
            </a:r>
            <a:endParaRPr lang="zh-CN" altLang="en-US" sz="2400">
              <a:solidFill>
                <a:srgbClr val="FF0000"/>
              </a:solidFill>
              <a:latin typeface="黑体" panose="02010609060101010101" pitchFamily="49" charset="-122"/>
              <a:ea typeface="黑体" panose="02010609060101010101" pitchFamily="49" charset="-122"/>
              <a:cs typeface="+mn-cs"/>
            </a:endParaRPr>
          </a:p>
        </p:txBody>
      </p:sp>
      <p:grpSp>
        <p:nvGrpSpPr>
          <p:cNvPr id="6" name="组合 5"/>
          <p:cNvGrpSpPr/>
          <p:nvPr/>
        </p:nvGrpSpPr>
        <p:grpSpPr>
          <a:xfrm>
            <a:off x="92075" y="122555"/>
            <a:ext cx="9051925" cy="2242185"/>
            <a:chOff x="372" y="-156"/>
            <a:chExt cx="14255" cy="3531"/>
          </a:xfrm>
        </p:grpSpPr>
        <p:pic>
          <p:nvPicPr>
            <p:cNvPr id="14339" name="Picture 4" descr="3a2"/>
            <p:cNvPicPr>
              <a:picLocks noChangeAspect="1"/>
            </p:cNvPicPr>
            <p:nvPr>
              <p:custDataLst>
                <p:tags r:id="rId4"/>
              </p:custDataLst>
            </p:nvPr>
          </p:nvPicPr>
          <p:blipFill>
            <a:blip r:embed="rId5"/>
            <a:srcRect l="75636" r="1566" b="65758"/>
            <a:stretch>
              <a:fillRect/>
            </a:stretch>
          </p:blipFill>
          <p:spPr>
            <a:xfrm>
              <a:off x="11117" y="-156"/>
              <a:ext cx="3510" cy="3531"/>
            </a:xfrm>
            <a:prstGeom prst="rect">
              <a:avLst/>
            </a:prstGeom>
            <a:noFill/>
            <a:ln w="28575">
              <a:solidFill>
                <a:srgbClr val="FF0000"/>
              </a:solidFill>
            </a:ln>
          </p:spPr>
        </p:pic>
        <p:sp>
          <p:nvSpPr>
            <p:cNvPr id="2" name="文本框 1"/>
            <p:cNvSpPr txBox="1"/>
            <p:nvPr/>
          </p:nvSpPr>
          <p:spPr>
            <a:xfrm>
              <a:off x="372" y="2125"/>
              <a:ext cx="1158" cy="775"/>
            </a:xfrm>
            <a:prstGeom prst="rect">
              <a:avLst/>
            </a:prstGeom>
            <a:solidFill>
              <a:schemeClr val="bg1"/>
            </a:solidFill>
          </p:spPr>
          <p:txBody>
            <a:bodyPr wrap="square" lIns="36195" tIns="0" rIns="0" bIns="0" rtlCol="0" anchor="t" anchorCtr="1">
              <a:spAutoFit/>
            </a:bodyPr>
            <a:p>
              <a:pPr marL="693420" lvl="2" indent="0" algn="l" eaLnBrk="1" hangingPunct="1">
                <a:buNone/>
              </a:pPr>
              <a:endParaRPr lang="zh-CN" altLang="en-US" sz="3200">
                <a:noFill/>
                <a:latin typeface="黑体" panose="02010609060101010101" pitchFamily="49" charset="-122"/>
                <a:ea typeface="黑体" panose="02010609060101010101" pitchFamily="49" charset="-122"/>
                <a:cs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9458" name="Rectangle 2"/>
          <p:cNvSpPr>
            <a:spLocks noGrp="1"/>
          </p:cNvSpPr>
          <p:nvPr>
            <p:ph type="title"/>
          </p:nvPr>
        </p:nvSpPr>
        <p:spPr>
          <a:xfrm>
            <a:off x="457200" y="122238"/>
            <a:ext cx="7543800" cy="70802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3.3.2 DRAM</a:t>
            </a:r>
            <a:r>
              <a:rPr lang="zh-CN" altLang="en-US" dirty="0">
                <a:latin typeface="黑体" panose="02010609060101010101" pitchFamily="49" charset="-122"/>
                <a:ea typeface="黑体" panose="02010609060101010101" pitchFamily="49" charset="-122"/>
                <a:cs typeface="+mj-cs"/>
              </a:rPr>
              <a:t>芯片的逻辑结构</a:t>
            </a:r>
            <a:endParaRPr lang="zh-CN" altLang="en-US" dirty="0">
              <a:latin typeface="黑体" panose="02010609060101010101" pitchFamily="49" charset="-122"/>
              <a:ea typeface="黑体" panose="02010609060101010101" pitchFamily="49" charset="-122"/>
              <a:cs typeface="+mj-cs"/>
            </a:endParaRPr>
          </a:p>
        </p:txBody>
      </p:sp>
      <p:sp>
        <p:nvSpPr>
          <p:cNvPr id="19459" name="Rectangle 3"/>
          <p:cNvSpPr>
            <a:spLocks noGrp="1"/>
          </p:cNvSpPr>
          <p:nvPr>
            <p:ph idx="1"/>
          </p:nvPr>
        </p:nvSpPr>
        <p:spPr>
          <a:xfrm>
            <a:off x="171450" y="830263"/>
            <a:ext cx="8515350" cy="4408487"/>
          </a:xfrm>
        </p:spPr>
        <p:txBody>
          <a:bodyPr vert="horz" wrap="square" lIns="91440" tIns="45720" rIns="91440" bIns="45720" anchor="t" anchorCtr="0"/>
          <a:p>
            <a:pPr eaLnBrk="1" hangingPunct="1">
              <a:lnSpc>
                <a:spcPct val="100000"/>
              </a:lnSpc>
              <a:buSzPct val="70000"/>
              <a:buFont typeface="Wingdings" panose="05000000000000000000" pitchFamily="2" charset="2"/>
              <a:buNone/>
            </a:pPr>
            <a:r>
              <a:rPr lang="en-US" altLang="zh-CN" sz="2400" dirty="0">
                <a:solidFill>
                  <a:srgbClr val="0000FF"/>
                </a:solidFill>
                <a:latin typeface="黑体" panose="02010609060101010101" pitchFamily="49" charset="-122"/>
                <a:ea typeface="黑体" panose="02010609060101010101" pitchFamily="49" charset="-122"/>
                <a:cs typeface="+mn-cs"/>
              </a:rPr>
              <a:t>1M×4</a:t>
            </a:r>
            <a:r>
              <a:rPr lang="zh-CN" altLang="en-US" sz="2400" dirty="0">
                <a:solidFill>
                  <a:srgbClr val="0000FF"/>
                </a:solidFill>
                <a:latin typeface="黑体" panose="02010609060101010101" pitchFamily="49" charset="-122"/>
                <a:ea typeface="黑体" panose="02010609060101010101" pitchFamily="49" charset="-122"/>
                <a:cs typeface="+mn-cs"/>
              </a:rPr>
              <a:t>位</a:t>
            </a:r>
            <a:r>
              <a:rPr lang="en-US" altLang="zh-CN" sz="2400" dirty="0">
                <a:solidFill>
                  <a:srgbClr val="FF0000"/>
                </a:solidFill>
                <a:latin typeface="黑体" panose="02010609060101010101" pitchFamily="49" charset="-122"/>
                <a:ea typeface="黑体" panose="02010609060101010101" pitchFamily="49" charset="-122"/>
                <a:cs typeface="+mn-cs"/>
              </a:rPr>
              <a:t> DRAM</a:t>
            </a:r>
            <a:r>
              <a:rPr lang="zh-CN" altLang="en-US" sz="2400" dirty="0">
                <a:solidFill>
                  <a:srgbClr val="FF0000"/>
                </a:solidFill>
                <a:latin typeface="黑体" panose="02010609060101010101" pitchFamily="49" charset="-122"/>
                <a:ea typeface="黑体" panose="02010609060101010101" pitchFamily="49" charset="-122"/>
                <a:cs typeface="+mn-cs"/>
              </a:rPr>
              <a:t>芯片</a:t>
            </a:r>
            <a:endParaRPr lang="zh-CN" altLang="en-US" sz="2400" dirty="0">
              <a:solidFill>
                <a:srgbClr val="FF0000"/>
              </a:solidFill>
              <a:latin typeface="黑体" panose="02010609060101010101" pitchFamily="49" charset="-122"/>
              <a:ea typeface="黑体" panose="02010609060101010101" pitchFamily="49" charset="-122"/>
              <a:cs typeface="+mn-cs"/>
            </a:endParaRPr>
          </a:p>
          <a:p>
            <a:pPr eaLnBrk="1" hangingPunct="1">
              <a:lnSpc>
                <a:spcPct val="100000"/>
              </a:lnSpc>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引脚：</a:t>
            </a:r>
            <a:endParaRPr lang="zh-CN" altLang="en-US" sz="2400" dirty="0">
              <a:solidFill>
                <a:srgbClr val="FF0000"/>
              </a:solidFill>
              <a:latin typeface="黑体" panose="02010609060101010101" pitchFamily="49" charset="-122"/>
              <a:ea typeface="黑体" panose="02010609060101010101" pitchFamily="49" charset="-122"/>
              <a:cs typeface="+mn-cs"/>
            </a:endParaRPr>
          </a:p>
          <a:p>
            <a:pPr eaLnBrk="1" hangingPunct="1">
              <a:lnSpc>
                <a:spcPct val="100000"/>
              </a:lnSpc>
              <a:buSzPct val="70000"/>
              <a:buFont typeface="Wingdings" panose="05000000000000000000" pitchFamily="2" charset="2"/>
              <a:buNone/>
            </a:pPr>
            <a:r>
              <a:rPr lang="en-US" altLang="zh-CN" sz="2400" dirty="0">
                <a:sym typeface="+mn-ea"/>
              </a:rPr>
              <a:t>D1-D4  4</a:t>
            </a:r>
            <a:r>
              <a:rPr lang="zh-CN" altLang="en-US" sz="2400" dirty="0">
                <a:sym typeface="+mn-ea"/>
              </a:rPr>
              <a:t>位数据</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00000"/>
              </a:lnSpc>
              <a:buSzPct val="70000"/>
              <a:buFont typeface="Wingdings" panose="05000000000000000000" pitchFamily="2" charset="2"/>
              <a:buNone/>
            </a:pPr>
            <a:r>
              <a:rPr lang="en-US" altLang="zh-CN" sz="2400" dirty="0">
                <a:sym typeface="+mn-ea"/>
              </a:rPr>
              <a:t>A0-A9  10</a:t>
            </a:r>
            <a:r>
              <a:rPr lang="zh-CN" altLang="en-US" sz="2400" dirty="0">
                <a:sym typeface="+mn-ea"/>
              </a:rPr>
              <a:t>位地址</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00000"/>
              </a:lnSpc>
              <a:buSzPct val="70000"/>
              <a:buFont typeface="Wingdings" panose="05000000000000000000" pitchFamily="2" charset="2"/>
              <a:buNone/>
            </a:pPr>
            <a:r>
              <a:rPr lang="en-US" altLang="zh-CN" sz="2400" dirty="0">
                <a:sym typeface="+mn-ea"/>
              </a:rPr>
              <a:t>#WE </a:t>
            </a:r>
            <a:r>
              <a:rPr lang="zh-CN" altLang="en-US" sz="2400" dirty="0">
                <a:sym typeface="+mn-ea"/>
              </a:rPr>
              <a:t>写信号</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00000"/>
              </a:lnSpc>
              <a:buSzPct val="70000"/>
              <a:buFont typeface="Wingdings" panose="05000000000000000000" pitchFamily="2" charset="2"/>
              <a:buNone/>
            </a:pPr>
            <a:r>
              <a:rPr lang="en-US" altLang="zh-CN" sz="2400" dirty="0">
                <a:sym typeface="+mn-ea"/>
              </a:rPr>
              <a:t>#OE </a:t>
            </a:r>
            <a:r>
              <a:rPr lang="zh-CN" altLang="en-US" sz="2400" dirty="0">
                <a:sym typeface="+mn-ea"/>
              </a:rPr>
              <a:t>输出使能信号</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00000"/>
              </a:lnSpc>
              <a:buSzPct val="70000"/>
              <a:buFont typeface="Wingdings" panose="05000000000000000000" pitchFamily="2" charset="2"/>
              <a:buNone/>
            </a:pPr>
            <a:endParaRPr lang="zh-CN" altLang="en-US" sz="2400" dirty="0">
              <a:latin typeface="黑体" panose="02010609060101010101" pitchFamily="49" charset="-122"/>
              <a:ea typeface="黑体" panose="02010609060101010101" pitchFamily="49" charset="-122"/>
              <a:cs typeface="+mn-cs"/>
            </a:endParaRPr>
          </a:p>
          <a:p>
            <a:pPr eaLnBrk="1" hangingPunct="1">
              <a:lnSpc>
                <a:spcPct val="10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RAS</a:t>
            </a:r>
            <a:r>
              <a:rPr lang="en-US" altLang="zh-CN" sz="2400" dirty="0">
                <a:latin typeface="黑体" panose="02010609060101010101" pitchFamily="49" charset="-122"/>
                <a:ea typeface="黑体" panose="02010609060101010101" pitchFamily="49" charset="-122"/>
                <a:cs typeface="+mn-cs"/>
              </a:rPr>
              <a:t> </a:t>
            </a:r>
            <a:r>
              <a:rPr lang="zh-CN" altLang="en-US" sz="2400" dirty="0">
                <a:solidFill>
                  <a:srgbClr val="FF0000"/>
                </a:solidFill>
                <a:latin typeface="黑体" panose="02010609060101010101" pitchFamily="49" charset="-122"/>
                <a:ea typeface="黑体" panose="02010609060101010101" pitchFamily="49" charset="-122"/>
                <a:cs typeface="+mn-cs"/>
              </a:rPr>
              <a:t>行</a:t>
            </a:r>
            <a:r>
              <a:rPr lang="zh-CN" altLang="en-US" sz="2400" dirty="0">
                <a:latin typeface="黑体" panose="02010609060101010101" pitchFamily="49" charset="-122"/>
                <a:ea typeface="黑体" panose="02010609060101010101" pitchFamily="49" charset="-122"/>
                <a:cs typeface="+mn-cs"/>
              </a:rPr>
              <a:t>选通信号</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0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CAS</a:t>
            </a:r>
            <a:r>
              <a:rPr lang="en-US" altLang="zh-CN" sz="2400" dirty="0">
                <a:latin typeface="黑体" panose="02010609060101010101" pitchFamily="49" charset="-122"/>
                <a:ea typeface="黑体" panose="02010609060101010101" pitchFamily="49" charset="-122"/>
                <a:cs typeface="+mn-cs"/>
              </a:rPr>
              <a:t> </a:t>
            </a:r>
            <a:r>
              <a:rPr lang="zh-CN" altLang="en-US" sz="2400" dirty="0">
                <a:solidFill>
                  <a:srgbClr val="FF0000"/>
                </a:solidFill>
                <a:latin typeface="黑体" panose="02010609060101010101" pitchFamily="49" charset="-122"/>
                <a:ea typeface="黑体" panose="02010609060101010101" pitchFamily="49" charset="-122"/>
                <a:cs typeface="+mn-cs"/>
              </a:rPr>
              <a:t>列</a:t>
            </a:r>
            <a:r>
              <a:rPr lang="zh-CN" altLang="en-US" sz="2400" dirty="0">
                <a:latin typeface="黑体" panose="02010609060101010101" pitchFamily="49" charset="-122"/>
                <a:ea typeface="黑体" panose="02010609060101010101" pitchFamily="49" charset="-122"/>
                <a:cs typeface="+mn-cs"/>
              </a:rPr>
              <a:t>选通信号</a:t>
            </a:r>
            <a:endParaRPr lang="zh-CN" altLang="en-US" sz="2400" dirty="0">
              <a:latin typeface="黑体" panose="02010609060101010101" pitchFamily="49" charset="-122"/>
              <a:ea typeface="黑体" panose="02010609060101010101" pitchFamily="49" charset="-122"/>
              <a:cs typeface="+mn-cs"/>
            </a:endParaRPr>
          </a:p>
          <a:p>
            <a:pPr eaLnBrk="1" hangingPunct="1">
              <a:lnSpc>
                <a:spcPct val="80000"/>
              </a:lnSpc>
              <a:buSzPct val="70000"/>
              <a:buFont typeface="Wingdings" panose="05000000000000000000" pitchFamily="2" charset="2"/>
              <a:buNone/>
            </a:pPr>
            <a:endParaRPr lang="zh-CN" altLang="en-US" sz="2400" dirty="0">
              <a:solidFill>
                <a:srgbClr val="0000FF"/>
              </a:solidFill>
              <a:latin typeface="黑体" panose="02010609060101010101" pitchFamily="49" charset="-122"/>
              <a:ea typeface="黑体" panose="02010609060101010101" pitchFamily="49" charset="-122"/>
              <a:cs typeface="+mn-cs"/>
            </a:endParaRPr>
          </a:p>
        </p:txBody>
      </p:sp>
      <p:graphicFrame>
        <p:nvGraphicFramePr>
          <p:cNvPr id="2" name="对象 1"/>
          <p:cNvGraphicFramePr/>
          <p:nvPr/>
        </p:nvGraphicFramePr>
        <p:xfrm>
          <a:off x="2700020" y="764540"/>
          <a:ext cx="3924935" cy="4820920"/>
        </p:xfrm>
        <a:graphic>
          <a:graphicData uri="http://schemas.openxmlformats.org/presentationml/2006/ole">
            <mc:AlternateContent xmlns:mc="http://schemas.openxmlformats.org/markup-compatibility/2006">
              <mc:Choice xmlns:v="urn:schemas-microsoft-com:vml" Requires="v">
                <p:oleObj spid="_x0000_s3" name="" r:id="rId1" imgW="4838700" imgH="5734050" progId="Paint.Picture">
                  <p:embed/>
                </p:oleObj>
              </mc:Choice>
              <mc:Fallback>
                <p:oleObj name="" r:id="rId1" imgW="4838700" imgH="5734050" progId="Paint.Picture">
                  <p:embed/>
                  <p:pic>
                    <p:nvPicPr>
                      <p:cNvPr id="0" name="图片 2"/>
                      <p:cNvPicPr/>
                      <p:nvPr/>
                    </p:nvPicPr>
                    <p:blipFill>
                      <a:blip r:embed="rId2"/>
                      <a:stretch>
                        <a:fillRect/>
                      </a:stretch>
                    </p:blipFill>
                    <p:spPr>
                      <a:xfrm>
                        <a:off x="2700020" y="764540"/>
                        <a:ext cx="3924935" cy="4820920"/>
                      </a:xfrm>
                      <a:prstGeom prst="rect">
                        <a:avLst/>
                      </a:prstGeom>
                    </p:spPr>
                  </p:pic>
                </p:oleObj>
              </mc:Fallback>
            </mc:AlternateContent>
          </a:graphicData>
        </a:graphic>
      </p:graphicFrame>
      <p:sp>
        <p:nvSpPr>
          <p:cNvPr id="7" name="矩形 7"/>
          <p:cNvSpPr/>
          <p:nvPr/>
        </p:nvSpPr>
        <p:spPr>
          <a:xfrm>
            <a:off x="107950" y="5661025"/>
            <a:ext cx="8501380" cy="97726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en-US" altLang="zh-CN" sz="2400" dirty="0">
                <a:solidFill>
                  <a:srgbClr val="FF0000"/>
                </a:solidFill>
                <a:latin typeface="黑体" panose="02010609060101010101" pitchFamily="49" charset="-122"/>
                <a:ea typeface="黑体" panose="02010609060101010101" pitchFamily="49" charset="-122"/>
              </a:rPr>
              <a:t>1</a:t>
            </a:r>
            <a:r>
              <a:rPr lang="zh-CN" sz="2400" dirty="0">
                <a:solidFill>
                  <a:srgbClr val="FF0000"/>
                </a:solidFill>
                <a:latin typeface="黑体" panose="02010609060101010101" pitchFamily="49" charset="-122"/>
                <a:ea typeface="黑体" panose="02010609060101010101" pitchFamily="49" charset="-122"/>
              </a:rPr>
              <a:t>M需要2</a:t>
            </a:r>
            <a:r>
              <a:rPr lang="en-US" altLang="zh-CN" sz="2400" dirty="0">
                <a:solidFill>
                  <a:srgbClr val="FF0000"/>
                </a:solidFill>
                <a:latin typeface="黑体" panose="02010609060101010101" pitchFamily="49" charset="-122"/>
                <a:ea typeface="黑体" panose="02010609060101010101" pitchFamily="49" charset="-122"/>
              </a:rPr>
              <a:t>0</a:t>
            </a:r>
            <a:r>
              <a:rPr lang="zh-CN" sz="2400" dirty="0">
                <a:solidFill>
                  <a:srgbClr val="FF0000"/>
                </a:solidFill>
                <a:latin typeface="黑体" panose="02010609060101010101" pitchFamily="49" charset="-122"/>
                <a:ea typeface="黑体" panose="02010609060101010101" pitchFamily="49" charset="-122"/>
              </a:rPr>
              <a:t>根地址线，芯片只有1</a:t>
            </a:r>
            <a:r>
              <a:rPr lang="en-US" altLang="zh-CN" sz="2400" dirty="0">
                <a:solidFill>
                  <a:srgbClr val="FF0000"/>
                </a:solidFill>
                <a:latin typeface="黑体" panose="02010609060101010101" pitchFamily="49" charset="-122"/>
                <a:ea typeface="黑体" panose="02010609060101010101" pitchFamily="49" charset="-122"/>
              </a:rPr>
              <a:t>0</a:t>
            </a:r>
            <a:r>
              <a:rPr lang="zh-CN" sz="2400" dirty="0">
                <a:solidFill>
                  <a:srgbClr val="FF0000"/>
                </a:solidFill>
                <a:latin typeface="黑体" panose="02010609060101010101" pitchFamily="49" charset="-122"/>
                <a:ea typeface="黑体" panose="02010609060101010101" pitchFamily="49" charset="-122"/>
              </a:rPr>
              <a:t>个地址引脚，怎么办</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将地址分成行列地址两部分分时传送（减少芯片引脚数）</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sp>
        <p:nvSpPr>
          <p:cNvPr id="4" name="矩形 7"/>
          <p:cNvSpPr/>
          <p:nvPr/>
        </p:nvSpPr>
        <p:spPr>
          <a:xfrm>
            <a:off x="6553200" y="830580"/>
            <a:ext cx="2424430" cy="3192780"/>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为什么</a:t>
            </a:r>
            <a:r>
              <a:rPr lang="en-US" altLang="zh-CN" sz="2400" dirty="0">
                <a:solidFill>
                  <a:srgbClr val="FF0000"/>
                </a:solidFill>
                <a:latin typeface="黑体" panose="02010609060101010101" pitchFamily="49" charset="-122"/>
                <a:ea typeface="黑体" panose="02010609060101010101" pitchFamily="49" charset="-122"/>
              </a:rPr>
              <a:t>DRAM</a:t>
            </a:r>
            <a:r>
              <a:rPr lang="zh-CN" altLang="en-US" sz="2400" dirty="0">
                <a:solidFill>
                  <a:srgbClr val="FF0000"/>
                </a:solidFill>
                <a:latin typeface="黑体" panose="02010609060101010101" pitchFamily="49" charset="-122"/>
                <a:ea typeface="黑体" panose="02010609060101010101" pitchFamily="49" charset="-122"/>
              </a:rPr>
              <a:t>需要分行列地址分时传送，而</a:t>
            </a:r>
            <a:r>
              <a:rPr lang="en-US" altLang="zh-CN" sz="2400" dirty="0">
                <a:solidFill>
                  <a:srgbClr val="FF0000"/>
                </a:solidFill>
                <a:latin typeface="黑体" panose="02010609060101010101" pitchFamily="49" charset="-122"/>
                <a:ea typeface="黑体" panose="02010609060101010101" pitchFamily="49" charset="-122"/>
              </a:rPr>
              <a:t>SRAM</a:t>
            </a:r>
            <a:r>
              <a:rPr lang="zh-CN" altLang="en-US" sz="2400" dirty="0">
                <a:solidFill>
                  <a:srgbClr val="FF0000"/>
                </a:solidFill>
                <a:latin typeface="黑体" panose="02010609060101010101" pitchFamily="49" charset="-122"/>
                <a:ea typeface="黑体" panose="02010609060101010101" pitchFamily="49" charset="-122"/>
              </a:rPr>
              <a:t>可以一次送地址？</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en-US" altLang="zh-CN" sz="2400" b="1" kern="0" dirty="0">
                <a:solidFill>
                  <a:srgbClr val="FF00FF"/>
                </a:solidFill>
                <a:latin typeface="黑体" panose="02010609060101010101" pitchFamily="49" charset="-122"/>
                <a:ea typeface="黑体" panose="02010609060101010101" pitchFamily="49" charset="-122"/>
                <a:sym typeface="+mn-ea"/>
              </a:rPr>
              <a:t>DRAM</a:t>
            </a:r>
            <a:r>
              <a:rPr lang="zh-CN" altLang="en-US" sz="2400" b="1" kern="0" dirty="0">
                <a:solidFill>
                  <a:srgbClr val="FF00FF"/>
                </a:solidFill>
                <a:latin typeface="黑体" panose="02010609060101010101" pitchFamily="49" charset="-122"/>
                <a:ea typeface="黑体" panose="02010609060101010101" pitchFamily="49" charset="-122"/>
                <a:sym typeface="+mn-ea"/>
              </a:rPr>
              <a:t>容量大，</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a:p>
            <a:pPr>
              <a:lnSpc>
                <a:spcPct val="120000"/>
              </a:lnSpc>
            </a:pPr>
            <a:r>
              <a:rPr lang="zh-CN" altLang="en-US" sz="2400" b="1" kern="0" dirty="0">
                <a:solidFill>
                  <a:srgbClr val="FF00FF"/>
                </a:solidFill>
                <a:latin typeface="黑体" panose="02010609060101010101" pitchFamily="49" charset="-122"/>
                <a:ea typeface="黑体" panose="02010609060101010101" pitchFamily="49" charset="-122"/>
                <a:sym typeface="+mn-ea"/>
              </a:rPr>
              <a:t>地址线多</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p:txBody>
      </p:sp>
      <p:sp>
        <p:nvSpPr>
          <p:cNvPr id="8" name="文本框 7"/>
          <p:cNvSpPr txBox="1"/>
          <p:nvPr/>
        </p:nvSpPr>
        <p:spPr>
          <a:xfrm>
            <a:off x="6360795" y="4364990"/>
            <a:ext cx="2701290" cy="738505"/>
          </a:xfrm>
          <a:prstGeom prst="rect">
            <a:avLst/>
          </a:prstGeom>
          <a:gradFill>
            <a:gsLst>
              <a:gs pos="50000">
                <a:srgbClr val="97C8E1"/>
              </a:gs>
              <a:gs pos="0">
                <a:srgbClr val="BADAEB"/>
              </a:gs>
              <a:gs pos="100000">
                <a:srgbClr val="74B5D6"/>
              </a:gs>
            </a:gsLst>
            <a:lin scaled="1"/>
          </a:gradFill>
        </p:spPr>
        <p:txBody>
          <a:bodyPr wrap="square" lIns="36195" tIns="0" rIns="0" bIns="0" rtlCol="0" anchor="t" anchorCtr="1">
            <a:spAutoFit/>
          </a:bodyPr>
          <a:p>
            <a:pPr marL="0" lvl="2" indent="0" algn="l">
              <a:buNone/>
            </a:pPr>
            <a:r>
              <a:rPr lang="zh-CN" sz="2400">
                <a:solidFill>
                  <a:srgbClr val="FF0000"/>
                </a:solidFill>
                <a:latin typeface="黑体" panose="02010609060101010101" pitchFamily="49" charset="-122"/>
                <a:ea typeface="黑体" panose="02010609060101010101" pitchFamily="49" charset="-122"/>
                <a:cs typeface="黑体" panose="02010609060101010101" pitchFamily="49" charset="-122"/>
              </a:rPr>
              <a:t>比较</a:t>
            </a:r>
            <a:r>
              <a:rPr lang="en-US" altLang="zh-CN" sz="2400">
                <a:solidFill>
                  <a:srgbClr val="FF0000"/>
                </a:solidFill>
                <a:latin typeface="黑体" panose="02010609060101010101" pitchFamily="49" charset="-122"/>
                <a:ea typeface="黑体" panose="02010609060101010101" pitchFamily="49" charset="-122"/>
                <a:cs typeface="黑体" panose="02010609060101010101" pitchFamily="49" charset="-122"/>
              </a:rPr>
              <a:t>SRAM</a:t>
            </a:r>
            <a:r>
              <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rPr>
              <a:t>和</a:t>
            </a:r>
            <a:r>
              <a:rPr lang="en-US" altLang="zh-CN" sz="2400">
                <a:solidFill>
                  <a:srgbClr val="FF0000"/>
                </a:solidFill>
                <a:latin typeface="黑体" panose="02010609060101010101" pitchFamily="49" charset="-122"/>
                <a:ea typeface="黑体" panose="02010609060101010101" pitchFamily="49" charset="-122"/>
                <a:cs typeface="黑体" panose="02010609060101010101" pitchFamily="49" charset="-122"/>
              </a:rPr>
              <a:t>DRAM</a:t>
            </a:r>
            <a:r>
              <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rPr>
              <a:t>的地址位（见下页）</a:t>
            </a:r>
            <a:endParaRPr lang="zh-CN" altLang="en-US" sz="240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5" name="Picture 3" descr="3a1"/>
          <p:cNvPicPr>
            <a:picLocks noChangeAspect="1"/>
          </p:cNvPicPr>
          <p:nvPr>
            <p:custDataLst>
              <p:tags r:id="rId1"/>
            </p:custDataLst>
          </p:nvPr>
        </p:nvPicPr>
        <p:blipFill>
          <a:blip r:embed="rId2"/>
          <a:stretch>
            <a:fillRect/>
          </a:stretch>
        </p:blipFill>
        <p:spPr>
          <a:xfrm>
            <a:off x="5369560" y="2922905"/>
            <a:ext cx="3813175" cy="3935095"/>
          </a:xfrm>
          <a:prstGeom prst="rect">
            <a:avLst/>
          </a:prstGeom>
          <a:noFill/>
          <a:ln w="9525">
            <a:noFill/>
          </a:ln>
        </p:spPr>
      </p:pic>
      <p:sp>
        <p:nvSpPr>
          <p:cNvPr id="1740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7410" name="Rectangle 2"/>
          <p:cNvSpPr>
            <a:spLocks noGrp="1"/>
          </p:cNvSpPr>
          <p:nvPr>
            <p:ph type="title"/>
          </p:nvPr>
        </p:nvSpPr>
        <p:spPr>
          <a:xfrm>
            <a:off x="457200" y="122238"/>
            <a:ext cx="8091488" cy="7540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3.1.1  </a:t>
            </a:r>
            <a:r>
              <a:rPr lang="zh-CN" altLang="en-US" dirty="0">
                <a:latin typeface="黑体" panose="02010609060101010101" pitchFamily="49" charset="-122"/>
                <a:ea typeface="黑体" panose="02010609060101010101" pitchFamily="49" charset="-122"/>
                <a:cs typeface="+mj-cs"/>
              </a:rPr>
              <a:t>存储系统的层次结构</a:t>
            </a:r>
            <a:endParaRPr lang="zh-CN" altLang="en-US" dirty="0">
              <a:latin typeface="黑体" panose="02010609060101010101" pitchFamily="49" charset="-122"/>
              <a:ea typeface="黑体" panose="02010609060101010101" pitchFamily="49" charset="-122"/>
              <a:cs typeface="+mj-cs"/>
            </a:endParaRPr>
          </a:p>
        </p:txBody>
      </p:sp>
      <p:sp>
        <p:nvSpPr>
          <p:cNvPr id="29706" name="矩形 7"/>
          <p:cNvSpPr/>
          <p:nvPr/>
        </p:nvSpPr>
        <p:spPr>
          <a:xfrm>
            <a:off x="107633" y="836613"/>
            <a:ext cx="8659812" cy="607695"/>
          </a:xfrm>
          <a:prstGeom prst="rect">
            <a:avLst/>
          </a:prstGeom>
          <a:solidFill>
            <a:srgbClr val="FFFF85"/>
          </a:solidFill>
          <a:ln w="9525">
            <a:noFill/>
          </a:ln>
        </p:spPr>
        <p:txBody>
          <a:bodyPr wrap="square" anchor="t" anchorCtr="0">
            <a:spAutoFit/>
          </a:bodyPr>
          <a:p>
            <a:pPr>
              <a:lnSpc>
                <a:spcPct val="120000"/>
              </a:lnSpc>
            </a:pPr>
            <a:r>
              <a:rPr lang="zh-CN" altLang="en-US" sz="2800" dirty="0">
                <a:solidFill>
                  <a:srgbClr val="FF0000"/>
                </a:solidFill>
                <a:latin typeface="黑体" panose="02010609060101010101" pitchFamily="49" charset="-122"/>
                <a:ea typeface="黑体" panose="02010609060101010101" pitchFamily="49" charset="-122"/>
              </a:rPr>
              <a:t>问题：为什么要将多种存储器组成多级存储系统？</a:t>
            </a:r>
            <a:r>
              <a:rPr lang="en-US" altLang="zh-CN" sz="2800" dirty="0">
                <a:solidFill>
                  <a:srgbClr val="FF0000"/>
                </a:solidFill>
                <a:latin typeface="黑体" panose="02010609060101010101" pitchFamily="49" charset="-122"/>
                <a:ea typeface="黑体" panose="02010609060101010101" pitchFamily="49" charset="-122"/>
              </a:rPr>
              <a:t>   </a:t>
            </a:r>
            <a:endParaRPr lang="zh-CN" sz="2800" dirty="0">
              <a:solidFill>
                <a:srgbClr val="FF0000"/>
              </a:solidFill>
              <a:latin typeface="黑体" panose="02010609060101010101" pitchFamily="49" charset="-122"/>
              <a:ea typeface="黑体" panose="02010609060101010101" pitchFamily="49" charset="-122"/>
            </a:endParaRPr>
          </a:p>
        </p:txBody>
      </p:sp>
      <p:sp>
        <p:nvSpPr>
          <p:cNvPr id="15364" name="Rectangle 4"/>
          <p:cNvSpPr>
            <a:spLocks noGrp="1"/>
          </p:cNvSpPr>
          <p:nvPr>
            <p:ph idx="1"/>
          </p:nvPr>
        </p:nvSpPr>
        <p:spPr>
          <a:xfrm>
            <a:off x="35560" y="1557020"/>
            <a:ext cx="5391785" cy="4396105"/>
          </a:xfrm>
        </p:spPr>
        <p:txBody>
          <a:bodyPr vert="horz" wrap="square" lIns="91440" tIns="45720" rIns="91440" bIns="45720" anchor="t"/>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32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Webdings" panose="05030102010509060703" charset="0"/>
              </a:rPr>
              <a:t></a:t>
            </a:r>
            <a:r>
              <a:rPr kumimoji="0" lang="en-US" altLang="zh-CN" sz="32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Webdings" panose="05030102010509060703" charset="0"/>
              </a:rPr>
              <a:t>  </a:t>
            </a:r>
            <a:r>
              <a:rPr kumimoji="0" lang="zh-CN" altLang="en-US" sz="32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多级存储系统</a:t>
            </a:r>
            <a:endParaRPr kumimoji="0" lang="zh-CN" altLang="en-US" sz="32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存储器要求</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容量大、速度快、成本低</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（提高性价比 </a:t>
            </a:r>
            <a:r>
              <a:rPr kumimoji="0" lang="zh-CN" altLang="en-US" sz="2400" b="1" i="0" u="none" strike="noStrike" kern="0" cap="none" spc="0" normalizeH="0" baseline="0" noProof="1" dirty="0">
                <a:solidFill>
                  <a:schemeClr val="tx1"/>
                </a:solidFill>
                <a:latin typeface="宋体" panose="02010600030101010101" pitchFamily="2" charset="-122"/>
                <a:ea typeface="宋体" panose="02010600030101010101" pitchFamily="2" charset="-122"/>
                <a:cs typeface="+mn-cs"/>
              </a:rPr>
              <a:t>→</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多级存储器）</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寄存器：</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存放</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正在执行的指令</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正在参与运算的数据</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高速缓冲存储器</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高速</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小容量半导体存储器。</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主存储器</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（主存、内存）：存放计算机</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运行期间的大量程序和数据</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外存储器</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（外存、辅存），它是</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大容量</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辅助存储器。 （不能直接被</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访问</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anim calcmode="lin" valueType="num">
                                      <p:cBhvr additive="base">
                                        <p:cTn id="7" dur="500" fill="hold"/>
                                        <p:tgtEl>
                                          <p:spTgt spid="153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anim calcmode="lin" valueType="num">
                                      <p:cBhvr additive="base">
                                        <p:cTn id="11" dur="500" fill="hold"/>
                                        <p:tgtEl>
                                          <p:spTgt spid="1536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364">
                                            <p:txEl>
                                              <p:pRg st="2" end="2"/>
                                            </p:txEl>
                                          </p:spTgt>
                                        </p:tgtEl>
                                        <p:attrNameLst>
                                          <p:attrName>style.visibility</p:attrName>
                                        </p:attrNameLst>
                                      </p:cBhvr>
                                      <p:to>
                                        <p:strVal val="visible"/>
                                      </p:to>
                                    </p:set>
                                    <p:anim calcmode="lin" valueType="num">
                                      <p:cBhvr additive="base">
                                        <p:cTn id="17" dur="500" fill="hold"/>
                                        <p:tgtEl>
                                          <p:spTgt spid="1536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36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364">
                                            <p:txEl>
                                              <p:pRg st="3" end="3"/>
                                            </p:txEl>
                                          </p:spTgt>
                                        </p:tgtEl>
                                        <p:attrNameLst>
                                          <p:attrName>style.visibility</p:attrName>
                                        </p:attrNameLst>
                                      </p:cBhvr>
                                      <p:to>
                                        <p:strVal val="visible"/>
                                      </p:to>
                                    </p:set>
                                    <p:anim calcmode="lin" valueType="num">
                                      <p:cBhvr additive="base">
                                        <p:cTn id="21" dur="500" fill="hold"/>
                                        <p:tgtEl>
                                          <p:spTgt spid="1536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36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364">
                                            <p:txEl>
                                              <p:pRg st="4" end="4"/>
                                            </p:txEl>
                                          </p:spTgt>
                                        </p:tgtEl>
                                        <p:attrNameLst>
                                          <p:attrName>style.visibility</p:attrName>
                                        </p:attrNameLst>
                                      </p:cBhvr>
                                      <p:to>
                                        <p:strVal val="visible"/>
                                      </p:to>
                                    </p:set>
                                    <p:anim calcmode="lin" valueType="num">
                                      <p:cBhvr additive="base">
                                        <p:cTn id="25" dur="500" fill="hold"/>
                                        <p:tgtEl>
                                          <p:spTgt spid="1536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36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364">
                                            <p:txEl>
                                              <p:pRg st="5" end="5"/>
                                            </p:txEl>
                                          </p:spTgt>
                                        </p:tgtEl>
                                        <p:attrNameLst>
                                          <p:attrName>style.visibility</p:attrName>
                                        </p:attrNameLst>
                                      </p:cBhvr>
                                      <p:to>
                                        <p:strVal val="visible"/>
                                      </p:to>
                                    </p:set>
                                    <p:anim calcmode="lin" valueType="num">
                                      <p:cBhvr additive="base">
                                        <p:cTn id="29" dur="500" fill="hold"/>
                                        <p:tgtEl>
                                          <p:spTgt spid="1536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36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uiExpand="1" build="p"/>
      <p:bldP spid="15364"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对象 3"/>
          <p:cNvGraphicFramePr/>
          <p:nvPr/>
        </p:nvGraphicFramePr>
        <p:xfrm>
          <a:off x="252095" y="476885"/>
          <a:ext cx="3924935" cy="4820920"/>
        </p:xfrm>
        <a:graphic>
          <a:graphicData uri="http://schemas.openxmlformats.org/presentationml/2006/ole">
            <mc:AlternateContent xmlns:mc="http://schemas.openxmlformats.org/markup-compatibility/2006">
              <mc:Choice xmlns:v="urn:schemas-microsoft-com:vml" Requires="v">
                <p:oleObj spid="_x0000_s5" name="" r:id="rId1" imgW="4838700" imgH="5734050" progId="Paint.Picture">
                  <p:embed/>
                </p:oleObj>
              </mc:Choice>
              <mc:Fallback>
                <p:oleObj name="" r:id="rId1" imgW="4838700" imgH="5734050" progId="Paint.Picture">
                  <p:embed/>
                  <p:pic>
                    <p:nvPicPr>
                      <p:cNvPr id="0" name="图片 2"/>
                      <p:cNvPicPr/>
                      <p:nvPr/>
                    </p:nvPicPr>
                    <p:blipFill>
                      <a:blip r:embed="rId2"/>
                      <a:stretch>
                        <a:fillRect/>
                      </a:stretch>
                    </p:blipFill>
                    <p:spPr>
                      <a:xfrm>
                        <a:off x="252095" y="476885"/>
                        <a:ext cx="3924935" cy="4820920"/>
                      </a:xfrm>
                      <a:prstGeom prst="rect">
                        <a:avLst/>
                      </a:prstGeom>
                    </p:spPr>
                  </p:pic>
                </p:oleObj>
              </mc:Fallback>
            </mc:AlternateContent>
          </a:graphicData>
        </a:graphic>
      </p:graphicFrame>
      <p:pic>
        <p:nvPicPr>
          <p:cNvPr id="15363" name="Picture 4" descr="3A3"/>
          <p:cNvPicPr>
            <a:picLocks noChangeAspect="1"/>
          </p:cNvPicPr>
          <p:nvPr/>
        </p:nvPicPr>
        <p:blipFill>
          <a:blip r:embed="rId3"/>
          <a:srcRect l="65057" t="4346" b="7224"/>
          <a:stretch>
            <a:fillRect/>
          </a:stretch>
        </p:blipFill>
        <p:spPr>
          <a:xfrm>
            <a:off x="4177030" y="404495"/>
            <a:ext cx="3894455" cy="6104255"/>
          </a:xfrm>
          <a:prstGeom prst="rect">
            <a:avLst/>
          </a:prstGeom>
          <a:noFill/>
          <a:ln w="9525">
            <a:noFill/>
          </a:ln>
        </p:spPr>
      </p:pic>
      <p:sp>
        <p:nvSpPr>
          <p:cNvPr id="6" name="文本框 5"/>
          <p:cNvSpPr txBox="1"/>
          <p:nvPr/>
        </p:nvSpPr>
        <p:spPr>
          <a:xfrm>
            <a:off x="2195830" y="764540"/>
            <a:ext cx="1039495" cy="307340"/>
          </a:xfrm>
          <a:prstGeom prst="rect">
            <a:avLst/>
          </a:prstGeom>
          <a:solidFill>
            <a:schemeClr val="accent1">
              <a:lumMod val="60000"/>
              <a:lumOff val="40000"/>
            </a:schemeClr>
          </a:solidFill>
        </p:spPr>
        <p:txBody>
          <a:bodyPr wrap="square" lIns="36195" tIns="0" rIns="0" bIns="0" rtlCol="0" anchor="t" anchorCtr="1">
            <a:spAutoFit/>
          </a:bodyPr>
          <a:p>
            <a:pPr marL="0" lvl="2" indent="0" algn="l">
              <a:buNone/>
            </a:pPr>
            <a:r>
              <a:rPr lang="en-US" altLang="zh-CN" sz="2000">
                <a:solidFill>
                  <a:srgbClr val="FF0000"/>
                </a:solidFill>
                <a:latin typeface="黑体" panose="02010609060101010101" pitchFamily="49" charset="-122"/>
                <a:ea typeface="黑体" panose="02010609060101010101" pitchFamily="49" charset="-122"/>
                <a:cs typeface="黑体" panose="02010609060101010101" pitchFamily="49" charset="-122"/>
              </a:rPr>
              <a:t>DRAM</a:t>
            </a:r>
            <a:endParaRPr lang="en-US" altLang="zh-CN"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7" name="文本框 6"/>
          <p:cNvSpPr txBox="1"/>
          <p:nvPr/>
        </p:nvSpPr>
        <p:spPr>
          <a:xfrm>
            <a:off x="5868035" y="1268730"/>
            <a:ext cx="888365" cy="307340"/>
          </a:xfrm>
          <a:prstGeom prst="rect">
            <a:avLst/>
          </a:prstGeom>
          <a:solidFill>
            <a:schemeClr val="accent1">
              <a:lumMod val="60000"/>
              <a:lumOff val="40000"/>
            </a:schemeClr>
          </a:solidFill>
        </p:spPr>
        <p:txBody>
          <a:bodyPr wrap="square" lIns="36195" tIns="0" rIns="0" bIns="0" rtlCol="0" anchor="t" anchorCtr="1">
            <a:spAutoFit/>
          </a:bodyPr>
          <a:p>
            <a:pPr marL="0" lvl="2" indent="0" algn="l">
              <a:buNone/>
            </a:pPr>
            <a:r>
              <a:rPr lang="en-US" altLang="zh-CN" sz="2000">
                <a:solidFill>
                  <a:srgbClr val="FF0000"/>
                </a:solidFill>
                <a:latin typeface="黑体" panose="02010609060101010101" pitchFamily="49" charset="-122"/>
                <a:ea typeface="黑体" panose="02010609060101010101" pitchFamily="49" charset="-122"/>
                <a:cs typeface="黑体" panose="02010609060101010101" pitchFamily="49" charset="-122"/>
              </a:rPr>
              <a:t>SRAM</a:t>
            </a:r>
            <a:endParaRPr lang="en-US" altLang="zh-CN"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8" name="文本框 7"/>
          <p:cNvSpPr txBox="1"/>
          <p:nvPr/>
        </p:nvSpPr>
        <p:spPr>
          <a:xfrm>
            <a:off x="323850" y="5372735"/>
            <a:ext cx="3769995" cy="307340"/>
          </a:xfrm>
          <a:prstGeom prst="rect">
            <a:avLst/>
          </a:prstGeom>
          <a:solidFill>
            <a:schemeClr val="accent1">
              <a:lumMod val="60000"/>
              <a:lumOff val="40000"/>
            </a:schemeClr>
          </a:solidFill>
        </p:spPr>
        <p:txBody>
          <a:bodyPr wrap="square" lIns="36195" tIns="0" rIns="0" bIns="0" rtlCol="0" anchor="t" anchorCtr="1">
            <a:spAutoFit/>
          </a:bodyPr>
          <a:p>
            <a:pPr marL="0" lvl="2" indent="0" algn="l">
              <a:buNone/>
            </a:pPr>
            <a:r>
              <a:rPr lang="en-US" altLang="zh-CN" sz="2000">
                <a:solidFill>
                  <a:srgbClr val="FF0000"/>
                </a:solidFill>
                <a:latin typeface="黑体" panose="02010609060101010101" pitchFamily="49" charset="-122"/>
                <a:ea typeface="黑体" panose="02010609060101010101" pitchFamily="49" charset="-122"/>
                <a:cs typeface="黑体" panose="02010609060101010101" pitchFamily="49" charset="-122"/>
              </a:rPr>
              <a:t>1M  </a:t>
            </a:r>
            <a:r>
              <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rPr>
              <a:t>只要</a:t>
            </a:r>
            <a:r>
              <a:rPr lang="en-US" altLang="zh-CN" sz="2000">
                <a:solidFill>
                  <a:srgbClr val="FF0000"/>
                </a:solidFill>
                <a:latin typeface="黑体" panose="02010609060101010101" pitchFamily="49" charset="-122"/>
                <a:ea typeface="黑体" panose="02010609060101010101" pitchFamily="49" charset="-122"/>
                <a:cs typeface="黑体" panose="02010609060101010101" pitchFamily="49" charset="-122"/>
              </a:rPr>
              <a:t>10</a:t>
            </a:r>
            <a:r>
              <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rPr>
              <a:t>根地址，为什么？</a:t>
            </a:r>
            <a:endPar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9" name="文本框 8"/>
          <p:cNvSpPr txBox="1"/>
          <p:nvPr/>
        </p:nvSpPr>
        <p:spPr>
          <a:xfrm>
            <a:off x="7020560" y="908685"/>
            <a:ext cx="1979930" cy="307340"/>
          </a:xfrm>
          <a:prstGeom prst="rect">
            <a:avLst/>
          </a:prstGeom>
          <a:solidFill>
            <a:schemeClr val="accent1">
              <a:lumMod val="60000"/>
              <a:lumOff val="40000"/>
            </a:schemeClr>
          </a:solidFill>
        </p:spPr>
        <p:txBody>
          <a:bodyPr wrap="square" lIns="36195" tIns="0" rIns="0" bIns="0" rtlCol="0" anchor="t" anchorCtr="1">
            <a:spAutoFit/>
          </a:bodyPr>
          <a:p>
            <a:pPr marL="0" lvl="2" indent="0" algn="l">
              <a:buNone/>
            </a:pPr>
            <a:r>
              <a:rPr lang="en-US" altLang="zh-CN" sz="2000">
                <a:solidFill>
                  <a:srgbClr val="FF0000"/>
                </a:solidFill>
                <a:latin typeface="黑体" panose="02010609060101010101" pitchFamily="49" charset="-122"/>
                <a:ea typeface="黑体" panose="02010609060101010101" pitchFamily="49" charset="-122"/>
                <a:cs typeface="黑体" panose="02010609060101010101" pitchFamily="49" charset="-122"/>
              </a:rPr>
              <a:t>32K  </a:t>
            </a:r>
            <a:r>
              <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rPr>
              <a:t>要</a:t>
            </a:r>
            <a:r>
              <a:rPr lang="en-US" altLang="zh-CN" sz="2000">
                <a:solidFill>
                  <a:srgbClr val="FF0000"/>
                </a:solidFill>
                <a:latin typeface="黑体" panose="02010609060101010101" pitchFamily="49" charset="-122"/>
                <a:ea typeface="黑体" panose="02010609060101010101" pitchFamily="49" charset="-122"/>
                <a:cs typeface="黑体" panose="02010609060101010101" pitchFamily="49" charset="-122"/>
              </a:rPr>
              <a:t>15</a:t>
            </a:r>
            <a:r>
              <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rPr>
              <a:t>根地址</a:t>
            </a:r>
            <a:endPar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0482" name="Rectangle 3"/>
          <p:cNvSpPr>
            <a:spLocks noGrp="1"/>
          </p:cNvSpPr>
          <p:nvPr>
            <p:ph idx="1"/>
          </p:nvPr>
        </p:nvSpPr>
        <p:spPr>
          <a:xfrm>
            <a:off x="147638" y="66675"/>
            <a:ext cx="8475662" cy="4572000"/>
          </a:xfrm>
        </p:spPr>
        <p:txBody>
          <a:bodyPr vert="horz" wrap="square" lIns="91440" tIns="45720" rIns="91440" bIns="45720" anchor="t" anchorCtr="0"/>
          <a:p>
            <a:pPr eaLnBrk="1" hangingPunct="1">
              <a:lnSpc>
                <a:spcPct val="110000"/>
              </a:lnSpc>
              <a:buSzPct val="70000"/>
              <a:buFont typeface="Wingdings" panose="05000000000000000000" charset="0"/>
            </a:pPr>
            <a:r>
              <a:rPr lang="zh-CN" altLang="en-US" sz="2400" dirty="0">
                <a:solidFill>
                  <a:srgbClr val="FF0000"/>
                </a:solidFill>
                <a:latin typeface="黑体" panose="02010609060101010101" pitchFamily="49" charset="-122"/>
                <a:ea typeface="黑体" panose="02010609060101010101" pitchFamily="49" charset="-122"/>
                <a:cs typeface="+mn-cs"/>
              </a:rPr>
              <a:t>行地址锁存器</a:t>
            </a:r>
            <a:r>
              <a:rPr lang="zh-CN" altLang="en-US" sz="2400" dirty="0">
                <a:latin typeface="黑体" panose="02010609060101010101" pitchFamily="49" charset="-122"/>
                <a:ea typeface="黑体" panose="02010609060101010101" pitchFamily="49" charset="-122"/>
                <a:cs typeface="+mn-cs"/>
              </a:rPr>
              <a:t>和</a:t>
            </a:r>
            <a:r>
              <a:rPr lang="zh-CN" altLang="en-US" sz="2400" dirty="0">
                <a:solidFill>
                  <a:srgbClr val="FF0000"/>
                </a:solidFill>
                <a:latin typeface="黑体" panose="02010609060101010101" pitchFamily="49" charset="-122"/>
                <a:ea typeface="黑体" panose="02010609060101010101" pitchFamily="49" charset="-122"/>
                <a:cs typeface="+mn-cs"/>
              </a:rPr>
              <a:t>列地址锁存器</a:t>
            </a:r>
            <a:r>
              <a:rPr lang="zh-CN" altLang="zh-CN" sz="2400" dirty="0">
                <a:latin typeface="黑体" panose="02010609060101010101" pitchFamily="49" charset="-122"/>
                <a:ea typeface="黑体" panose="02010609060101010101" pitchFamily="49" charset="-122"/>
                <a:cs typeface="+mn-cs"/>
              </a:rPr>
              <a:t>：</a:t>
            </a:r>
            <a:r>
              <a:rPr lang="zh-CN" altLang="en-US" sz="2400" dirty="0">
                <a:solidFill>
                  <a:srgbClr val="FF0000"/>
                </a:solidFill>
                <a:latin typeface="黑体" panose="02010609060101010101" pitchFamily="49" charset="-122"/>
                <a:ea typeface="黑体" panose="02010609060101010101" pitchFamily="49" charset="-122"/>
                <a:cs typeface="+mn-cs"/>
              </a:rPr>
              <a:t>分时传送地址码</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10000"/>
              </a:lnSpc>
              <a:buSzPct val="70000"/>
              <a:buFont typeface="Wingdings" panose="05000000000000000000" charset="0"/>
            </a:pPr>
            <a:r>
              <a:rPr lang="zh-CN" altLang="en-US" sz="2400" dirty="0">
                <a:solidFill>
                  <a:srgbClr val="FF0000"/>
                </a:solidFill>
                <a:latin typeface="黑体" panose="02010609060101010101" pitchFamily="49" charset="-122"/>
                <a:ea typeface="黑体" panose="02010609060101010101" pitchFamily="49" charset="-122"/>
                <a:cs typeface="+mn-cs"/>
              </a:rPr>
              <a:t>定时刷新</a:t>
            </a:r>
            <a:r>
              <a:rPr lang="zh-CN" altLang="en-US" sz="2400" dirty="0">
                <a:latin typeface="黑体" panose="02010609060101010101" pitchFamily="49" charset="-122"/>
                <a:ea typeface="黑体" panose="02010609060101010101" pitchFamily="49" charset="-122"/>
                <a:cs typeface="+mn-cs"/>
              </a:rPr>
              <a:t>，</a:t>
            </a:r>
            <a:r>
              <a:rPr lang="zh-CN" altLang="en-US" sz="2400" dirty="0">
                <a:solidFill>
                  <a:srgbClr val="FF0000"/>
                </a:solidFill>
                <a:latin typeface="黑体" panose="02010609060101010101" pitchFamily="49" charset="-122"/>
                <a:ea typeface="黑体" panose="02010609060101010101" pitchFamily="49" charset="-122"/>
                <a:cs typeface="+mn-cs"/>
              </a:rPr>
              <a:t>按行刷新</a:t>
            </a:r>
            <a:r>
              <a:rPr lang="zh-CN" altLang="en-US" sz="2400" dirty="0">
                <a:latin typeface="黑体" panose="02010609060101010101" pitchFamily="49" charset="-122"/>
                <a:ea typeface="黑体" panose="02010609060101010101" pitchFamily="49" charset="-122"/>
                <a:cs typeface="+mn-cs"/>
              </a:rPr>
              <a:t>，刷新操作与读</a:t>
            </a:r>
            <a:r>
              <a:rPr lang="en-US" altLang="zh-CN" sz="2400" dirty="0">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写操作是</a:t>
            </a:r>
            <a:r>
              <a:rPr lang="zh-CN" altLang="en-US" sz="2400" dirty="0">
                <a:solidFill>
                  <a:srgbClr val="FF0000"/>
                </a:solidFill>
                <a:latin typeface="黑体" panose="02010609060101010101" pitchFamily="49" charset="-122"/>
                <a:ea typeface="黑体" panose="02010609060101010101" pitchFamily="49" charset="-122"/>
                <a:cs typeface="+mn-cs"/>
              </a:rPr>
              <a:t>交替进行</a:t>
            </a:r>
            <a:r>
              <a:rPr lang="zh-CN" altLang="en-US" sz="2400" dirty="0">
                <a:latin typeface="黑体" panose="02010609060101010101" pitchFamily="49" charset="-122"/>
                <a:ea typeface="黑体" panose="02010609060101010101" pitchFamily="49" charset="-122"/>
                <a:cs typeface="+mn-cs"/>
              </a:rPr>
              <a:t>的</a:t>
            </a:r>
            <a:endParaRPr lang="zh-CN" altLang="en-US" sz="2400" dirty="0">
              <a:latin typeface="黑体" panose="02010609060101010101" pitchFamily="49" charset="-122"/>
              <a:ea typeface="黑体" panose="02010609060101010101" pitchFamily="49" charset="-122"/>
              <a:cs typeface="+mn-cs"/>
            </a:endParaRPr>
          </a:p>
        </p:txBody>
      </p:sp>
      <p:graphicFrame>
        <p:nvGraphicFramePr>
          <p:cNvPr id="2" name="对象 1"/>
          <p:cNvGraphicFramePr/>
          <p:nvPr/>
        </p:nvGraphicFramePr>
        <p:xfrm>
          <a:off x="35560" y="980440"/>
          <a:ext cx="8870950" cy="5840095"/>
        </p:xfrm>
        <a:graphic>
          <a:graphicData uri="http://schemas.openxmlformats.org/presentationml/2006/ole">
            <mc:AlternateContent xmlns:mc="http://schemas.openxmlformats.org/markup-compatibility/2006">
              <mc:Choice xmlns:v="urn:schemas-microsoft-com:vml" Requires="v">
                <p:oleObj spid="_x0000_s3" name="" r:id="rId1" imgW="10026650" imgH="7397750" progId="Paint.Picture">
                  <p:embed/>
                </p:oleObj>
              </mc:Choice>
              <mc:Fallback>
                <p:oleObj name="" r:id="rId1" imgW="10026650" imgH="7397750" progId="Paint.Picture">
                  <p:embed/>
                  <p:pic>
                    <p:nvPicPr>
                      <p:cNvPr id="0" name="图片 2"/>
                      <p:cNvPicPr/>
                      <p:nvPr/>
                    </p:nvPicPr>
                    <p:blipFill>
                      <a:blip r:embed="rId2"/>
                      <a:stretch>
                        <a:fillRect/>
                      </a:stretch>
                    </p:blipFill>
                    <p:spPr>
                      <a:xfrm>
                        <a:off x="35560" y="980440"/>
                        <a:ext cx="8870950" cy="5840095"/>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1506" name="Rectangle 2"/>
          <p:cNvSpPr>
            <a:spLocks noGrp="1"/>
          </p:cNvSpPr>
          <p:nvPr>
            <p:ph type="title"/>
          </p:nvPr>
        </p:nvSpPr>
        <p:spPr>
          <a:xfrm>
            <a:off x="457200" y="122238"/>
            <a:ext cx="8659813" cy="7667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3.3.3 </a:t>
            </a:r>
            <a:r>
              <a:rPr lang="zh-CN" altLang="en-US" dirty="0">
                <a:latin typeface="黑体" panose="02010609060101010101" pitchFamily="49" charset="-122"/>
                <a:ea typeface="黑体" panose="02010609060101010101" pitchFamily="49" charset="-122"/>
                <a:cs typeface="+mj-cs"/>
              </a:rPr>
              <a:t>读</a:t>
            </a:r>
            <a:r>
              <a:rPr lang="en-US" altLang="zh-CN" dirty="0">
                <a:latin typeface="黑体" panose="02010609060101010101" pitchFamily="49" charset="-122"/>
                <a:ea typeface="黑体" panose="02010609060101010101" pitchFamily="49" charset="-122"/>
                <a:cs typeface="+mj-cs"/>
              </a:rPr>
              <a:t>/</a:t>
            </a:r>
            <a:r>
              <a:rPr lang="zh-CN" altLang="en-US" dirty="0">
                <a:latin typeface="黑体" panose="02010609060101010101" pitchFamily="49" charset="-122"/>
                <a:ea typeface="黑体" panose="02010609060101010101" pitchFamily="49" charset="-122"/>
                <a:cs typeface="+mj-cs"/>
              </a:rPr>
              <a:t>写时序</a:t>
            </a:r>
            <a:endParaRPr lang="zh-CN" altLang="en-US" dirty="0">
              <a:latin typeface="黑体" panose="02010609060101010101" pitchFamily="49" charset="-122"/>
              <a:ea typeface="黑体" panose="02010609060101010101" pitchFamily="49" charset="-122"/>
              <a:cs typeface="+mj-cs"/>
            </a:endParaRPr>
          </a:p>
        </p:txBody>
      </p:sp>
      <p:sp>
        <p:nvSpPr>
          <p:cNvPr id="21507" name="Rectangle 3"/>
          <p:cNvSpPr>
            <a:spLocks noGrp="1"/>
          </p:cNvSpPr>
          <p:nvPr>
            <p:ph idx="1"/>
          </p:nvPr>
        </p:nvSpPr>
        <p:spPr>
          <a:xfrm>
            <a:off x="381000" y="889000"/>
            <a:ext cx="8229600" cy="4411663"/>
          </a:xfrm>
        </p:spPr>
        <p:txBody>
          <a:bodyPr vert="horz" wrap="square" lIns="91440" tIns="45720" rIns="91440" bIns="45720" anchor="t" anchorCtr="0"/>
          <a:p>
            <a:pPr eaLnBrk="1" hangingPunct="1">
              <a:buSzPct val="70000"/>
            </a:pPr>
            <a:r>
              <a:rPr lang="zh-CN" altLang="en-US" sz="2400" dirty="0">
                <a:latin typeface="黑体" panose="02010609060101010101" pitchFamily="49" charset="-122"/>
                <a:ea typeface="黑体" panose="02010609060101010101" pitchFamily="49" charset="-122"/>
                <a:cs typeface="+mn-cs"/>
              </a:rPr>
              <a:t>读周期、写周期的定义是</a:t>
            </a:r>
            <a:r>
              <a:rPr lang="zh-CN" altLang="en-US" sz="2400" dirty="0">
                <a:solidFill>
                  <a:srgbClr val="FF0000"/>
                </a:solidFill>
                <a:latin typeface="黑体" panose="02010609060101010101" pitchFamily="49" charset="-122"/>
                <a:ea typeface="黑体" panose="02010609060101010101" pitchFamily="49" charset="-122"/>
                <a:cs typeface="+mn-cs"/>
              </a:rPr>
              <a:t>从行选通信号</a:t>
            </a:r>
            <a:r>
              <a:rPr lang="en-US" altLang="zh-CN" sz="2400" dirty="0">
                <a:solidFill>
                  <a:srgbClr val="FF0000"/>
                </a:solidFill>
                <a:latin typeface="黑体" panose="02010609060101010101" pitchFamily="49" charset="-122"/>
                <a:ea typeface="黑体" panose="02010609060101010101" pitchFamily="49" charset="-122"/>
                <a:cs typeface="+mn-cs"/>
              </a:rPr>
              <a:t>RAS</a:t>
            </a:r>
            <a:r>
              <a:rPr lang="zh-CN" altLang="en-US" sz="2400" dirty="0">
                <a:solidFill>
                  <a:srgbClr val="FF0000"/>
                </a:solidFill>
                <a:latin typeface="黑体" panose="02010609060101010101" pitchFamily="49" charset="-122"/>
                <a:ea typeface="黑体" panose="02010609060101010101" pitchFamily="49" charset="-122"/>
                <a:cs typeface="+mn-cs"/>
              </a:rPr>
              <a:t>下降沿开始，到下一个</a:t>
            </a:r>
            <a:r>
              <a:rPr lang="en-US" altLang="zh-CN" sz="2400" dirty="0">
                <a:solidFill>
                  <a:srgbClr val="FF0000"/>
                </a:solidFill>
                <a:latin typeface="黑体" panose="02010609060101010101" pitchFamily="49" charset="-122"/>
                <a:ea typeface="黑体" panose="02010609060101010101" pitchFamily="49" charset="-122"/>
                <a:cs typeface="+mn-cs"/>
              </a:rPr>
              <a:t>RAS</a:t>
            </a:r>
            <a:r>
              <a:rPr lang="zh-CN" altLang="en-US" sz="2400" dirty="0">
                <a:solidFill>
                  <a:srgbClr val="FF0000"/>
                </a:solidFill>
                <a:latin typeface="黑体" panose="02010609060101010101" pitchFamily="49" charset="-122"/>
                <a:ea typeface="黑体" panose="02010609060101010101" pitchFamily="49" charset="-122"/>
                <a:cs typeface="+mn-cs"/>
              </a:rPr>
              <a:t>信号的下降沿为止的时间</a:t>
            </a:r>
            <a:r>
              <a:rPr lang="zh-CN" altLang="en-US" sz="2400" dirty="0">
                <a:latin typeface="黑体" panose="02010609060101010101" pitchFamily="49" charset="-122"/>
                <a:ea typeface="黑体" panose="02010609060101010101" pitchFamily="49" charset="-122"/>
                <a:cs typeface="+mn-cs"/>
              </a:rPr>
              <a:t>，也就是连续两个读周期的时间间隔。通常为控制方便，读周期和写周期时间相等。</a:t>
            </a:r>
            <a:endParaRPr lang="zh-CN" altLang="en-US" sz="2400" dirty="0">
              <a:latin typeface="黑体" panose="02010609060101010101" pitchFamily="49" charset="-122"/>
              <a:ea typeface="黑体" panose="02010609060101010101" pitchFamily="49" charset="-122"/>
              <a:cs typeface="+mn-cs"/>
            </a:endParaRPr>
          </a:p>
        </p:txBody>
      </p:sp>
      <p:pic>
        <p:nvPicPr>
          <p:cNvPr id="21508" name="Picture 4" descr="3a8"/>
          <p:cNvPicPr>
            <a:picLocks noChangeAspect="1"/>
          </p:cNvPicPr>
          <p:nvPr/>
        </p:nvPicPr>
        <p:blipFill>
          <a:blip r:embed="rId1"/>
          <a:stretch>
            <a:fillRect/>
          </a:stretch>
        </p:blipFill>
        <p:spPr>
          <a:xfrm>
            <a:off x="71438" y="3068955"/>
            <a:ext cx="9001125" cy="278765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2530" name="Rectangle 2"/>
          <p:cNvSpPr>
            <a:spLocks noGrp="1"/>
          </p:cNvSpPr>
          <p:nvPr>
            <p:ph type="title"/>
          </p:nvPr>
        </p:nvSpPr>
        <p:spPr>
          <a:xfrm>
            <a:off x="190500" y="4763"/>
            <a:ext cx="8496300" cy="858837"/>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3.3.4 </a:t>
            </a:r>
            <a:r>
              <a:rPr lang="zh-CN" altLang="en-US" dirty="0">
                <a:latin typeface="黑体" panose="02010609060101010101" pitchFamily="49" charset="-122"/>
                <a:ea typeface="黑体" panose="02010609060101010101" pitchFamily="49" charset="-122"/>
                <a:cs typeface="+mj-cs"/>
              </a:rPr>
              <a:t>刷新周期</a:t>
            </a:r>
            <a:endParaRPr lang="zh-CN" altLang="en-US" dirty="0">
              <a:latin typeface="黑体" panose="02010609060101010101" pitchFamily="49" charset="-122"/>
              <a:ea typeface="黑体" panose="02010609060101010101" pitchFamily="49" charset="-122"/>
              <a:cs typeface="+mj-cs"/>
            </a:endParaRPr>
          </a:p>
        </p:txBody>
      </p:sp>
      <p:sp>
        <p:nvSpPr>
          <p:cNvPr id="22531" name="Rectangle 3"/>
          <p:cNvSpPr>
            <a:spLocks noGrp="1"/>
          </p:cNvSpPr>
          <p:nvPr>
            <p:ph idx="1"/>
          </p:nvPr>
        </p:nvSpPr>
        <p:spPr>
          <a:xfrm>
            <a:off x="190500" y="749300"/>
            <a:ext cx="8505825" cy="5592763"/>
          </a:xfrm>
        </p:spPr>
        <p:txBody>
          <a:bodyPr vert="horz" wrap="square" lIns="91440" tIns="45720" rIns="91440" bIns="45720" anchor="t" anchorCtr="0"/>
          <a:p>
            <a:pPr eaLnBrk="1" hangingPunct="1">
              <a:lnSpc>
                <a:spcPct val="110000"/>
              </a:lnSpc>
              <a:buSzPct val="70000"/>
              <a:buFont typeface="Wingdings" panose="05000000000000000000" pitchFamily="2" charset="2"/>
              <a:buNone/>
            </a:pPr>
            <a:r>
              <a:rPr lang="zh-CN" altLang="en-US" sz="2400" dirty="0">
                <a:solidFill>
                  <a:srgbClr val="FF00FF"/>
                </a:solidFill>
                <a:latin typeface="黑体" panose="02010609060101010101" pitchFamily="49" charset="-122"/>
                <a:ea typeface="黑体" panose="02010609060101010101" pitchFamily="49" charset="-122"/>
                <a:cs typeface="+mn-cs"/>
              </a:rPr>
              <a:t>刷新周期：</a:t>
            </a:r>
            <a:r>
              <a:rPr lang="zh-CN" altLang="en-US" sz="2400" dirty="0">
                <a:latin typeface="黑体" panose="02010609060101010101" pitchFamily="49" charset="-122"/>
                <a:ea typeface="黑体" panose="02010609060101010101" pitchFamily="49" charset="-122"/>
                <a:cs typeface="+mn-cs"/>
              </a:rPr>
              <a:t>电荷量随着时间和温度而减少，必须</a:t>
            </a:r>
            <a:r>
              <a:rPr lang="zh-CN" altLang="en-US" sz="2400" dirty="0">
                <a:solidFill>
                  <a:srgbClr val="FF0000"/>
                </a:solidFill>
                <a:latin typeface="黑体" panose="02010609060101010101" pitchFamily="49" charset="-122"/>
                <a:ea typeface="黑体" panose="02010609060101010101" pitchFamily="49" charset="-122"/>
                <a:cs typeface="+mn-cs"/>
              </a:rPr>
              <a:t>定期地刷新</a:t>
            </a:r>
            <a:r>
              <a:rPr lang="zh-CN" altLang="en-US" sz="2400" dirty="0">
                <a:latin typeface="黑体" panose="02010609060101010101" pitchFamily="49" charset="-122"/>
                <a:ea typeface="黑体" panose="02010609060101010101" pitchFamily="49" charset="-122"/>
                <a:cs typeface="+mn-cs"/>
              </a:rPr>
              <a:t>，以保持它们原来记忆的正确信息。</a:t>
            </a:r>
            <a:endParaRPr lang="zh-CN" altLang="en-US" sz="2400" dirty="0">
              <a:latin typeface="黑体" panose="02010609060101010101" pitchFamily="49" charset="-122"/>
              <a:ea typeface="黑体" panose="02010609060101010101" pitchFamily="49" charset="-122"/>
              <a:cs typeface="+mn-cs"/>
            </a:endParaRPr>
          </a:p>
          <a:p>
            <a:pPr eaLnBrk="1" hangingPunct="1">
              <a:lnSpc>
                <a:spcPct val="110000"/>
              </a:lnSpc>
              <a:buSzPct val="70000"/>
              <a:buFont typeface="Wingdings" panose="05000000000000000000" pitchFamily="2" charset="2"/>
              <a:buNone/>
            </a:pPr>
            <a:r>
              <a:rPr lang="zh-CN" altLang="en-US" sz="2400" dirty="0">
                <a:solidFill>
                  <a:srgbClr val="0000FF"/>
                </a:solidFill>
                <a:latin typeface="黑体" panose="02010609060101010101" pitchFamily="49" charset="-122"/>
                <a:ea typeface="黑体" panose="02010609060101010101" pitchFamily="49" charset="-122"/>
                <a:cs typeface="+mn-cs"/>
              </a:rPr>
              <a:t>两种刷新方式</a:t>
            </a:r>
            <a:r>
              <a:rPr lang="zh-CN" altLang="en-US" sz="2400" dirty="0">
                <a:latin typeface="黑体" panose="02010609060101010101" pitchFamily="49" charset="-122"/>
                <a:ea typeface="黑体" panose="02010609060101010101" pitchFamily="49" charset="-122"/>
                <a:cs typeface="+mn-cs"/>
              </a:rPr>
              <a:t>：</a:t>
            </a:r>
            <a:endParaRPr lang="zh-CN" altLang="en-US" sz="2400" dirty="0">
              <a:latin typeface="黑体" panose="02010609060101010101" pitchFamily="49" charset="-122"/>
              <a:ea typeface="黑体" panose="02010609060101010101" pitchFamily="49" charset="-122"/>
              <a:cs typeface="+mn-cs"/>
            </a:endParaRPr>
          </a:p>
          <a:p>
            <a:pPr lvl="1" indent="-347345" eaLnBrk="1" hangingPunct="1">
              <a:lnSpc>
                <a:spcPct val="110000"/>
              </a:lnSpc>
              <a:buSzPct val="70000"/>
              <a:buFont typeface="Wingdings" panose="05000000000000000000" pitchFamily="2" charset="2"/>
              <a:buNone/>
            </a:pPr>
            <a:r>
              <a:rPr lang="zh-CN" altLang="en-US" sz="2400" dirty="0">
                <a:solidFill>
                  <a:srgbClr val="FF00FF"/>
                </a:solidFill>
                <a:latin typeface="黑体" panose="02010609060101010101" pitchFamily="49" charset="-122"/>
                <a:ea typeface="黑体" panose="02010609060101010101" pitchFamily="49" charset="-122"/>
              </a:rPr>
              <a:t>集中式刷新</a:t>
            </a:r>
            <a:r>
              <a:rPr lang="en-US" altLang="zh-CN" sz="2400" dirty="0">
                <a:solidFill>
                  <a:srgbClr val="FF00FF"/>
                </a:solidFill>
                <a:latin typeface="黑体" panose="02010609060101010101" pitchFamily="49" charset="-122"/>
                <a:ea typeface="黑体" panose="02010609060101010101" pitchFamily="49" charset="-122"/>
              </a:rPr>
              <a:t>:</a:t>
            </a:r>
            <a:r>
              <a:rPr lang="en-US" altLang="zh-CN" sz="2400" dirty="0">
                <a:solidFill>
                  <a:srgbClr val="0000FF"/>
                </a:solidFill>
                <a:latin typeface="黑体" panose="02010609060101010101" pitchFamily="49" charset="-122"/>
                <a:ea typeface="黑体" panose="02010609060101010101" pitchFamily="49" charset="-122"/>
              </a:rPr>
              <a:t>DRAM</a:t>
            </a:r>
            <a:r>
              <a:rPr lang="zh-CN" altLang="en-US" sz="2400" dirty="0">
                <a:solidFill>
                  <a:srgbClr val="0000FF"/>
                </a:solidFill>
                <a:latin typeface="黑体" panose="02010609060101010101" pitchFamily="49" charset="-122"/>
                <a:ea typeface="黑体" panose="02010609060101010101" pitchFamily="49" charset="-122"/>
              </a:rPr>
              <a:t>的所有行在每一个刷新周期中都被刷新。</a:t>
            </a:r>
            <a:endParaRPr lang="zh-CN" altLang="en-US" sz="2400" dirty="0">
              <a:latin typeface="黑体" panose="02010609060101010101" pitchFamily="49" charset="-122"/>
              <a:ea typeface="黑体" panose="02010609060101010101" pitchFamily="49" charset="-122"/>
            </a:endParaRPr>
          </a:p>
          <a:p>
            <a:pPr lvl="2" indent="-293370" eaLnBrk="1" hangingPunct="1">
              <a:lnSpc>
                <a:spcPct val="110000"/>
              </a:lnSpc>
              <a:buSzPct val="70000"/>
              <a:buFont typeface="Wingdings" panose="05000000000000000000" pitchFamily="2" charset="2"/>
              <a:buNone/>
            </a:pPr>
            <a:r>
              <a:rPr lang="zh-CN" altLang="en-US" dirty="0">
                <a:latin typeface="黑体" panose="02010609060101010101" pitchFamily="49" charset="-122"/>
                <a:ea typeface="黑体" panose="02010609060101010101" pitchFamily="49" charset="-122"/>
              </a:rPr>
              <a:t>例如刷新周期为</a:t>
            </a:r>
            <a:r>
              <a:rPr lang="en-US" altLang="zh-CN" dirty="0">
                <a:solidFill>
                  <a:srgbClr val="FF0000"/>
                </a:solidFill>
                <a:latin typeface="黑体" panose="02010609060101010101" pitchFamily="49" charset="-122"/>
                <a:ea typeface="黑体" panose="02010609060101010101" pitchFamily="49" charset="-122"/>
              </a:rPr>
              <a:t>64ms</a:t>
            </a:r>
            <a:r>
              <a:rPr lang="zh-CN" altLang="en-US" dirty="0">
                <a:latin typeface="黑体" panose="02010609060101010101" pitchFamily="49" charset="-122"/>
                <a:ea typeface="黑体" panose="02010609060101010101" pitchFamily="49" charset="-122"/>
              </a:rPr>
              <a:t>的内存来说，所有行的集中式刷新必须每隔</a:t>
            </a:r>
            <a:r>
              <a:rPr lang="en-US" altLang="zh-CN" dirty="0">
                <a:latin typeface="黑体" panose="02010609060101010101" pitchFamily="49" charset="-122"/>
                <a:ea typeface="黑体" panose="02010609060101010101" pitchFamily="49" charset="-122"/>
              </a:rPr>
              <a:t>64ms</a:t>
            </a:r>
            <a:r>
              <a:rPr lang="zh-CN" altLang="en-US" dirty="0">
                <a:latin typeface="黑体" panose="02010609060101010101" pitchFamily="49" charset="-122"/>
                <a:ea typeface="黑体" panose="02010609060101010101" pitchFamily="49" charset="-122"/>
              </a:rPr>
              <a:t>进行一次。为此将</a:t>
            </a:r>
            <a:r>
              <a:rPr lang="en-US" altLang="zh-CN" dirty="0">
                <a:latin typeface="黑体" panose="02010609060101010101" pitchFamily="49" charset="-122"/>
                <a:ea typeface="黑体" panose="02010609060101010101" pitchFamily="49" charset="-122"/>
              </a:rPr>
              <a:t>64ms</a:t>
            </a:r>
            <a:r>
              <a:rPr lang="zh-CN" altLang="en-US" dirty="0">
                <a:latin typeface="黑体" panose="02010609060101010101" pitchFamily="49" charset="-122"/>
                <a:ea typeface="黑体" panose="02010609060101010101" pitchFamily="49" charset="-122"/>
              </a:rPr>
              <a:t>时间分为两部分：前一段时间进行正常的读</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写操作，后一段时间做为集中刷新操作时间。刷新优先级高。刷新时，暂停正常读写。</a:t>
            </a:r>
            <a:endParaRPr lang="zh-CN" altLang="en-US" dirty="0">
              <a:latin typeface="黑体" panose="02010609060101010101" pitchFamily="49" charset="-122"/>
              <a:ea typeface="黑体" panose="02010609060101010101" pitchFamily="49" charset="-122"/>
            </a:endParaRPr>
          </a:p>
          <a:p>
            <a:pPr lvl="1" indent="-347345" eaLnBrk="1" hangingPunct="1">
              <a:lnSpc>
                <a:spcPct val="110000"/>
              </a:lnSpc>
              <a:buSzPct val="70000"/>
              <a:buFont typeface="Wingdings" panose="05000000000000000000" pitchFamily="2" charset="2"/>
              <a:buNone/>
            </a:pPr>
            <a:r>
              <a:rPr lang="zh-CN" altLang="en-US" sz="2400" dirty="0">
                <a:solidFill>
                  <a:srgbClr val="FF00FF"/>
                </a:solidFill>
                <a:latin typeface="黑体" panose="02010609060101010101" pitchFamily="49" charset="-122"/>
                <a:ea typeface="黑体" panose="02010609060101010101" pitchFamily="49" charset="-122"/>
              </a:rPr>
              <a:t>分散式刷新</a:t>
            </a:r>
            <a:r>
              <a:rPr lang="en-US" altLang="zh-CN" sz="2400" dirty="0">
                <a:solidFill>
                  <a:srgbClr val="FF00FF"/>
                </a:solidFill>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每一行的刷新插入到正常的读</a:t>
            </a:r>
            <a:r>
              <a:rPr lang="en-US" altLang="zh-CN" sz="2400" dirty="0">
                <a:solidFill>
                  <a:srgbClr val="0000FF"/>
                </a:solidFill>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写周期之中。</a:t>
            </a:r>
            <a:endParaRPr lang="zh-CN" altLang="en-US" sz="2400" dirty="0">
              <a:latin typeface="黑体" panose="02010609060101010101" pitchFamily="49" charset="-122"/>
              <a:ea typeface="黑体" panose="02010609060101010101" pitchFamily="49" charset="-122"/>
            </a:endParaRPr>
          </a:p>
          <a:p>
            <a:pPr lvl="2" indent="-293370" eaLnBrk="1" hangingPunct="1">
              <a:lnSpc>
                <a:spcPct val="110000"/>
              </a:lnSpc>
              <a:buSzPct val="70000"/>
              <a:buFont typeface="Wingdings" panose="05000000000000000000" pitchFamily="2" charset="2"/>
              <a:buNone/>
            </a:pPr>
            <a:r>
              <a:rPr lang="zh-CN" altLang="en-US" dirty="0">
                <a:latin typeface="黑体" panose="02010609060101010101" pitchFamily="49" charset="-122"/>
                <a:ea typeface="黑体" panose="02010609060101010101" pitchFamily="49" charset="-122"/>
              </a:rPr>
              <a:t>例如</a:t>
            </a:r>
            <a:r>
              <a:rPr lang="zh-CN" dirty="0">
                <a:latin typeface="黑体" panose="02010609060101010101" pitchFamily="49" charset="-122"/>
                <a:ea typeface="黑体" panose="02010609060101010101" pitchFamily="49" charset="-122"/>
              </a:rPr>
              <a:t>某</a:t>
            </a:r>
            <a:r>
              <a:rPr lang="en-US" altLang="zh-CN" dirty="0">
                <a:latin typeface="黑体" panose="02010609060101010101" pitchFamily="49" charset="-122"/>
                <a:ea typeface="黑体" panose="02010609060101010101" pitchFamily="49" charset="-122"/>
              </a:rPr>
              <a:t>DRAM</a:t>
            </a:r>
            <a:r>
              <a:rPr lang="zh-CN" altLang="en-US" dirty="0">
                <a:latin typeface="黑体" panose="02010609060101010101" pitchFamily="49" charset="-122"/>
                <a:ea typeface="黑体" panose="02010609060101010101" pitchFamily="49" charset="-122"/>
              </a:rPr>
              <a:t>有</a:t>
            </a:r>
            <a:r>
              <a:rPr lang="en-US" altLang="zh-CN" dirty="0">
                <a:latin typeface="黑体" panose="02010609060101010101" pitchFamily="49" charset="-122"/>
                <a:ea typeface="黑体" panose="02010609060101010101" pitchFamily="49" charset="-122"/>
              </a:rPr>
              <a:t>8192</a:t>
            </a:r>
            <a:r>
              <a:rPr lang="zh-CN" altLang="en-US" dirty="0">
                <a:latin typeface="黑体" panose="02010609060101010101" pitchFamily="49" charset="-122"/>
                <a:ea typeface="黑体" panose="02010609060101010101" pitchFamily="49" charset="-122"/>
              </a:rPr>
              <a:t>行，如果刷新周期为</a:t>
            </a:r>
            <a:r>
              <a:rPr lang="en-US" altLang="zh-CN" dirty="0">
                <a:latin typeface="黑体" panose="02010609060101010101" pitchFamily="49" charset="-122"/>
                <a:ea typeface="黑体" panose="02010609060101010101" pitchFamily="49" charset="-122"/>
              </a:rPr>
              <a:t>64ms</a:t>
            </a:r>
            <a:r>
              <a:rPr lang="zh-CN" altLang="en-US" dirty="0">
                <a:latin typeface="黑体" panose="02010609060101010101" pitchFamily="49" charset="-122"/>
                <a:ea typeface="黑体" panose="02010609060101010101" pitchFamily="49" charset="-122"/>
              </a:rPr>
              <a:t>，则每一行必须每隔</a:t>
            </a:r>
            <a:r>
              <a:rPr lang="en-US" altLang="zh-CN" dirty="0">
                <a:latin typeface="黑体" panose="02010609060101010101" pitchFamily="49" charset="-122"/>
                <a:ea typeface="黑体" panose="02010609060101010101" pitchFamily="49" charset="-122"/>
              </a:rPr>
              <a:t>64ms÷8192=7.8us</a:t>
            </a:r>
            <a:r>
              <a:rPr lang="zh-CN" altLang="en-US" dirty="0">
                <a:latin typeface="黑体" panose="02010609060101010101" pitchFamily="49" charset="-122"/>
                <a:ea typeface="黑体" panose="02010609060101010101" pitchFamily="49" charset="-122"/>
              </a:rPr>
              <a:t>进行一次。</a:t>
            </a:r>
            <a:endParaRPr lang="zh-CN" altLang="en-US" dirty="0">
              <a:latin typeface="黑体" panose="02010609060101010101" pitchFamily="49" charset="-122"/>
              <a:ea typeface="黑体" panose="02010609060101010101" pitchFamily="49" charset="-122"/>
            </a:endParaRPr>
          </a:p>
          <a:p>
            <a:pPr eaLnBrk="1" hangingPunct="1">
              <a:lnSpc>
                <a:spcPct val="80000"/>
              </a:lnSpc>
              <a:buSzPct val="70000"/>
            </a:pPr>
            <a:endParaRPr lang="en-US" altLang="zh-CN" sz="2400"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pitchFamily="49" charset="-122"/>
                <a:ea typeface="黑体" panose="02010609060101010101" pitchFamily="49" charset="-122"/>
                <a:cs typeface="+mj-cs"/>
              </a:rPr>
              <a:t>作业</a:t>
            </a:r>
            <a:endParaRPr lang="zh-CN" altLang="en-US">
              <a:latin typeface="黑体" panose="02010609060101010101" pitchFamily="49" charset="-122"/>
              <a:ea typeface="黑体" panose="02010609060101010101" pitchFamily="49"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1</a:t>
            </a:r>
            <a:r>
              <a:rPr lang="zh-CN" altLang="en-US" sz="2800">
                <a:solidFill>
                  <a:srgbClr val="FF00FF"/>
                </a:solidFill>
                <a:latin typeface="黑体" panose="02010609060101010101" pitchFamily="49" charset="-122"/>
                <a:ea typeface="黑体" panose="02010609060101010101" pitchFamily="49" charset="-122"/>
                <a:cs typeface="+mn-cs"/>
              </a:rPr>
              <a:t>、</a:t>
            </a:r>
            <a:r>
              <a:rPr lang="zh-CN" sz="2800">
                <a:solidFill>
                  <a:srgbClr val="FF0000"/>
                </a:solidFill>
                <a:latin typeface="黑体" panose="02010609060101010101" pitchFamily="49" charset="-122"/>
                <a:ea typeface="黑体" panose="02010609060101010101" pitchFamily="49" charset="-122"/>
                <a:cs typeface="+mn-cs"/>
              </a:rPr>
              <a:t>总结本小节内容</a:t>
            </a:r>
            <a:endParaRPr lang="en-US" altLang="zh-CN" sz="2800">
              <a:solidFill>
                <a:srgbClr val="FF0000"/>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2</a:t>
            </a:r>
            <a:r>
              <a:rPr lang="zh-CN" altLang="en-US" sz="2800">
                <a:solidFill>
                  <a:srgbClr val="FF00FF"/>
                </a:solidFill>
                <a:latin typeface="黑体" panose="02010609060101010101" pitchFamily="49" charset="-122"/>
                <a:ea typeface="黑体" panose="02010609060101010101" pitchFamily="49" charset="-122"/>
                <a:cs typeface="+mn-cs"/>
              </a:rPr>
              <a:t>、</a:t>
            </a:r>
            <a:r>
              <a:rPr lang="zh-CN" altLang="en-US" sz="2800">
                <a:solidFill>
                  <a:srgbClr val="FF0000"/>
                </a:solidFill>
                <a:latin typeface="黑体" panose="02010609060101010101" pitchFamily="49" charset="-122"/>
                <a:ea typeface="黑体" panose="02010609060101010101" pitchFamily="49" charset="-122"/>
                <a:cs typeface="+mn-cs"/>
              </a:rPr>
              <a:t>习题</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3.3 </a:t>
            </a:r>
            <a:r>
              <a:rPr lang="zh-CN" altLang="en-US" sz="2800">
                <a:solidFill>
                  <a:srgbClr val="0000FF"/>
                </a:solidFill>
                <a:latin typeface="黑体" panose="02010609060101010101" pitchFamily="49" charset="-122"/>
                <a:ea typeface="黑体" panose="02010609060101010101" pitchFamily="49" charset="-122"/>
                <a:cs typeface="+mn-cs"/>
              </a:rPr>
              <a:t>动态随机存储器DRAM</a:t>
            </a:r>
            <a:endParaRPr lang="zh-CN" altLang="en-US" sz="2800">
              <a:solidFill>
                <a:srgbClr val="00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pitchFamily="49" charset="-122"/>
                <a:ea typeface="黑体" panose="02010609060101010101" pitchFamily="49" charset="-122"/>
                <a:cs typeface="+mn-cs"/>
              </a:rPr>
              <a:t> </a:t>
            </a:r>
            <a:r>
              <a:rPr lang="en-US" altLang="zh-CN" sz="2800">
                <a:solidFill>
                  <a:srgbClr val="0000FF"/>
                </a:solidFill>
                <a:latin typeface="黑体" panose="02010609060101010101" pitchFamily="49" charset="-122"/>
                <a:ea typeface="黑体" panose="02010609060101010101" pitchFamily="49" charset="-122"/>
                <a:cs typeface="+mn-cs"/>
              </a:rPr>
              <a:t>       </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word</a:t>
            </a:r>
            <a:r>
              <a:rPr lang="zh-CN" altLang="en-US" sz="2800">
                <a:solidFill>
                  <a:srgbClr val="0000FF"/>
                </a:solidFill>
                <a:latin typeface="黑体" panose="02010609060101010101" pitchFamily="49" charset="-122"/>
                <a:ea typeface="黑体" panose="02010609060101010101" pitchFamily="49" charset="-122"/>
                <a:cs typeface="+mn-cs"/>
              </a:rPr>
              <a:t>文档）</a:t>
            </a:r>
            <a:endParaRPr lang="en-US" altLang="zh-CN"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pitchFamily="49" charset="-122"/>
                <a:ea typeface="黑体" panose="02010609060101010101" pitchFamily="49" charset="-122"/>
                <a:cs typeface="+mn-cs"/>
              </a:rPr>
              <a:t>  </a:t>
            </a:r>
            <a:r>
              <a:rPr lang="zh-CN" altLang="en-US" sz="2800">
                <a:latin typeface="黑体" panose="02010609060101010101" pitchFamily="49" charset="-122"/>
                <a:ea typeface="黑体" panose="02010609060101010101" pitchFamily="49" charset="-122"/>
                <a:cs typeface="+mn-cs"/>
              </a:rPr>
              <a:t>（布置作业后的</a:t>
            </a:r>
            <a:r>
              <a:rPr lang="en-US" altLang="zh-CN" sz="2800">
                <a:latin typeface="黑体" panose="02010609060101010101" pitchFamily="49" charset="-122"/>
                <a:ea typeface="黑体" panose="02010609060101010101" pitchFamily="49" charset="-122"/>
                <a:cs typeface="+mn-cs"/>
              </a:rPr>
              <a:t>48</a:t>
            </a:r>
            <a:r>
              <a:rPr lang="zh-CN" altLang="en-US" sz="2800">
                <a:latin typeface="黑体" panose="02010609060101010101" pitchFamily="49" charset="-122"/>
                <a:ea typeface="黑体" panose="02010609060101010101" pitchFamily="49" charset="-122"/>
                <a:cs typeface="+mn-cs"/>
              </a:rPr>
              <a:t>小时内交作业）</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（答案写在本子上，拍照后由学委汇总</a:t>
            </a:r>
            <a:r>
              <a:rPr lang="zh-CN" sz="2800">
                <a:latin typeface="黑体" panose="02010609060101010101" pitchFamily="49" charset="-122"/>
                <a:ea typeface="黑体" panose="02010609060101010101" pitchFamily="49" charset="-122"/>
                <a:cs typeface="+mn-cs"/>
              </a:rPr>
              <a:t>发老师</a:t>
            </a:r>
            <a:r>
              <a:rPr lang="en-US" altLang="zh-CN" sz="2800">
                <a:latin typeface="黑体" panose="02010609060101010101" pitchFamily="49" charset="-122"/>
                <a:ea typeface="黑体" panose="02010609060101010101" pitchFamily="49" charset="-122"/>
                <a:cs typeface="+mn-cs"/>
              </a:rPr>
              <a:t>qq</a:t>
            </a:r>
            <a:r>
              <a:rPr lang="zh-CN" altLang="en-US" sz="2800">
                <a:latin typeface="黑体" panose="02010609060101010101" pitchFamily="49" charset="-122"/>
                <a:ea typeface="黑体" panose="02010609060101010101" pitchFamily="49" charset="-122"/>
                <a:cs typeface="+mn-cs"/>
              </a:rPr>
              <a:t>）</a:t>
            </a:r>
            <a:endParaRPr lang="zh-CN" altLang="en-US" sz="2800">
              <a:latin typeface="黑体" panose="02010609060101010101" pitchFamily="49" charset="-122"/>
              <a:ea typeface="黑体" panose="02010609060101010101" pitchFamily="49" charset="-122"/>
              <a:cs typeface="+mn-cs"/>
            </a:endParaRPr>
          </a:p>
        </p:txBody>
      </p:sp>
      <p:sp>
        <p:nvSpPr>
          <p:cNvPr id="4" name="文本框 3"/>
          <p:cNvSpPr txBox="1"/>
          <p:nvPr/>
        </p:nvSpPr>
        <p:spPr>
          <a:xfrm>
            <a:off x="323850" y="1628775"/>
            <a:ext cx="7793355" cy="1846580"/>
          </a:xfrm>
          <a:prstGeom prst="rect">
            <a:avLst/>
          </a:prstGeom>
          <a:solidFill>
            <a:schemeClr val="accent1">
              <a:lumMod val="60000"/>
              <a:lumOff val="40000"/>
            </a:schemeClr>
          </a:solidFill>
        </p:spPr>
        <p:txBody>
          <a:bodyPr wrap="square" lIns="36195" tIns="0" rIns="0" bIns="0" rtlCol="0" anchor="t" anchorCtr="1">
            <a:spAutoFit/>
          </a:bodyPr>
          <a:p>
            <a:pPr eaLnBrk="1" hangingPunct="1">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sym typeface="+mn-ea"/>
              </a:rPr>
              <a:t>3.3.1 DRAM</a:t>
            </a:r>
            <a:r>
              <a:rPr lang="zh-CN" altLang="en-US" sz="2400" dirty="0">
                <a:latin typeface="黑体" panose="02010609060101010101" pitchFamily="49" charset="-122"/>
                <a:ea typeface="黑体" panose="02010609060101010101" pitchFamily="49" charset="-122"/>
                <a:sym typeface="+mn-ea"/>
              </a:rPr>
              <a:t>存储元的工作原理</a:t>
            </a:r>
            <a:r>
              <a:rPr lang="zh-CN" altLang="en-US" sz="2400" dirty="0">
                <a:solidFill>
                  <a:srgbClr val="FF0000"/>
                </a:solidFill>
                <a:latin typeface="黑体" panose="02010609060101010101" pitchFamily="49" charset="-122"/>
                <a:ea typeface="黑体" panose="02010609060101010101" pitchFamily="49" charset="-122"/>
                <a:sym typeface="+mn-ea"/>
              </a:rPr>
              <a:t>（电容存储电荷，刷新）</a:t>
            </a:r>
            <a:endParaRPr lang="en-US" altLang="zh-CN"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sym typeface="+mn-ea"/>
              </a:rPr>
              <a:t>3.3.2 DRAM</a:t>
            </a:r>
            <a:r>
              <a:rPr lang="zh-CN" altLang="en-US" sz="2400" dirty="0">
                <a:latin typeface="黑体" panose="02010609060101010101" pitchFamily="49" charset="-122"/>
                <a:ea typeface="黑体" panose="02010609060101010101" pitchFamily="49" charset="-122"/>
                <a:sym typeface="+mn-ea"/>
              </a:rPr>
              <a:t>芯片的逻辑结构</a:t>
            </a:r>
            <a:endParaRPr lang="zh-CN" altLang="en-US" sz="2400" dirty="0">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sym typeface="+mn-ea"/>
              </a:rPr>
              <a:t> </a:t>
            </a:r>
            <a:r>
              <a:rPr lang="en-US" altLang="zh-CN"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（地址：</a:t>
            </a:r>
            <a:r>
              <a:rPr lang="zh-CN" altLang="en-US" sz="2400" dirty="0">
                <a:solidFill>
                  <a:srgbClr val="0000FF"/>
                </a:solidFill>
                <a:latin typeface="黑体" panose="02010609060101010101" pitchFamily="49" charset="-122"/>
                <a:ea typeface="黑体" panose="02010609060101010101" pitchFamily="49" charset="-122"/>
                <a:sym typeface="+mn-ea"/>
              </a:rPr>
              <a:t>行列地址分时传送，</a:t>
            </a:r>
            <a:r>
              <a:rPr lang="en-US" altLang="zh-CN" sz="2400" dirty="0">
                <a:solidFill>
                  <a:srgbClr val="0000FF"/>
                </a:solidFill>
                <a:latin typeface="黑体" panose="02010609060101010101" pitchFamily="49" charset="-122"/>
                <a:ea typeface="黑体" panose="02010609060101010101" pitchFamily="49" charset="-122"/>
                <a:sym typeface="+mn-ea"/>
              </a:rPr>
              <a:t>RAS</a:t>
            </a:r>
            <a:r>
              <a:rPr lang="zh-CN" altLang="en-US" sz="2400" dirty="0">
                <a:solidFill>
                  <a:srgbClr val="0000FF"/>
                </a:solidFill>
                <a:latin typeface="黑体" panose="02010609060101010101" pitchFamily="49" charset="-122"/>
                <a:ea typeface="黑体" panose="02010609060101010101" pitchFamily="49" charset="-122"/>
                <a:sym typeface="+mn-ea"/>
              </a:rPr>
              <a:t>，</a:t>
            </a:r>
            <a:r>
              <a:rPr lang="en-US" altLang="zh-CN" sz="2400" dirty="0">
                <a:solidFill>
                  <a:srgbClr val="0000FF"/>
                </a:solidFill>
                <a:latin typeface="黑体" panose="02010609060101010101" pitchFamily="49" charset="-122"/>
                <a:ea typeface="黑体" panose="02010609060101010101" pitchFamily="49" charset="-122"/>
                <a:sym typeface="+mn-ea"/>
              </a:rPr>
              <a:t>CAS</a:t>
            </a:r>
            <a:r>
              <a:rPr lang="zh-CN" altLang="en-US" sz="2400" dirty="0">
                <a:solidFill>
                  <a:srgbClr val="FF0000"/>
                </a:solidFill>
                <a:latin typeface="黑体" panose="02010609060101010101" pitchFamily="49" charset="-122"/>
                <a:ea typeface="黑体" panose="02010609060101010101" pitchFamily="49" charset="-122"/>
                <a:sym typeface="+mn-ea"/>
              </a:rPr>
              <a:t>）</a:t>
            </a:r>
            <a:endParaRPr lang="en-US" altLang="zh-CN"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sym typeface="+mn-ea"/>
              </a:rPr>
              <a:t>3.3.3 DRAM</a:t>
            </a:r>
            <a:r>
              <a:rPr lang="zh-CN" altLang="en-US" sz="2400" dirty="0">
                <a:latin typeface="黑体" panose="02010609060101010101" pitchFamily="49" charset="-122"/>
                <a:ea typeface="黑体" panose="02010609060101010101" pitchFamily="49" charset="-122"/>
                <a:sym typeface="+mn-ea"/>
              </a:rPr>
              <a:t>读</a:t>
            </a:r>
            <a:r>
              <a:rPr lang="en-US" altLang="zh-CN" sz="2400" dirty="0">
                <a:latin typeface="黑体" panose="02010609060101010101" pitchFamily="49" charset="-122"/>
                <a:ea typeface="黑体" panose="02010609060101010101" pitchFamily="49" charset="-122"/>
                <a:sym typeface="+mn-ea"/>
              </a:rPr>
              <a:t>/</a:t>
            </a:r>
            <a:r>
              <a:rPr lang="zh-CN" altLang="en-US" sz="2400" dirty="0">
                <a:latin typeface="黑体" panose="02010609060101010101" pitchFamily="49" charset="-122"/>
                <a:ea typeface="黑体" panose="02010609060101010101" pitchFamily="49" charset="-122"/>
                <a:sym typeface="+mn-ea"/>
              </a:rPr>
              <a:t>写时序</a:t>
            </a:r>
            <a:r>
              <a:rPr lang="en-US" altLang="zh-CN"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（看懂读写时序图）</a:t>
            </a:r>
            <a:endParaRPr sz="2400" dirty="0">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sym typeface="+mn-ea"/>
              </a:rPr>
              <a:t>3.3.4 DRAM</a:t>
            </a:r>
            <a:r>
              <a:rPr lang="zh-CN" altLang="en-US" sz="2400" dirty="0">
                <a:latin typeface="黑体" panose="02010609060101010101" pitchFamily="49" charset="-122"/>
                <a:ea typeface="黑体" panose="02010609060101010101" pitchFamily="49" charset="-122"/>
                <a:sym typeface="+mn-ea"/>
              </a:rPr>
              <a:t>的刷新操作</a:t>
            </a:r>
            <a:r>
              <a:rPr lang="zh-CN" altLang="en-US" sz="2400" dirty="0">
                <a:solidFill>
                  <a:srgbClr val="FF0000"/>
                </a:solidFill>
                <a:latin typeface="黑体" panose="02010609060101010101" pitchFamily="49" charset="-122"/>
                <a:ea typeface="黑体" panose="02010609060101010101" pitchFamily="49" charset="-122"/>
                <a:sym typeface="+mn-ea"/>
              </a:rPr>
              <a:t>（集中</a:t>
            </a:r>
            <a:r>
              <a:rPr lang="en-US" altLang="zh-CN" sz="2400" dirty="0">
                <a:solidFill>
                  <a:srgbClr val="FF0000"/>
                </a:solidFill>
                <a:latin typeface="黑体" panose="02010609060101010101" pitchFamily="49" charset="-122"/>
                <a:ea typeface="黑体" panose="02010609060101010101" pitchFamily="49" charset="-122"/>
                <a:sym typeface="+mn-ea"/>
              </a:rPr>
              <a:t>/</a:t>
            </a:r>
            <a:r>
              <a:rPr lang="zh-CN" altLang="en-US" sz="2400" dirty="0">
                <a:solidFill>
                  <a:srgbClr val="FF0000"/>
                </a:solidFill>
                <a:latin typeface="黑体" panose="02010609060101010101" pitchFamily="49" charset="-122"/>
                <a:ea typeface="黑体" panose="02010609060101010101" pitchFamily="49" charset="-122"/>
                <a:sym typeface="+mn-ea"/>
              </a:rPr>
              <a:t>分散刷新）</a:t>
            </a:r>
            <a:endParaRPr lang="zh-CN" altLang="en-US" sz="240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9218" name="Rectangle 2"/>
          <p:cNvSpPr>
            <a:spLocks noGrp="1"/>
          </p:cNvSpPr>
          <p:nvPr>
            <p:ph type="title"/>
          </p:nvPr>
        </p:nvSpPr>
        <p:spPr>
          <a:xfrm>
            <a:off x="457200" y="122238"/>
            <a:ext cx="8910638" cy="129540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3.4 </a:t>
            </a:r>
            <a:r>
              <a:rPr lang="zh-CN" altLang="en-US" dirty="0">
                <a:latin typeface="黑体" panose="02010609060101010101" pitchFamily="49" charset="-122"/>
                <a:ea typeface="黑体" panose="02010609060101010101" pitchFamily="49" charset="-122"/>
                <a:cs typeface="+mj-cs"/>
              </a:rPr>
              <a:t>只读存储器</a:t>
            </a:r>
            <a:endParaRPr lang="zh-CN" altLang="en-US" dirty="0">
              <a:latin typeface="黑体" panose="02010609060101010101" pitchFamily="49" charset="-122"/>
              <a:ea typeface="黑体" panose="02010609060101010101" pitchFamily="49" charset="-122"/>
              <a:cs typeface="+mj-cs"/>
            </a:endParaRPr>
          </a:p>
        </p:txBody>
      </p:sp>
      <p:sp>
        <p:nvSpPr>
          <p:cNvPr id="9219" name="Rectangle 3"/>
          <p:cNvSpPr>
            <a:spLocks noGrp="1"/>
          </p:cNvSpPr>
          <p:nvPr>
            <p:ph idx="1"/>
          </p:nvPr>
        </p:nvSpPr>
        <p:spPr>
          <a:xfrm>
            <a:off x="339725" y="1836738"/>
            <a:ext cx="8229600" cy="4411662"/>
          </a:xfrm>
        </p:spPr>
        <p:txBody>
          <a:bodyPr vert="horz" wrap="square" lIns="91440" tIns="45720" rIns="91440" bIns="45720" anchor="t" anchorCtr="0"/>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3.4.1 </a:t>
            </a:r>
            <a:r>
              <a:rPr lang="zh-CN" altLang="en-US" dirty="0">
                <a:latin typeface="黑体" panose="02010609060101010101" pitchFamily="49" charset="-122"/>
                <a:ea typeface="黑体" panose="02010609060101010101" pitchFamily="49" charset="-122"/>
                <a:cs typeface="+mn-cs"/>
              </a:rPr>
              <a:t>只读存储器概述</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3.4.2 </a:t>
            </a:r>
            <a:r>
              <a:rPr lang="en-US" dirty="0">
                <a:latin typeface="黑体" panose="02010609060101010101" pitchFamily="49" charset="-122"/>
                <a:ea typeface="黑体" panose="02010609060101010101" pitchFamily="49" charset="-122"/>
                <a:cs typeface="+mn-cs"/>
              </a:rPr>
              <a:t>NOR</a:t>
            </a:r>
            <a:r>
              <a:rPr lang="zh-CN" altLang="en-US" dirty="0">
                <a:latin typeface="黑体" panose="02010609060101010101" pitchFamily="49" charset="-122"/>
                <a:ea typeface="黑体" panose="02010609060101010101" pitchFamily="49" charset="-122"/>
                <a:cs typeface="+mn-cs"/>
              </a:rPr>
              <a:t>闪存</a:t>
            </a:r>
            <a:br>
              <a:rPr lang="zh-CN" altLang="en-US" dirty="0">
                <a:latin typeface="黑体" panose="02010609060101010101" pitchFamily="49" charset="-122"/>
                <a:ea typeface="黑体" panose="02010609060101010101" pitchFamily="49" charset="-122"/>
                <a:cs typeface="+mn-cs"/>
              </a:rPr>
            </a:br>
            <a:endParaRPr lang="zh-CN" altLang="en-US"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0242" name="Rectangle 2"/>
          <p:cNvSpPr>
            <a:spLocks noGrp="1"/>
          </p:cNvSpPr>
          <p:nvPr>
            <p:ph type="title"/>
          </p:nvPr>
        </p:nvSpPr>
        <p:spPr>
          <a:xfrm>
            <a:off x="457200" y="122238"/>
            <a:ext cx="7543800" cy="86042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3.4.1 </a:t>
            </a:r>
            <a:r>
              <a:rPr lang="zh-CN" altLang="en-US" dirty="0">
                <a:latin typeface="黑体" panose="02010609060101010101" pitchFamily="49" charset="-122"/>
                <a:ea typeface="黑体" panose="02010609060101010101" pitchFamily="49" charset="-122"/>
                <a:cs typeface="+mj-cs"/>
              </a:rPr>
              <a:t>只读存储器</a:t>
            </a:r>
            <a:r>
              <a:rPr lang="zh-CN" altLang="zh-CN" dirty="0">
                <a:latin typeface="黑体" panose="02010609060101010101" pitchFamily="49" charset="-122"/>
                <a:ea typeface="黑体" panose="02010609060101010101" pitchFamily="49" charset="-122"/>
                <a:cs typeface="+mj-cs"/>
              </a:rPr>
              <a:t>概述</a:t>
            </a:r>
            <a:endParaRPr lang="zh-CN" altLang="zh-CN" dirty="0">
              <a:latin typeface="黑体" panose="02010609060101010101" pitchFamily="49" charset="-122"/>
              <a:ea typeface="黑体" panose="02010609060101010101" pitchFamily="49" charset="-122"/>
              <a:cs typeface="+mj-cs"/>
            </a:endParaRPr>
          </a:p>
        </p:txBody>
      </p:sp>
      <p:sp>
        <p:nvSpPr>
          <p:cNvPr id="36868" name="Rectangle 3"/>
          <p:cNvSpPr>
            <a:spLocks noGrp="1"/>
          </p:cNvSpPr>
          <p:nvPr>
            <p:ph idx="1"/>
          </p:nvPr>
        </p:nvSpPr>
        <p:spPr>
          <a:xfrm>
            <a:off x="457200" y="1092200"/>
            <a:ext cx="8229600" cy="5046663"/>
          </a:xfrm>
        </p:spPr>
        <p:txBody>
          <a:bodyPr vert="horz" wrap="square" lIns="91440" tIns="45720" rIns="91440" bIns="45720" anchor="t"/>
          <a:p>
            <a:pPr marL="342900" marR="0" indent="-342900" algn="l" defTabSz="914400" rtl="0" eaLnBrk="1" fontAlgn="base" latinLnBrk="0" hangingPunct="1">
              <a:lnSpc>
                <a:spcPct val="110000"/>
              </a:lnSpc>
              <a:spcBef>
                <a:spcPct val="20000"/>
              </a:spcBef>
              <a:spcAft>
                <a:spcPct val="0"/>
              </a:spcAft>
              <a:buClr>
                <a:schemeClr val="tx2"/>
              </a:buClr>
              <a:buSzPct val="70000"/>
              <a:buFont typeface="Wingdings" panose="05000000000000000000" charset="0"/>
              <a:buChar char="l"/>
            </a:pPr>
            <a:r>
              <a:rPr kumimoji="0" lang="en-US" altLang="zh-CN"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ROM</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，只读存储器，只能读出，不能写入。</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10000"/>
              </a:lnSpc>
              <a:spcBef>
                <a:spcPct val="20000"/>
              </a:spcBef>
              <a:spcAft>
                <a:spcPct val="0"/>
              </a:spcAft>
              <a:buClr>
                <a:schemeClr val="tx2"/>
              </a:buClr>
              <a:buSzPct val="70000"/>
              <a:buFont typeface="Wingdings" panose="05000000000000000000" charset="0"/>
              <a:buNone/>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非易失性。</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10000"/>
              </a:lnSpc>
              <a:spcBef>
                <a:spcPct val="20000"/>
              </a:spcBef>
              <a:spcAft>
                <a:spcPct val="0"/>
              </a:spcAft>
              <a:buClr>
                <a:schemeClr val="tx2"/>
              </a:buClr>
              <a:buSzPct val="70000"/>
              <a:buFont typeface="Wingdings" panose="05000000000000000000" charset="0"/>
              <a:buNone/>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存储不需要修改或不需要常修改的</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数据</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10000"/>
              </a:lnSpc>
              <a:spcBef>
                <a:spcPct val="20000"/>
              </a:spcBef>
              <a:spcAft>
                <a:spcPct val="0"/>
              </a:spcAft>
              <a:buClr>
                <a:schemeClr val="tx2"/>
              </a:buClr>
              <a:buSzPct val="70000"/>
              <a:buFont typeface="Wingdings" panose="05000000000000000000" charset="0"/>
              <a:buNone/>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（引导加载程序，监控程序等）</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10000"/>
              </a:lnSpc>
              <a:spcBef>
                <a:spcPct val="20000"/>
              </a:spcBef>
              <a:spcAft>
                <a:spcPct val="0"/>
              </a:spcAft>
              <a:buClr>
                <a:schemeClr val="tx2"/>
              </a:buClr>
              <a:buSzPct val="70000"/>
              <a:buFont typeface="Wingdings" panose="05000000000000000000" charset="0"/>
              <a:buNone/>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ROM</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内容</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必须在它工作以前写入。</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10000"/>
              </a:lnSpc>
              <a:spcBef>
                <a:spcPct val="20000"/>
              </a:spcBef>
              <a:spcAft>
                <a:spcPct val="0"/>
              </a:spcAft>
              <a:buClr>
                <a:schemeClr val="tx2"/>
              </a:buClr>
              <a:buSzPct val="70000"/>
              <a:buFont typeface="Wingdings" panose="05000000000000000000" charset="0"/>
              <a:buChar char="l"/>
            </a:pP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分类</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10000"/>
              </a:lnSpc>
              <a:spcBef>
                <a:spcPct val="20000"/>
              </a:spcBef>
              <a:spcAft>
                <a:spcPct val="0"/>
              </a:spcAft>
              <a:buClr>
                <a:schemeClr val="tx2"/>
              </a:buClr>
              <a:buSzPct val="70000"/>
              <a:buFont typeface="Wingdings" panose="05000000000000000000" charset="0"/>
              <a:buNone/>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(1)</a:t>
            </a: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掩模</a:t>
            </a:r>
            <a:r>
              <a:rPr kumimoji="0" lang="en-US" altLang="zh-CN"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ROM</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：存储内容固定，生产厂家先写入</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10000"/>
              </a:lnSpc>
              <a:spcBef>
                <a:spcPct val="20000"/>
              </a:spcBef>
              <a:spcAft>
                <a:spcPct val="0"/>
              </a:spcAft>
              <a:buClr>
                <a:schemeClr val="tx2"/>
              </a:buClr>
              <a:buSzPct val="70000"/>
              <a:buFont typeface="Wingdings" panose="05000000000000000000" pitchFamily="2" charset="2"/>
              <a:buNone/>
            </a:pP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(2)</a:t>
            </a: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可编程</a:t>
            </a:r>
            <a:r>
              <a:rPr kumimoji="0" lang="en-US" altLang="zh-CN"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ROM</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：用户后写入，有些可多次写入</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987425" marR="0" lvl="2" indent="-294005" algn="l" defTabSz="914400" rtl="0" eaLnBrk="1" fontAlgn="base" latinLnBrk="0" hangingPunct="1">
              <a:lnSpc>
                <a:spcPct val="110000"/>
              </a:lnSpc>
              <a:spcBef>
                <a:spcPct val="20000"/>
              </a:spcBef>
              <a:spcAft>
                <a:spcPct val="0"/>
              </a:spcAft>
              <a:buClr>
                <a:schemeClr val="accent1"/>
              </a:buClr>
              <a:buSzPct val="70000"/>
              <a:buFont typeface="Wingdings" panose="05000000000000000000" pitchFamily="2" charset="2"/>
              <a:buNone/>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ea"/>
              </a:rPr>
              <a:t> </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ea"/>
              </a:rPr>
              <a:t>a</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ea"/>
              </a:rPr>
              <a:t>、</a:t>
            </a:r>
            <a:r>
              <a:rPr kumimoji="0" lang="zh-CN" altLang="en-US" sz="28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一次性编程的</a:t>
            </a:r>
            <a:r>
              <a:rPr kumimoji="0" lang="en-US" altLang="zh-CN" sz="28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PROM</a:t>
            </a:r>
            <a:endPar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ea"/>
            </a:endParaRPr>
          </a:p>
          <a:p>
            <a:pPr marL="987425" marR="0" lvl="2" indent="-294005" algn="l" defTabSz="914400" rtl="0" eaLnBrk="1" fontAlgn="base" latinLnBrk="0" hangingPunct="1">
              <a:lnSpc>
                <a:spcPct val="110000"/>
              </a:lnSpc>
              <a:spcBef>
                <a:spcPct val="20000"/>
              </a:spcBef>
              <a:spcAft>
                <a:spcPct val="0"/>
              </a:spcAft>
              <a:buClr>
                <a:schemeClr val="accent1"/>
              </a:buClr>
              <a:buSzPct val="70000"/>
              <a:buFont typeface="Wingdings" panose="05000000000000000000" pitchFamily="2" charset="2"/>
              <a:buNone/>
            </a:pP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ea"/>
              </a:rPr>
              <a:t> b</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ea"/>
              </a:rPr>
              <a:t>、</a:t>
            </a:r>
            <a:r>
              <a:rPr kumimoji="0" lang="zh-CN" altLang="en-US" sz="28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多次编程的</a:t>
            </a:r>
            <a:r>
              <a:rPr kumimoji="0" lang="en-US" altLang="zh-CN" sz="28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EPROM</a:t>
            </a:r>
            <a:r>
              <a:rPr kumimoji="0" lang="zh-CN" altLang="en-US" sz="28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和</a:t>
            </a:r>
            <a:r>
              <a:rPr kumimoji="0" lang="en-US" altLang="zh-CN" sz="28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E</a:t>
            </a:r>
            <a:r>
              <a:rPr kumimoji="0" lang="en-US" altLang="zh-CN" sz="2800" b="1" i="0" u="none" strike="noStrike" kern="0" cap="none" spc="0" normalizeH="0" baseline="30000" noProof="1" dirty="0">
                <a:solidFill>
                  <a:srgbClr val="0000FF"/>
                </a:solidFill>
                <a:latin typeface="黑体" panose="02010609060101010101" pitchFamily="49" charset="-122"/>
                <a:ea typeface="黑体" panose="02010609060101010101" pitchFamily="49" charset="-122"/>
                <a:cs typeface="+mn-ea"/>
              </a:rPr>
              <a:t>2</a:t>
            </a:r>
            <a:r>
              <a:rPr kumimoji="0" lang="en-US" altLang="zh-CN" sz="28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ea"/>
              </a:rPr>
              <a:t>PROM</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1266" name="Rectangle 2"/>
          <p:cNvSpPr>
            <a:spLocks noGrp="1"/>
          </p:cNvSpPr>
          <p:nvPr>
            <p:ph type="title"/>
          </p:nvPr>
        </p:nvSpPr>
        <p:spPr>
          <a:xfrm>
            <a:off x="457200" y="122238"/>
            <a:ext cx="7543800" cy="87312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3.4.1 </a:t>
            </a:r>
            <a:r>
              <a:rPr lang="zh-CN" altLang="en-US" dirty="0">
                <a:latin typeface="黑体" panose="02010609060101010101" pitchFamily="49" charset="-122"/>
                <a:ea typeface="黑体" panose="02010609060101010101" pitchFamily="49" charset="-122"/>
                <a:cs typeface="+mj-cs"/>
              </a:rPr>
              <a:t>只读存储器</a:t>
            </a:r>
            <a:r>
              <a:rPr lang="zh-CN" altLang="zh-CN" dirty="0">
                <a:latin typeface="黑体" panose="02010609060101010101" pitchFamily="49" charset="-122"/>
                <a:ea typeface="黑体" panose="02010609060101010101" pitchFamily="49" charset="-122"/>
                <a:cs typeface="+mj-cs"/>
              </a:rPr>
              <a:t>ROM</a:t>
            </a:r>
            <a:endParaRPr lang="zh-CN" altLang="en-US" dirty="0">
              <a:latin typeface="黑体" panose="02010609060101010101" pitchFamily="49" charset="-122"/>
              <a:ea typeface="黑体" panose="02010609060101010101" pitchFamily="49" charset="-122"/>
              <a:cs typeface="+mj-cs"/>
            </a:endParaRPr>
          </a:p>
        </p:txBody>
      </p:sp>
      <p:sp>
        <p:nvSpPr>
          <p:cNvPr id="11267" name="Rectangle 3"/>
          <p:cNvSpPr>
            <a:spLocks noGrp="1"/>
          </p:cNvSpPr>
          <p:nvPr>
            <p:ph idx="1"/>
          </p:nvPr>
        </p:nvSpPr>
        <p:spPr>
          <a:xfrm>
            <a:off x="260350" y="995363"/>
            <a:ext cx="7934325" cy="1130300"/>
          </a:xfrm>
        </p:spPr>
        <p:txBody>
          <a:bodyPr vert="horz" wrap="square" lIns="91440" tIns="45720" rIns="91440" bIns="45720" anchor="t" anchorCtr="0"/>
          <a:p>
            <a:pPr eaLnBrk="1" hangingPunct="1">
              <a:buSzPct val="70000"/>
              <a:buFont typeface="Wingdings" panose="05000000000000000000" pitchFamily="2" charset="2"/>
              <a:buNone/>
            </a:pPr>
            <a:r>
              <a:rPr lang="en-US" altLang="zh-CN" dirty="0">
                <a:solidFill>
                  <a:srgbClr val="FF0000"/>
                </a:solidFill>
                <a:latin typeface="黑体" panose="02010609060101010101" pitchFamily="49" charset="-122"/>
                <a:ea typeface="黑体" panose="02010609060101010101" pitchFamily="49" charset="-122"/>
                <a:cs typeface="+mn-cs"/>
              </a:rPr>
              <a:t>1</a:t>
            </a:r>
            <a:r>
              <a:rPr lang="zh-CN" altLang="en-US" dirty="0">
                <a:solidFill>
                  <a:srgbClr val="FF0000"/>
                </a:solidFill>
                <a:latin typeface="黑体" panose="02010609060101010101" pitchFamily="49" charset="-122"/>
                <a:ea typeface="黑体" panose="02010609060101010101" pitchFamily="49" charset="-122"/>
                <a:cs typeface="+mn-cs"/>
              </a:rPr>
              <a:t>、掩模</a:t>
            </a:r>
            <a:r>
              <a:rPr lang="en-US" altLang="zh-CN" dirty="0">
                <a:solidFill>
                  <a:srgbClr val="FF0000"/>
                </a:solidFill>
                <a:latin typeface="黑体" panose="02010609060101010101" pitchFamily="49" charset="-122"/>
                <a:ea typeface="黑体" panose="02010609060101010101" pitchFamily="49" charset="-122"/>
                <a:cs typeface="+mn-cs"/>
              </a:rPr>
              <a:t>ROM</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en-US" altLang="zh-CN" dirty="0">
                <a:latin typeface="黑体" panose="02010609060101010101" pitchFamily="49" charset="-122"/>
                <a:ea typeface="黑体" panose="02010609060101010101" pitchFamily="49" charset="-122"/>
                <a:cs typeface="+mn-cs"/>
              </a:rPr>
              <a:t>   </a:t>
            </a:r>
            <a:endParaRPr lang="zh-CN" altLang="en-US" dirty="0">
              <a:latin typeface="黑体" panose="02010609060101010101" pitchFamily="49" charset="-122"/>
              <a:ea typeface="黑体" panose="02010609060101010101" pitchFamily="49" charset="-122"/>
              <a:cs typeface="+mn-cs"/>
            </a:endParaRPr>
          </a:p>
        </p:txBody>
      </p:sp>
      <p:pic>
        <p:nvPicPr>
          <p:cNvPr id="11268" name="图片 214021"/>
          <p:cNvPicPr>
            <a:picLocks noChangeAspect="1"/>
          </p:cNvPicPr>
          <p:nvPr/>
        </p:nvPicPr>
        <p:blipFill>
          <a:blip r:embed="rId1"/>
          <a:stretch>
            <a:fillRect/>
          </a:stretch>
        </p:blipFill>
        <p:spPr>
          <a:xfrm>
            <a:off x="725488" y="1535113"/>
            <a:ext cx="8094662" cy="495300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29700"/>
          <p:cNvSpPr>
            <a:spLocks noGrp="1"/>
          </p:cNvSpPr>
          <p:nvPr>
            <p:ph type="title"/>
          </p:nvPr>
        </p:nvSpPr>
        <p:spPr>
          <a:xfrm>
            <a:off x="457200" y="122238"/>
            <a:ext cx="8990013" cy="977900"/>
          </a:xfrm>
        </p:spPr>
        <p:txBody>
          <a:bodyPr anchor="ctr" anchorCtr="0"/>
          <a:p>
            <a:r>
              <a:rPr lang="en-US" altLang="zh-CN" dirty="0"/>
              <a:t>3.4.1  </a:t>
            </a:r>
            <a:r>
              <a:rPr lang="zh-CN" altLang="en-US" dirty="0"/>
              <a:t>只读存储器</a:t>
            </a:r>
            <a:r>
              <a:rPr lang="en-US" altLang="zh-CN" dirty="0"/>
              <a:t>ROM</a:t>
            </a:r>
            <a:endParaRPr lang="en-US" altLang="zh-CN" dirty="0"/>
          </a:p>
        </p:txBody>
      </p:sp>
      <p:sp>
        <p:nvSpPr>
          <p:cNvPr id="13314" name="文本占位符 29698"/>
          <p:cNvSpPr>
            <a:spLocks noGrp="1"/>
          </p:cNvSpPr>
          <p:nvPr>
            <p:ph type="body" sz="half" idx="1"/>
          </p:nvPr>
        </p:nvSpPr>
        <p:spPr>
          <a:xfrm>
            <a:off x="250825" y="981075"/>
            <a:ext cx="8713788" cy="5688013"/>
          </a:xfrm>
        </p:spPr>
        <p:txBody>
          <a:bodyPr anchor="t" anchorCtr="0"/>
          <a:p>
            <a:pPr marL="0" indent="0">
              <a:lnSpc>
                <a:spcPct val="110000"/>
              </a:lnSpc>
              <a:buClrTx/>
              <a:buSzTx/>
              <a:buFontTx/>
              <a:buNone/>
            </a:pPr>
            <a:r>
              <a:rPr lang="en-US" altLang="zh-CN" sz="2800" i="1" dirty="0">
                <a:solidFill>
                  <a:srgbClr val="FF0000"/>
                </a:solidFill>
                <a:latin typeface="黑体" panose="02010609060101010101" pitchFamily="49" charset="-122"/>
                <a:ea typeface="黑体" panose="02010609060101010101" pitchFamily="49" charset="-122"/>
                <a:cs typeface="+mn-cs"/>
              </a:rPr>
              <a:t>2. </a:t>
            </a:r>
            <a:r>
              <a:rPr lang="zh-CN" altLang="en-US" sz="2800" i="1" dirty="0">
                <a:solidFill>
                  <a:srgbClr val="FF0000"/>
                </a:solidFill>
                <a:latin typeface="黑体" panose="02010609060101010101" pitchFamily="49" charset="-122"/>
                <a:ea typeface="黑体" panose="02010609060101010101" pitchFamily="49" charset="-122"/>
                <a:cs typeface="+mn-cs"/>
              </a:rPr>
              <a:t>可编程 </a:t>
            </a:r>
            <a:r>
              <a:rPr lang="en-US" altLang="zh-CN" sz="2800" i="1">
                <a:solidFill>
                  <a:srgbClr val="FF0000"/>
                </a:solidFill>
                <a:latin typeface="黑体" panose="02010609060101010101" pitchFamily="49" charset="-122"/>
                <a:ea typeface="黑体" panose="02010609060101010101" pitchFamily="49" charset="-122"/>
                <a:cs typeface="+mn-cs"/>
              </a:rPr>
              <a:t>ROM</a:t>
            </a:r>
            <a:r>
              <a:rPr lang="en-US" altLang="zh-CN" sz="2800">
                <a:solidFill>
                  <a:srgbClr val="FF0000"/>
                </a:solidFill>
                <a:latin typeface="黑体" panose="02010609060101010101" pitchFamily="49" charset="-122"/>
                <a:ea typeface="黑体" panose="02010609060101010101" pitchFamily="49" charset="-122"/>
                <a:cs typeface="+mn-cs"/>
              </a:rPr>
              <a:t> </a:t>
            </a:r>
            <a:endParaRPr lang="en-US" altLang="zh-CN" sz="2800">
              <a:latin typeface="黑体" panose="02010609060101010101" pitchFamily="49" charset="-122"/>
              <a:ea typeface="黑体" panose="02010609060101010101" pitchFamily="49" charset="-122"/>
              <a:cs typeface="+mn-cs"/>
            </a:endParaRPr>
          </a:p>
          <a:p>
            <a:pPr marL="0" indent="0">
              <a:lnSpc>
                <a:spcPct val="110000"/>
              </a:lnSpc>
              <a:buClrTx/>
              <a:buSzTx/>
              <a:buFontTx/>
              <a:buNone/>
            </a:pPr>
            <a:r>
              <a:rPr lang="en-US" altLang="zh-CN" sz="2800" dirty="0">
                <a:latin typeface="黑体" panose="02010609060101010101" pitchFamily="49" charset="-122"/>
                <a:ea typeface="黑体" panose="02010609060101010101" pitchFamily="49" charset="-122"/>
                <a:cs typeface="+mn-cs"/>
              </a:rPr>
              <a:t>1</a:t>
            </a:r>
            <a:r>
              <a:rPr lang="zh-CN" altLang="en-US" sz="2800" dirty="0">
                <a:latin typeface="黑体" panose="02010609060101010101" pitchFamily="49" charset="-122"/>
                <a:ea typeface="黑体" panose="02010609060101010101" pitchFamily="49" charset="-122"/>
                <a:cs typeface="+mn-cs"/>
              </a:rPr>
              <a:t>）</a:t>
            </a:r>
            <a:r>
              <a:rPr lang="zh-CN" altLang="en-US" sz="2800" dirty="0">
                <a:solidFill>
                  <a:srgbClr val="FF00FF"/>
                </a:solidFill>
                <a:latin typeface="黑体" panose="02010609060101010101" pitchFamily="49" charset="-122"/>
                <a:ea typeface="黑体" panose="02010609060101010101" pitchFamily="49" charset="-122"/>
                <a:cs typeface="+mn-cs"/>
              </a:rPr>
              <a:t>一次性编程</a:t>
            </a:r>
            <a:r>
              <a:rPr lang="en-US" altLang="zh-CN" sz="2800">
                <a:solidFill>
                  <a:srgbClr val="FF00FF"/>
                </a:solidFill>
                <a:latin typeface="黑体" panose="02010609060101010101" pitchFamily="49" charset="-122"/>
                <a:ea typeface="黑体" panose="02010609060101010101" pitchFamily="49" charset="-122"/>
                <a:cs typeface="+mn-cs"/>
              </a:rPr>
              <a:t>ROM </a:t>
            </a:r>
            <a:r>
              <a:rPr lang="en-US" altLang="zh-CN" sz="2800">
                <a:solidFill>
                  <a:srgbClr val="0000FF"/>
                </a:solidFill>
                <a:latin typeface="黑体" panose="02010609060101010101" pitchFamily="49" charset="-122"/>
                <a:ea typeface="黑体" panose="02010609060101010101" pitchFamily="49" charset="-122"/>
                <a:cs typeface="+mn-cs"/>
              </a:rPr>
              <a:t>(</a:t>
            </a:r>
            <a:r>
              <a:rPr lang="zh-CN" altLang="en-US" sz="2800" dirty="0">
                <a:solidFill>
                  <a:srgbClr val="0000FF"/>
                </a:solidFill>
                <a:latin typeface="黑体" panose="02010609060101010101" pitchFamily="49" charset="-122"/>
                <a:ea typeface="黑体" panose="02010609060101010101" pitchFamily="49" charset="-122"/>
                <a:cs typeface="+mn-cs"/>
              </a:rPr>
              <a:t>熔丝式</a:t>
            </a:r>
            <a:r>
              <a:rPr lang="en-US" altLang="zh-CN" sz="2800" dirty="0">
                <a:solidFill>
                  <a:srgbClr val="0000FF"/>
                </a:solidFill>
                <a:latin typeface="黑体" panose="02010609060101010101" pitchFamily="49" charset="-122"/>
                <a:ea typeface="黑体" panose="02010609060101010101" pitchFamily="49" charset="-122"/>
                <a:cs typeface="+mn-cs"/>
              </a:rPr>
              <a:t>)</a:t>
            </a:r>
            <a:endParaRPr lang="en-US" altLang="zh-CN" sz="2800" dirty="0">
              <a:solidFill>
                <a:srgbClr val="0000FF"/>
              </a:solidFill>
              <a:latin typeface="黑体" panose="02010609060101010101" pitchFamily="49" charset="-122"/>
              <a:ea typeface="黑体" panose="02010609060101010101" pitchFamily="49" charset="-122"/>
              <a:cs typeface="+mn-cs"/>
            </a:endParaRPr>
          </a:p>
          <a:p>
            <a:pPr marL="0" indent="0">
              <a:lnSpc>
                <a:spcPct val="110000"/>
              </a:lnSpc>
              <a:buClrTx/>
              <a:buSzTx/>
              <a:buFontTx/>
              <a:buNone/>
            </a:pPr>
            <a:endParaRPr lang="en-US" altLang="zh-CN" sz="2800" dirty="0">
              <a:solidFill>
                <a:srgbClr val="0000FF"/>
              </a:solidFill>
              <a:latin typeface="黑体" panose="02010609060101010101" pitchFamily="49" charset="-122"/>
              <a:ea typeface="黑体" panose="02010609060101010101" pitchFamily="49" charset="-122"/>
              <a:cs typeface="+mn-cs"/>
            </a:endParaRPr>
          </a:p>
          <a:p>
            <a:pPr marL="0" indent="0">
              <a:lnSpc>
                <a:spcPct val="110000"/>
              </a:lnSpc>
              <a:buClrTx/>
              <a:buSzTx/>
              <a:buFontTx/>
              <a:buNone/>
            </a:pPr>
            <a:endParaRPr lang="en-US" altLang="zh-CN" sz="2800" dirty="0">
              <a:solidFill>
                <a:srgbClr val="0000FF"/>
              </a:solidFill>
              <a:latin typeface="黑体" panose="02010609060101010101" pitchFamily="49" charset="-122"/>
              <a:ea typeface="黑体" panose="02010609060101010101" pitchFamily="49" charset="-122"/>
              <a:cs typeface="+mn-cs"/>
            </a:endParaRPr>
          </a:p>
          <a:p>
            <a:pPr marL="0" indent="0">
              <a:lnSpc>
                <a:spcPct val="110000"/>
              </a:lnSpc>
              <a:buClrTx/>
              <a:buSzTx/>
              <a:buFontTx/>
              <a:buNone/>
            </a:pPr>
            <a:endParaRPr lang="en-US" altLang="zh-CN" sz="2800" dirty="0">
              <a:solidFill>
                <a:srgbClr val="0000FF"/>
              </a:solidFill>
              <a:latin typeface="黑体" panose="02010609060101010101" pitchFamily="49" charset="-122"/>
              <a:ea typeface="黑体" panose="02010609060101010101" pitchFamily="49" charset="-122"/>
              <a:cs typeface="+mn-cs"/>
            </a:endParaRPr>
          </a:p>
          <a:p>
            <a:pPr marL="0" indent="0">
              <a:lnSpc>
                <a:spcPct val="110000"/>
              </a:lnSpc>
              <a:buClrTx/>
              <a:buSzTx/>
              <a:buFontTx/>
              <a:buNone/>
            </a:pPr>
            <a:endParaRPr lang="en-US" altLang="zh-CN" sz="2800" dirty="0">
              <a:solidFill>
                <a:srgbClr val="0000FF"/>
              </a:solidFill>
              <a:latin typeface="黑体" panose="02010609060101010101" pitchFamily="49" charset="-122"/>
              <a:ea typeface="黑体" panose="02010609060101010101" pitchFamily="49" charset="-122"/>
              <a:cs typeface="+mn-cs"/>
            </a:endParaRPr>
          </a:p>
          <a:p>
            <a:pPr marL="0" indent="0">
              <a:lnSpc>
                <a:spcPct val="110000"/>
              </a:lnSpc>
              <a:buClrTx/>
              <a:buSzTx/>
              <a:buFontTx/>
              <a:buNone/>
            </a:pPr>
            <a:r>
              <a:rPr lang="en-US" altLang="zh-CN" sz="2800" dirty="0">
                <a:solidFill>
                  <a:srgbClr val="FF00FF"/>
                </a:solidFill>
                <a:latin typeface="黑体" panose="02010609060101010101" pitchFamily="49" charset="-122"/>
                <a:ea typeface="黑体" panose="02010609060101010101" pitchFamily="49" charset="-122"/>
                <a:cs typeface="+mn-cs"/>
              </a:rPr>
              <a:t>2)</a:t>
            </a:r>
            <a:r>
              <a:rPr lang="en-US" altLang="zh-CN" sz="28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EPROM</a:t>
            </a:r>
            <a:r>
              <a:rPr lang="zh-CN" altLang="en-US" sz="28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存储元</a:t>
            </a:r>
            <a:r>
              <a:rPr lang="zh-CN" altLang="en-US" sz="2800" dirty="0">
                <a:latin typeface="黑体" panose="02010609060101010101" pitchFamily="49" charset="-122"/>
                <a:ea typeface="黑体" panose="02010609060101010101" pitchFamily="49" charset="-122"/>
                <a:cs typeface="+mn-cs"/>
                <a:sym typeface="宋体" panose="02010600030101010101" pitchFamily="2" charset="-122"/>
              </a:rPr>
              <a:t> </a:t>
            </a:r>
            <a:r>
              <a:rPr lang="en-US" altLang="zh-CN" sz="2800"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a:t>
            </a:r>
            <a:r>
              <a:rPr lang="zh-CN" altLang="en-US" sz="2800"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光擦除可编程可读存储器</a:t>
            </a:r>
            <a:r>
              <a:rPr lang="en-US" altLang="zh-CN" sz="2800"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a:t>
            </a:r>
            <a:endParaRPr lang="en-US" altLang="zh-CN" sz="2800"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endParaRPr>
          </a:p>
          <a:p>
            <a:pPr marL="0" indent="0">
              <a:lnSpc>
                <a:spcPct val="110000"/>
              </a:lnSpc>
              <a:buClrTx/>
              <a:buSzTx/>
              <a:buFontTx/>
              <a:buNone/>
            </a:pPr>
            <a:r>
              <a:rPr lang="zh-CN" altLang="en-US" sz="2800" dirty="0">
                <a:latin typeface="黑体" panose="02010609060101010101" pitchFamily="49" charset="-122"/>
                <a:ea typeface="黑体" panose="02010609060101010101" pitchFamily="49" charset="-122"/>
                <a:cs typeface="+mn-cs"/>
                <a:sym typeface="宋体" panose="02010600030101010101" pitchFamily="2" charset="-122"/>
              </a:rPr>
              <a:t> 它的存储内容可以根据需要写入，当需要更新时将原  存储所有内容抹去，再写入新的内容</a:t>
            </a:r>
            <a:r>
              <a:rPr lang="en-US" altLang="zh-CN" sz="28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a:t>
            </a:r>
            <a:r>
              <a:rPr lang="zh-CN" altLang="en-US" sz="28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先擦除再写入</a:t>
            </a:r>
            <a:r>
              <a:rPr lang="en-US" altLang="zh-CN" sz="28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a:t>
            </a:r>
            <a:endParaRPr lang="zh-CN" altLang="en-US" sz="28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endParaRPr>
          </a:p>
          <a:p>
            <a:pPr marL="0" indent="0">
              <a:lnSpc>
                <a:spcPct val="110000"/>
              </a:lnSpc>
              <a:buClrTx/>
              <a:buSzTx/>
              <a:buFontTx/>
              <a:buNone/>
            </a:pPr>
            <a:r>
              <a:rPr lang="en-US" altLang="zh-CN" sz="28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3</a:t>
            </a:r>
            <a:r>
              <a:rPr lang="zh-CN" altLang="en-US" sz="28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a:t>
            </a:r>
            <a:r>
              <a:rPr lang="en-US" altLang="zh-CN" sz="280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E</a:t>
            </a:r>
            <a:r>
              <a:rPr lang="en-US" altLang="zh-CN" sz="2800" baseline="3000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2</a:t>
            </a:r>
            <a:r>
              <a:rPr lang="en-US" altLang="zh-CN" sz="28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PROM </a:t>
            </a:r>
            <a:r>
              <a:rPr lang="zh-CN" altLang="en-US" sz="28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存储元</a:t>
            </a:r>
            <a:r>
              <a:rPr lang="en-US" altLang="zh-CN" sz="2800"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a:t>
            </a:r>
            <a:r>
              <a:rPr lang="zh-CN" altLang="en-US" sz="2800"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电擦除可编程只读存储器</a:t>
            </a:r>
            <a:r>
              <a:rPr lang="en-US" altLang="zh-CN" sz="2800"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rPr>
              <a:t>)</a:t>
            </a:r>
            <a:endParaRPr lang="zh-CN" altLang="en-US" sz="2800" dirty="0">
              <a:solidFill>
                <a:srgbClr val="0000FF"/>
              </a:solidFill>
              <a:latin typeface="黑体" panose="02010609060101010101" pitchFamily="49" charset="-122"/>
              <a:ea typeface="黑体" panose="02010609060101010101" pitchFamily="49" charset="-122"/>
              <a:cs typeface="+mn-cs"/>
              <a:sym typeface="宋体" panose="02010600030101010101" pitchFamily="2" charset="-122"/>
            </a:endParaRPr>
          </a:p>
        </p:txBody>
      </p:sp>
      <p:pic>
        <p:nvPicPr>
          <p:cNvPr id="13315" name="图片 29705"/>
          <p:cNvPicPr>
            <a:picLocks noChangeAspect="1"/>
          </p:cNvPicPr>
          <p:nvPr/>
        </p:nvPicPr>
        <p:blipFill>
          <a:blip r:embed="rId1"/>
          <a:stretch>
            <a:fillRect/>
          </a:stretch>
        </p:blipFill>
        <p:spPr>
          <a:xfrm>
            <a:off x="3830638" y="2009775"/>
            <a:ext cx="5133975" cy="177165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216065"/>
          <p:cNvSpPr>
            <a:spLocks noGrp="1"/>
          </p:cNvSpPr>
          <p:nvPr>
            <p:ph type="title"/>
          </p:nvPr>
        </p:nvSpPr>
        <p:spPr>
          <a:xfrm>
            <a:off x="457200" y="122238"/>
            <a:ext cx="7543800" cy="790575"/>
          </a:xfrm>
        </p:spPr>
        <p:txBody>
          <a:bodyPr anchor="ctr" anchorCtr="0"/>
          <a:p>
            <a:r>
              <a:rPr lang="en-US" altLang="zh-CN" dirty="0">
                <a:latin typeface="黑体" panose="02010609060101010101" pitchFamily="49" charset="-122"/>
                <a:ea typeface="黑体" panose="02010609060101010101" pitchFamily="49" charset="-122"/>
                <a:cs typeface="+mj-cs"/>
              </a:rPr>
              <a:t>EPROM  </a:t>
            </a:r>
            <a:r>
              <a:rPr lang="zh-CN" altLang="en-US" dirty="0">
                <a:latin typeface="黑体" panose="02010609060101010101" pitchFamily="49" charset="-122"/>
                <a:ea typeface="黑体" panose="02010609060101010101" pitchFamily="49" charset="-122"/>
                <a:cs typeface="+mj-cs"/>
              </a:rPr>
              <a:t>（光擦除）</a:t>
            </a:r>
            <a:endParaRPr lang="zh-CN" altLang="en-US" dirty="0">
              <a:latin typeface="黑体" panose="02010609060101010101" pitchFamily="49" charset="-122"/>
              <a:ea typeface="黑体" panose="02010609060101010101" pitchFamily="49" charset="-122"/>
              <a:cs typeface="+mj-cs"/>
            </a:endParaRPr>
          </a:p>
        </p:txBody>
      </p:sp>
      <p:pic>
        <p:nvPicPr>
          <p:cNvPr id="14338" name="图片 216068" descr="图_可编程ROM"/>
          <p:cNvPicPr>
            <a:picLocks noChangeAspect="1"/>
          </p:cNvPicPr>
          <p:nvPr/>
        </p:nvPicPr>
        <p:blipFill>
          <a:blip r:embed="rId1"/>
          <a:stretch>
            <a:fillRect/>
          </a:stretch>
        </p:blipFill>
        <p:spPr>
          <a:xfrm>
            <a:off x="52388" y="763588"/>
            <a:ext cx="9039225" cy="4362450"/>
          </a:xfrm>
          <a:prstGeom prst="rect">
            <a:avLst/>
          </a:prstGeom>
          <a:noFill/>
          <a:ln w="9525">
            <a:noFill/>
          </a:ln>
        </p:spPr>
      </p:pic>
      <p:sp>
        <p:nvSpPr>
          <p:cNvPr id="14339" name="文本框 1"/>
          <p:cNvSpPr txBox="1"/>
          <p:nvPr/>
        </p:nvSpPr>
        <p:spPr>
          <a:xfrm>
            <a:off x="58738" y="5264150"/>
            <a:ext cx="8340725" cy="1108075"/>
          </a:xfrm>
          <a:prstGeom prst="rect">
            <a:avLst/>
          </a:prstGeom>
          <a:noFill/>
          <a:ln w="9525">
            <a:noFill/>
          </a:ln>
        </p:spPr>
        <p:txBody>
          <a:bodyPr wrap="square" lIns="36195" tIns="0" rIns="0" bIns="0" anchor="t" anchorCtr="1">
            <a:spAutoFit/>
          </a:bodyPr>
          <a:p>
            <a:pPr marL="1036955" lvl="2" indent="-342900">
              <a:buFont typeface="Wingdings" panose="05000000000000000000" charset="0"/>
              <a:buChar char="l"/>
            </a:pPr>
            <a:r>
              <a:rPr lang="en-US" altLang="zh-CN" sz="2400" b="1" dirty="0">
                <a:latin typeface="黑体" panose="02010609060101010101" pitchFamily="49" charset="-122"/>
                <a:ea typeface="黑体" panose="02010609060101010101" pitchFamily="49" charset="-122"/>
                <a:sym typeface="宋体" panose="02010600030101010101" pitchFamily="2" charset="-122"/>
              </a:rPr>
              <a:t>EPROM</a:t>
            </a: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出厂</a:t>
            </a:r>
            <a:r>
              <a:rPr lang="zh-CN" altLang="en-US" sz="2400" b="1" dirty="0">
                <a:latin typeface="黑体" panose="02010609060101010101" pitchFamily="49" charset="-122"/>
                <a:ea typeface="黑体" panose="02010609060101010101" pitchFamily="49" charset="-122"/>
                <a:sym typeface="宋体" panose="02010600030101010101" pitchFamily="2" charset="-122"/>
              </a:rPr>
              <a:t>时为</a:t>
            </a: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全“</a:t>
            </a:r>
            <a:r>
              <a:rPr lang="en-US" altLang="zh-CN"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1”</a:t>
            </a:r>
            <a:r>
              <a:rPr lang="zh-CN" altLang="en-US" sz="2400" b="1" dirty="0">
                <a:latin typeface="黑体" panose="02010609060101010101" pitchFamily="49" charset="-122"/>
                <a:ea typeface="黑体" panose="02010609060101010101" pitchFamily="49" charset="-122"/>
                <a:sym typeface="宋体" panose="02010600030101010101" pitchFamily="2" charset="-122"/>
              </a:rPr>
              <a:t>状态，使用者可根据需要写“</a:t>
            </a:r>
            <a:r>
              <a:rPr lang="en-US" altLang="zh-CN" sz="2400" b="1" dirty="0">
                <a:latin typeface="黑体" panose="02010609060101010101" pitchFamily="49" charset="-122"/>
                <a:ea typeface="黑体" panose="02010609060101010101" pitchFamily="49" charset="-122"/>
                <a:sym typeface="宋体" panose="02010600030101010101" pitchFamily="2" charset="-122"/>
              </a:rPr>
              <a:t>0”</a:t>
            </a:r>
            <a:endParaRPr lang="zh-CN" altLang="en-US" sz="2400" b="1" dirty="0">
              <a:latin typeface="黑体" panose="02010609060101010101" pitchFamily="49" charset="-122"/>
              <a:ea typeface="黑体" panose="02010609060101010101" pitchFamily="49" charset="-122"/>
              <a:sym typeface="宋体" panose="02010600030101010101" pitchFamily="2" charset="-122"/>
            </a:endParaRPr>
          </a:p>
          <a:p>
            <a:pPr marL="1036955" lvl="2" indent="-342900">
              <a:buFont typeface="Wingdings" panose="05000000000000000000" charset="0"/>
              <a:buChar char="l"/>
            </a:pPr>
            <a:r>
              <a:rPr lang="en-US" altLang="zh-CN" sz="2400" b="1" dirty="0">
                <a:latin typeface="黑体" panose="02010609060101010101" pitchFamily="49" charset="-122"/>
                <a:ea typeface="黑体" panose="02010609060101010101" pitchFamily="49" charset="-122"/>
                <a:sym typeface="宋体" panose="02010600030101010101" pitchFamily="2" charset="-122"/>
              </a:rPr>
              <a:t>EPROM</a:t>
            </a:r>
            <a:r>
              <a:rPr lang="zh-CN" altLang="en-US" sz="2400" b="1" dirty="0">
                <a:latin typeface="黑体" panose="02010609060101010101" pitchFamily="49" charset="-122"/>
                <a:ea typeface="黑体" panose="02010609060101010101" pitchFamily="49" charset="-122"/>
                <a:sym typeface="宋体" panose="02010600030101010101" pitchFamily="2" charset="-122"/>
              </a:rPr>
              <a:t>允许多次重写。</a:t>
            </a:r>
            <a:endParaRPr lang="zh-CN" altLang="en-US" sz="2400" b="1" dirty="0">
              <a:latin typeface="黑体" panose="02010609060101010101" pitchFamily="49" charset="-122"/>
              <a:ea typeface="黑体" panose="02010609060101010101" pitchFamily="49" charset="-122"/>
              <a:sym typeface="宋体" panose="02010600030101010101" pitchFamily="2" charset="-122"/>
            </a:endParaRPr>
          </a:p>
          <a:p>
            <a:pPr marL="1036955" lvl="2" indent="-342900">
              <a:buFont typeface="Wingdings" panose="05000000000000000000" charset="0"/>
              <a:buChar char="l"/>
            </a:pPr>
            <a:r>
              <a:rPr lang="zh-CN" altLang="en-US" sz="2400" b="1" dirty="0">
                <a:latin typeface="黑体" panose="02010609060101010101" pitchFamily="49" charset="-122"/>
                <a:ea typeface="黑体" panose="02010609060101010101" pitchFamily="49" charset="-122"/>
                <a:sym typeface="宋体" panose="02010600030101010101" pitchFamily="2" charset="-122"/>
              </a:rPr>
              <a:t>抹去时，用</a:t>
            </a:r>
            <a:r>
              <a:rPr lang="en-US" altLang="zh-CN" sz="2400" b="1" dirty="0">
                <a:latin typeface="黑体" panose="02010609060101010101" pitchFamily="49" charset="-122"/>
                <a:ea typeface="黑体" panose="02010609060101010101" pitchFamily="49" charset="-122"/>
                <a:sym typeface="宋体" panose="02010600030101010101" pitchFamily="2" charset="-122"/>
              </a:rPr>
              <a:t>40W</a:t>
            </a: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紫外灯</a:t>
            </a:r>
            <a:r>
              <a:rPr lang="zh-CN" altLang="en-US" sz="2400" b="1" dirty="0">
                <a:latin typeface="黑体" panose="02010609060101010101" pitchFamily="49" charset="-122"/>
                <a:ea typeface="黑体" panose="02010609060101010101" pitchFamily="49" charset="-122"/>
                <a:sym typeface="宋体" panose="02010600030101010101" pitchFamily="2" charset="-122"/>
              </a:rPr>
              <a:t>，相距</a:t>
            </a:r>
            <a:r>
              <a:rPr lang="en-US" altLang="zh-CN" sz="2400" b="1" dirty="0">
                <a:latin typeface="黑体" panose="02010609060101010101" pitchFamily="49" charset="-122"/>
                <a:ea typeface="黑体" panose="02010609060101010101" pitchFamily="49" charset="-122"/>
                <a:sym typeface="宋体" panose="02010600030101010101" pitchFamily="2" charset="-122"/>
              </a:rPr>
              <a:t>2cm</a:t>
            </a:r>
            <a:r>
              <a:rPr lang="zh-CN" altLang="en-US" sz="2400" b="1" dirty="0">
                <a:latin typeface="黑体" panose="02010609060101010101" pitchFamily="49" charset="-122"/>
                <a:ea typeface="黑体" panose="02010609060101010101" pitchFamily="49" charset="-122"/>
                <a:sym typeface="宋体" panose="02010600030101010101" pitchFamily="2" charset="-122"/>
              </a:rPr>
              <a:t>，</a:t>
            </a:r>
            <a:r>
              <a:rPr lang="zh-CN" altLang="en-US" sz="2400" b="1" dirty="0">
                <a:solidFill>
                  <a:srgbClr val="FF0000"/>
                </a:solidFill>
                <a:latin typeface="黑体" panose="02010609060101010101" pitchFamily="49" charset="-122"/>
                <a:ea typeface="黑体" panose="02010609060101010101" pitchFamily="49" charset="-122"/>
                <a:sym typeface="宋体" panose="02010600030101010101" pitchFamily="2" charset="-122"/>
              </a:rPr>
              <a:t>照射</a:t>
            </a:r>
            <a:r>
              <a:rPr lang="zh-CN" altLang="en-US" sz="2400" b="1" dirty="0">
                <a:latin typeface="黑体" panose="02010609060101010101" pitchFamily="49" charset="-122"/>
                <a:ea typeface="黑体" panose="02010609060101010101" pitchFamily="49" charset="-122"/>
                <a:sym typeface="宋体" panose="02010600030101010101" pitchFamily="2" charset="-122"/>
              </a:rPr>
              <a:t>几分钟即可。</a:t>
            </a:r>
            <a:endParaRPr lang="zh-CN" altLang="en-US" sz="2400" b="1">
              <a:solidFill>
                <a:srgbClr val="FF00FF"/>
              </a:solidFill>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5" name="Picture 3" descr="3a1"/>
          <p:cNvPicPr>
            <a:picLocks noChangeAspect="1"/>
          </p:cNvPicPr>
          <p:nvPr>
            <p:custDataLst>
              <p:tags r:id="rId1"/>
            </p:custDataLst>
          </p:nvPr>
        </p:nvPicPr>
        <p:blipFill>
          <a:blip r:embed="rId2"/>
          <a:stretch>
            <a:fillRect/>
          </a:stretch>
        </p:blipFill>
        <p:spPr>
          <a:xfrm>
            <a:off x="5369560" y="2922905"/>
            <a:ext cx="3813175" cy="3935095"/>
          </a:xfrm>
          <a:prstGeom prst="rect">
            <a:avLst/>
          </a:prstGeom>
          <a:noFill/>
          <a:ln w="9525">
            <a:noFill/>
          </a:ln>
        </p:spPr>
      </p:pic>
      <p:sp>
        <p:nvSpPr>
          <p:cNvPr id="1740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7410" name="Rectangle 2"/>
          <p:cNvSpPr>
            <a:spLocks noGrp="1"/>
          </p:cNvSpPr>
          <p:nvPr>
            <p:ph type="title"/>
          </p:nvPr>
        </p:nvSpPr>
        <p:spPr>
          <a:xfrm>
            <a:off x="457200" y="122238"/>
            <a:ext cx="8091488" cy="7540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3.1.1  </a:t>
            </a:r>
            <a:r>
              <a:rPr lang="zh-CN" altLang="en-US" dirty="0">
                <a:latin typeface="黑体" panose="02010609060101010101" pitchFamily="49" charset="-122"/>
                <a:ea typeface="黑体" panose="02010609060101010101" pitchFamily="49" charset="-122"/>
                <a:cs typeface="+mj-cs"/>
              </a:rPr>
              <a:t>存储系统的层次结构</a:t>
            </a:r>
            <a:endParaRPr lang="zh-CN" altLang="en-US" dirty="0">
              <a:latin typeface="黑体" panose="02010609060101010101" pitchFamily="49" charset="-122"/>
              <a:ea typeface="黑体" panose="02010609060101010101" pitchFamily="49" charset="-122"/>
              <a:cs typeface="+mj-cs"/>
            </a:endParaRPr>
          </a:p>
        </p:txBody>
      </p:sp>
      <p:sp>
        <p:nvSpPr>
          <p:cNvPr id="17411" name="Rectangle 4"/>
          <p:cNvSpPr>
            <a:spLocks noGrp="1"/>
          </p:cNvSpPr>
          <p:nvPr>
            <p:ph idx="1"/>
          </p:nvPr>
        </p:nvSpPr>
        <p:spPr>
          <a:xfrm>
            <a:off x="129540" y="1648778"/>
            <a:ext cx="8615363" cy="4395787"/>
          </a:xfrm>
        </p:spPr>
        <p:txBody>
          <a:bodyPr vert="horz" wrap="square" lIns="91440" tIns="45720" rIns="91440" bIns="45720" anchor="t" anchorCtr="0"/>
          <a:p>
            <a:pPr marL="0" indent="0" eaLnBrk="1" hangingPunct="1">
              <a:lnSpc>
                <a:spcPct val="130000"/>
              </a:lnSpc>
              <a:buSzPct val="70000"/>
              <a:buNone/>
            </a:pPr>
            <a:r>
              <a:rPr lang="zh-CN" altLang="en-US" sz="2400" dirty="0">
                <a:solidFill>
                  <a:srgbClr val="FF0000"/>
                </a:solidFill>
                <a:latin typeface="黑体" panose="02010609060101010101" pitchFamily="49" charset="-122"/>
                <a:ea typeface="黑体" panose="02010609060101010101" pitchFamily="49" charset="-122"/>
                <a:cs typeface="+mn-cs"/>
                <a:sym typeface="Webdings" panose="05030102010509060703" charset="0"/>
              </a:rPr>
              <a:t></a:t>
            </a:r>
            <a:r>
              <a:rPr lang="en-US" altLang="zh-CN" sz="2400" dirty="0">
                <a:solidFill>
                  <a:srgbClr val="FF0000"/>
                </a:solidFill>
                <a:latin typeface="黑体" panose="02010609060101010101" pitchFamily="49" charset="-122"/>
                <a:ea typeface="黑体" panose="02010609060101010101" pitchFamily="49" charset="-122"/>
                <a:cs typeface="+mn-cs"/>
                <a:sym typeface="Webdings" panose="05030102010509060703" charset="0"/>
              </a:rPr>
              <a:t> </a:t>
            </a:r>
            <a:r>
              <a:rPr lang="zh-CN" altLang="en-US" sz="2400" dirty="0">
                <a:solidFill>
                  <a:srgbClr val="FF0000"/>
                </a:solidFill>
                <a:latin typeface="黑体" panose="02010609060101010101" pitchFamily="49" charset="-122"/>
                <a:ea typeface="黑体" panose="02010609060101010101" pitchFamily="49" charset="-122"/>
                <a:cs typeface="+mn-cs"/>
              </a:rPr>
              <a:t>程序的局部性原理</a:t>
            </a:r>
            <a:endParaRPr lang="zh-CN" altLang="en-US" sz="2400" dirty="0">
              <a:solidFill>
                <a:srgbClr val="FF0000"/>
              </a:solidFill>
              <a:latin typeface="黑体" panose="02010609060101010101" pitchFamily="49" charset="-122"/>
              <a:ea typeface="黑体" panose="02010609060101010101" pitchFamily="49" charset="-122"/>
              <a:cs typeface="+mn-cs"/>
            </a:endParaRPr>
          </a:p>
          <a:p>
            <a:pPr marL="0" indent="0" eaLnBrk="1" hangingPunct="1">
              <a:lnSpc>
                <a:spcPct val="13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在某一段时间内</a:t>
            </a:r>
            <a:r>
              <a:rPr lang="zh-CN" altLang="en-US" sz="2400" dirty="0">
                <a:solidFill>
                  <a:srgbClr val="FF00FF"/>
                </a:solidFill>
                <a:latin typeface="黑体" panose="02010609060101010101" pitchFamily="49" charset="-122"/>
                <a:ea typeface="黑体" panose="02010609060101010101" pitchFamily="49" charset="-122"/>
                <a:cs typeface="+mn-cs"/>
              </a:rPr>
              <a:t>频繁访问</a:t>
            </a:r>
            <a:r>
              <a:rPr lang="zh-CN" altLang="en-US" sz="2400" dirty="0">
                <a:solidFill>
                  <a:srgbClr val="0000FF"/>
                </a:solidFill>
                <a:latin typeface="黑体" panose="02010609060101010101" pitchFamily="49" charset="-122"/>
                <a:ea typeface="黑体" panose="02010609060101010101" pitchFamily="49" charset="-122"/>
                <a:cs typeface="+mn-cs"/>
              </a:rPr>
              <a:t>某一局部</a:t>
            </a:r>
            <a:r>
              <a:rPr lang="zh-CN" altLang="en-US" sz="2400" dirty="0">
                <a:latin typeface="黑体" panose="02010609060101010101" pitchFamily="49" charset="-122"/>
                <a:ea typeface="黑体" panose="02010609060101010101" pitchFamily="49" charset="-122"/>
                <a:cs typeface="+mn-cs"/>
              </a:rPr>
              <a:t>的地址空间，而对此范围以外的地址空间则很少访问的现象。</a:t>
            </a:r>
            <a:endParaRPr lang="zh-CN" altLang="en-US" sz="2400" dirty="0">
              <a:latin typeface="黑体" panose="02010609060101010101" pitchFamily="49" charset="-122"/>
              <a:ea typeface="黑体" panose="02010609060101010101" pitchFamily="49" charset="-122"/>
              <a:cs typeface="+mn-cs"/>
            </a:endParaRPr>
          </a:p>
          <a:p>
            <a:pPr marL="0" indent="0" eaLnBrk="1" hangingPunct="1">
              <a:lnSpc>
                <a:spcPct val="13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a:t>
            </a:r>
            <a:r>
              <a:rPr lang="en-US" altLang="zh-CN" sz="2400" dirty="0">
                <a:latin typeface="黑体" panose="02010609060101010101" pitchFamily="49" charset="-122"/>
                <a:ea typeface="黑体" panose="02010609060101010101" pitchFamily="49" charset="-122"/>
                <a:cs typeface="+mn-cs"/>
              </a:rPr>
              <a:t>1</a:t>
            </a:r>
            <a:r>
              <a:rPr lang="zh-CN" altLang="en-US" sz="2400" dirty="0">
                <a:latin typeface="黑体" panose="02010609060101010101" pitchFamily="49" charset="-122"/>
                <a:ea typeface="黑体" panose="02010609060101010101" pitchFamily="49" charset="-122"/>
                <a:cs typeface="+mn-cs"/>
              </a:rPr>
              <a:t>、</a:t>
            </a:r>
            <a:r>
              <a:rPr lang="zh-CN" altLang="en-US" sz="2400" dirty="0">
                <a:solidFill>
                  <a:srgbClr val="FF0000"/>
                </a:solidFill>
                <a:latin typeface="黑体" panose="02010609060101010101" pitchFamily="49" charset="-122"/>
                <a:ea typeface="黑体" panose="02010609060101010101" pitchFamily="49" charset="-122"/>
                <a:cs typeface="+mn-cs"/>
              </a:rPr>
              <a:t>时间局部性：</a:t>
            </a:r>
            <a:endParaRPr lang="zh-CN" altLang="en-US" sz="2400" dirty="0">
              <a:solidFill>
                <a:srgbClr val="FF0000"/>
              </a:solidFill>
              <a:latin typeface="黑体" panose="02010609060101010101" pitchFamily="49" charset="-122"/>
              <a:ea typeface="黑体" panose="02010609060101010101" pitchFamily="49" charset="-122"/>
              <a:cs typeface="+mn-cs"/>
            </a:endParaRPr>
          </a:p>
          <a:p>
            <a:pPr marL="0" indent="0" eaLnBrk="1" hangingPunct="1">
              <a:lnSpc>
                <a:spcPct val="130000"/>
              </a:lnSpc>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      </a:t>
            </a:r>
            <a:r>
              <a:rPr lang="zh-CN" altLang="en-US" sz="2400" dirty="0">
                <a:latin typeface="黑体" panose="02010609060101010101" pitchFamily="49" charset="-122"/>
                <a:ea typeface="黑体" panose="02010609060101010101" pitchFamily="49" charset="-122"/>
                <a:cs typeface="+mn-cs"/>
              </a:rPr>
              <a:t>最近被访问的信息很可能还要被访问。</a:t>
            </a:r>
            <a:endParaRPr lang="zh-CN" altLang="en-US" sz="2400" dirty="0">
              <a:latin typeface="黑体" panose="02010609060101010101" pitchFamily="49" charset="-122"/>
              <a:ea typeface="黑体" panose="02010609060101010101" pitchFamily="49" charset="-122"/>
              <a:cs typeface="+mn-cs"/>
            </a:endParaRPr>
          </a:p>
          <a:p>
            <a:pPr marL="0" indent="0" eaLnBrk="1" hangingPunct="1">
              <a:lnSpc>
                <a:spcPct val="130000"/>
              </a:lnSpc>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cs typeface="+mn-cs"/>
              </a:rPr>
              <a:t> 2</a:t>
            </a:r>
            <a:r>
              <a:rPr lang="zh-CN" altLang="en-US" sz="2400" dirty="0">
                <a:latin typeface="黑体" panose="02010609060101010101" pitchFamily="49" charset="-122"/>
                <a:ea typeface="黑体" panose="02010609060101010101" pitchFamily="49" charset="-122"/>
                <a:cs typeface="+mn-cs"/>
              </a:rPr>
              <a:t>、</a:t>
            </a:r>
            <a:r>
              <a:rPr lang="zh-CN" altLang="en-US" sz="2400" dirty="0">
                <a:solidFill>
                  <a:srgbClr val="FF0000"/>
                </a:solidFill>
                <a:latin typeface="黑体" panose="02010609060101010101" pitchFamily="49" charset="-122"/>
                <a:ea typeface="黑体" panose="02010609060101010101" pitchFamily="49" charset="-122"/>
                <a:cs typeface="+mn-cs"/>
              </a:rPr>
              <a:t>空间局部性：</a:t>
            </a:r>
            <a:r>
              <a:rPr lang="en-US" altLang="zh-CN" sz="2400" dirty="0">
                <a:solidFill>
                  <a:srgbClr val="FF0000"/>
                </a:solidFill>
                <a:latin typeface="黑体" panose="02010609060101010101" pitchFamily="49" charset="-122"/>
                <a:ea typeface="黑体" panose="02010609060101010101" pitchFamily="49" charset="-122"/>
                <a:cs typeface="+mn-cs"/>
              </a:rPr>
              <a:t> </a:t>
            </a:r>
            <a:endParaRPr lang="zh-CN" altLang="en-US" sz="2400" dirty="0">
              <a:solidFill>
                <a:srgbClr val="FF0000"/>
              </a:solidFill>
              <a:latin typeface="黑体" panose="02010609060101010101" pitchFamily="49" charset="-122"/>
              <a:ea typeface="黑体" panose="02010609060101010101" pitchFamily="49" charset="-122"/>
              <a:cs typeface="+mn-cs"/>
            </a:endParaRPr>
          </a:p>
          <a:p>
            <a:pPr marL="0" indent="0" eaLnBrk="1" hangingPunct="1">
              <a:lnSpc>
                <a:spcPct val="130000"/>
              </a:lnSpc>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      </a:t>
            </a:r>
            <a:r>
              <a:rPr lang="zh-CN" altLang="en-US" sz="2400" dirty="0">
                <a:latin typeface="黑体" panose="02010609060101010101" pitchFamily="49" charset="-122"/>
                <a:ea typeface="黑体" panose="02010609060101010101" pitchFamily="49" charset="-122"/>
                <a:cs typeface="+mn-cs"/>
              </a:rPr>
              <a:t>最近被访问的信息的邻近地址的</a:t>
            </a:r>
            <a:endParaRPr lang="zh-CN" altLang="en-US" sz="2400" dirty="0">
              <a:latin typeface="黑体" panose="02010609060101010101" pitchFamily="49" charset="-122"/>
              <a:ea typeface="黑体" panose="02010609060101010101" pitchFamily="49" charset="-122"/>
              <a:cs typeface="+mn-cs"/>
            </a:endParaRPr>
          </a:p>
          <a:p>
            <a:pPr marL="0" indent="0" eaLnBrk="1" hangingPunct="1">
              <a:lnSpc>
                <a:spcPct val="13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a:t>
            </a:r>
            <a:r>
              <a:rPr lang="en-US" altLang="zh-CN" sz="2400" dirty="0">
                <a:latin typeface="黑体" panose="02010609060101010101" pitchFamily="49" charset="-122"/>
                <a:ea typeface="黑体" panose="02010609060101010101" pitchFamily="49" charset="-122"/>
                <a:cs typeface="+mn-cs"/>
              </a:rPr>
              <a:t>     </a:t>
            </a:r>
            <a:r>
              <a:rPr lang="zh-CN" altLang="en-US" sz="2400" dirty="0">
                <a:latin typeface="黑体" panose="02010609060101010101" pitchFamily="49" charset="-122"/>
                <a:ea typeface="黑体" panose="02010609060101010101" pitchFamily="49" charset="-122"/>
                <a:cs typeface="+mn-cs"/>
              </a:rPr>
              <a:t>信息也可能被访</a:t>
            </a:r>
            <a:r>
              <a:rPr lang="zh-CN" altLang="en-US" sz="2600" dirty="0">
                <a:latin typeface="黑体" panose="02010609060101010101" pitchFamily="49" charset="-122"/>
                <a:ea typeface="黑体" panose="02010609060101010101" pitchFamily="49" charset="-122"/>
                <a:cs typeface="+mn-cs"/>
              </a:rPr>
              <a:t>问</a:t>
            </a:r>
            <a:endParaRPr lang="zh-CN" altLang="en-US" sz="2600" dirty="0">
              <a:latin typeface="黑体" panose="02010609060101010101" pitchFamily="49" charset="-122"/>
              <a:ea typeface="黑体" panose="02010609060101010101" pitchFamily="49" charset="-122"/>
              <a:cs typeface="+mn-cs"/>
            </a:endParaRPr>
          </a:p>
        </p:txBody>
      </p:sp>
      <p:sp>
        <p:nvSpPr>
          <p:cNvPr id="29706" name="矩形 7"/>
          <p:cNvSpPr/>
          <p:nvPr/>
        </p:nvSpPr>
        <p:spPr>
          <a:xfrm>
            <a:off x="107633" y="836613"/>
            <a:ext cx="8659812" cy="607695"/>
          </a:xfrm>
          <a:prstGeom prst="rect">
            <a:avLst/>
          </a:prstGeom>
          <a:solidFill>
            <a:srgbClr val="FFFF85"/>
          </a:solidFill>
          <a:ln w="9525">
            <a:noFill/>
          </a:ln>
        </p:spPr>
        <p:txBody>
          <a:bodyPr wrap="square" anchor="t" anchorCtr="0">
            <a:spAutoFit/>
          </a:bodyPr>
          <a:p>
            <a:pPr>
              <a:lnSpc>
                <a:spcPct val="120000"/>
              </a:lnSpc>
            </a:pPr>
            <a:r>
              <a:rPr lang="zh-CN" altLang="en-US" sz="2800" dirty="0">
                <a:solidFill>
                  <a:srgbClr val="FF0000"/>
                </a:solidFill>
                <a:latin typeface="黑体" panose="02010609060101010101" pitchFamily="49" charset="-122"/>
                <a:ea typeface="黑体" panose="02010609060101010101" pitchFamily="49" charset="-122"/>
              </a:rPr>
              <a:t>问题：</a:t>
            </a:r>
            <a:r>
              <a:rPr lang="zh-CN" sz="2800" dirty="0">
                <a:solidFill>
                  <a:srgbClr val="FF0000"/>
                </a:solidFill>
                <a:latin typeface="黑体" panose="02010609060101010101" pitchFamily="49" charset="-122"/>
                <a:ea typeface="黑体" panose="02010609060101010101" pitchFamily="49" charset="-122"/>
                <a:sym typeface="宋体" panose="02010600030101010101" pitchFamily="2" charset="-122"/>
              </a:rPr>
              <a:t>构成多级存储系统的理论基础是什么</a:t>
            </a:r>
            <a:r>
              <a:rPr lang="zh-CN" sz="2800" dirty="0">
                <a:solidFill>
                  <a:srgbClr val="FF0000"/>
                </a:solidFill>
                <a:latin typeface="黑体" panose="02010609060101010101" pitchFamily="49" charset="-122"/>
                <a:ea typeface="黑体" panose="02010609060101010101" pitchFamily="49" charset="-122"/>
                <a:sym typeface="宋体" panose="02010600030101010101" pitchFamily="2" charset="-122"/>
              </a:rPr>
              <a:t>？</a:t>
            </a:r>
            <a:endParaRPr lang="zh-CN"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anim calcmode="lin" valueType="num">
                                      <p:cBhvr additive="base">
                                        <p:cTn id="11"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anim calcmode="lin" valueType="num">
                                      <p:cBhvr additive="base">
                                        <p:cTn id="15"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4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anim calcmode="lin" valueType="num">
                                      <p:cBhvr additive="base">
                                        <p:cTn id="19"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411">
                                            <p:txEl>
                                              <p:pRg st="4" end="4"/>
                                            </p:txEl>
                                          </p:spTgt>
                                        </p:tgtEl>
                                        <p:attrNameLst>
                                          <p:attrName>style.visibility</p:attrName>
                                        </p:attrNameLst>
                                      </p:cBhvr>
                                      <p:to>
                                        <p:strVal val="visible"/>
                                      </p:to>
                                    </p:set>
                                    <p:anim calcmode="lin" valueType="num">
                                      <p:cBhvr additive="base">
                                        <p:cTn id="23"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41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411">
                                            <p:txEl>
                                              <p:pRg st="5" end="5"/>
                                            </p:txEl>
                                          </p:spTgt>
                                        </p:tgtEl>
                                        <p:attrNameLst>
                                          <p:attrName>style.visibility</p:attrName>
                                        </p:attrNameLst>
                                      </p:cBhvr>
                                      <p:to>
                                        <p:strVal val="visible"/>
                                      </p:to>
                                    </p:set>
                                    <p:anim calcmode="lin" valueType="num">
                                      <p:cBhvr additive="base">
                                        <p:cTn id="27" dur="500" fill="hold"/>
                                        <p:tgtEl>
                                          <p:spTgt spid="1741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7411">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411">
                                            <p:txEl>
                                              <p:pRg st="6" end="6"/>
                                            </p:txEl>
                                          </p:spTgt>
                                        </p:tgtEl>
                                        <p:attrNameLst>
                                          <p:attrName>style.visibility</p:attrName>
                                        </p:attrNameLst>
                                      </p:cBhvr>
                                      <p:to>
                                        <p:strVal val="visible"/>
                                      </p:to>
                                    </p:set>
                                    <p:anim calcmode="lin" valueType="num">
                                      <p:cBhvr additive="base">
                                        <p:cTn id="31" dur="5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4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P spid="17411" grpI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216065"/>
          <p:cNvSpPr>
            <a:spLocks noGrp="1"/>
          </p:cNvSpPr>
          <p:nvPr>
            <p:ph type="title"/>
          </p:nvPr>
        </p:nvSpPr>
        <p:spPr>
          <a:xfrm>
            <a:off x="457200" y="122238"/>
            <a:ext cx="7543800" cy="790575"/>
          </a:xfrm>
        </p:spPr>
        <p:txBody>
          <a:bodyPr anchor="ctr" anchorCtr="0"/>
          <a:p>
            <a:r>
              <a:rPr lang="en-US" altLang="zh-CN" dirty="0">
                <a:latin typeface="黑体" panose="02010609060101010101" pitchFamily="49" charset="-122"/>
                <a:ea typeface="黑体" panose="02010609060101010101" pitchFamily="49" charset="-122"/>
                <a:cs typeface="+mj-cs"/>
              </a:rPr>
              <a:t>E</a:t>
            </a:r>
            <a:r>
              <a:rPr lang="en-US" altLang="zh-CN" baseline="30000" dirty="0">
                <a:latin typeface="黑体" panose="02010609060101010101" pitchFamily="49" charset="-122"/>
                <a:ea typeface="黑体" panose="02010609060101010101" pitchFamily="49" charset="-122"/>
                <a:cs typeface="+mj-cs"/>
              </a:rPr>
              <a:t>2</a:t>
            </a:r>
            <a:r>
              <a:rPr lang="en-US" altLang="zh-CN" dirty="0">
                <a:latin typeface="黑体" panose="02010609060101010101" pitchFamily="49" charset="-122"/>
                <a:ea typeface="黑体" panose="02010609060101010101" pitchFamily="49" charset="-122"/>
                <a:cs typeface="+mj-cs"/>
              </a:rPr>
              <a:t>PROM  </a:t>
            </a:r>
            <a:r>
              <a:rPr lang="zh-CN" altLang="en-US" dirty="0">
                <a:latin typeface="黑体" panose="02010609060101010101" pitchFamily="49" charset="-122"/>
                <a:ea typeface="黑体" panose="02010609060101010101" pitchFamily="49" charset="-122"/>
                <a:cs typeface="+mj-cs"/>
              </a:rPr>
              <a:t>（电擦除）</a:t>
            </a:r>
            <a:endParaRPr lang="zh-CN" altLang="en-US" dirty="0">
              <a:latin typeface="黑体" panose="02010609060101010101" pitchFamily="49" charset="-122"/>
              <a:ea typeface="黑体" panose="02010609060101010101" pitchFamily="49" charset="-122"/>
              <a:cs typeface="+mj-cs"/>
            </a:endParaRPr>
          </a:p>
        </p:txBody>
      </p:sp>
      <p:pic>
        <p:nvPicPr>
          <p:cNvPr id="15362" name="图片 219139"/>
          <p:cNvPicPr>
            <a:picLocks noChangeAspect="1"/>
          </p:cNvPicPr>
          <p:nvPr/>
        </p:nvPicPr>
        <p:blipFill>
          <a:blip r:embed="rId1"/>
          <a:stretch>
            <a:fillRect/>
          </a:stretch>
        </p:blipFill>
        <p:spPr>
          <a:xfrm>
            <a:off x="85725" y="1584325"/>
            <a:ext cx="4371975" cy="1952625"/>
          </a:xfrm>
          <a:prstGeom prst="rect">
            <a:avLst/>
          </a:prstGeom>
          <a:noFill/>
          <a:ln w="9525">
            <a:noFill/>
          </a:ln>
        </p:spPr>
      </p:pic>
      <p:pic>
        <p:nvPicPr>
          <p:cNvPr id="15363" name="图片 220166"/>
          <p:cNvPicPr>
            <a:picLocks noChangeAspect="1"/>
          </p:cNvPicPr>
          <p:nvPr/>
        </p:nvPicPr>
        <p:blipFill>
          <a:blip r:embed="rId2"/>
          <a:stretch>
            <a:fillRect/>
          </a:stretch>
        </p:blipFill>
        <p:spPr>
          <a:xfrm>
            <a:off x="249238" y="4038600"/>
            <a:ext cx="6324600" cy="2592388"/>
          </a:xfrm>
          <a:prstGeom prst="rect">
            <a:avLst/>
          </a:prstGeom>
          <a:noFill/>
          <a:ln w="9525">
            <a:noFill/>
          </a:ln>
        </p:spPr>
      </p:pic>
      <p:sp>
        <p:nvSpPr>
          <p:cNvPr id="2" name="文本框 1"/>
          <p:cNvSpPr txBox="1"/>
          <p:nvPr/>
        </p:nvSpPr>
        <p:spPr>
          <a:xfrm>
            <a:off x="4203700" y="1320800"/>
            <a:ext cx="4946650" cy="2877185"/>
          </a:xfrm>
          <a:prstGeom prst="rect">
            <a:avLst/>
          </a:prstGeom>
          <a:noFill/>
        </p:spPr>
        <p:txBody>
          <a:bodyPr wrap="square" lIns="36195" tIns="0" rIns="0" bIns="0" rtlCol="0" anchor="t" anchorCtr="1">
            <a:spAutoFit/>
          </a:bodyPr>
          <a:p>
            <a:pPr marL="1036320" lvl="2" indent="-342900" algn="l" eaLnBrk="1" fontAlgn="base" hangingPunct="1">
              <a:lnSpc>
                <a:spcPct val="130000"/>
              </a:lnSpc>
              <a:buFont typeface="Wingdings" panose="05000000000000000000" charset="0"/>
              <a:buChar char="l"/>
            </a:pPr>
            <a:r>
              <a:rPr lang="en-US" altLang="zh-CN" sz="2400" b="1" strike="noStrike" noProof="1" dirty="0">
                <a:latin typeface="黑体" panose="02010609060101010101" pitchFamily="49" charset="-122"/>
                <a:ea typeface="黑体" panose="02010609060101010101" pitchFamily="49" charset="-122"/>
                <a:cs typeface="黑体" panose="02010609060101010101" pitchFamily="49" charset="-122"/>
                <a:sym typeface="+mn-ea"/>
              </a:rPr>
              <a:t>E</a:t>
            </a:r>
            <a:r>
              <a:rPr lang="en-US" altLang="zh-CN" sz="2400" b="1" strike="noStrike" baseline="30000" noProof="1" dirty="0">
                <a:solidFill>
                  <a:schemeClr val="tx1"/>
                </a:solidFill>
                <a:uFillTx/>
                <a:latin typeface="黑体" panose="02010609060101010101" pitchFamily="49" charset="-122"/>
                <a:ea typeface="黑体" panose="02010609060101010101" pitchFamily="49" charset="-122"/>
                <a:cs typeface="黑体" panose="02010609060101010101" pitchFamily="49" charset="-122"/>
                <a:sym typeface="+mn-ea"/>
              </a:rPr>
              <a:t>2</a:t>
            </a:r>
            <a:r>
              <a:rPr lang="en-US" altLang="zh-CN" sz="2400" b="1" strike="noStrike" noProof="1" dirty="0">
                <a:latin typeface="黑体" panose="02010609060101010101" pitchFamily="49" charset="-122"/>
                <a:ea typeface="黑体" panose="02010609060101010101" pitchFamily="49" charset="-122"/>
                <a:cs typeface="黑体" panose="02010609060101010101" pitchFamily="49" charset="-122"/>
                <a:sym typeface="+mn-ea"/>
              </a:rPr>
              <a:t>PROM</a:t>
            </a:r>
            <a:r>
              <a:rPr lang="zh-CN" altLang="en-US" sz="2400" b="1" strike="noStrike"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出厂</a:t>
            </a:r>
            <a:r>
              <a:rPr lang="zh-CN" altLang="en-US" sz="2400" b="1" strike="noStrike" noProof="1" dirty="0">
                <a:latin typeface="黑体" panose="02010609060101010101" pitchFamily="49" charset="-122"/>
                <a:ea typeface="黑体" panose="02010609060101010101" pitchFamily="49" charset="-122"/>
                <a:cs typeface="黑体" panose="02010609060101010101" pitchFamily="49" charset="-122"/>
                <a:sym typeface="+mn-ea"/>
              </a:rPr>
              <a:t>时为</a:t>
            </a:r>
            <a:r>
              <a:rPr lang="zh-CN" altLang="en-US" sz="2400" b="1" strike="noStrike"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全“</a:t>
            </a:r>
            <a:r>
              <a:rPr lang="en-US" altLang="zh-CN" sz="2400" b="1" strike="noStrike"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2400" b="1" strike="noStrike" noProof="1" dirty="0">
                <a:latin typeface="黑体" panose="02010609060101010101" pitchFamily="49" charset="-122"/>
                <a:ea typeface="黑体" panose="02010609060101010101" pitchFamily="49" charset="-122"/>
                <a:cs typeface="黑体" panose="02010609060101010101" pitchFamily="49" charset="-122"/>
                <a:sym typeface="+mn-ea"/>
              </a:rPr>
              <a:t>状态，使用者可根据需要写“</a:t>
            </a:r>
            <a:r>
              <a:rPr lang="en-US" altLang="zh-CN" sz="2400" b="1" strike="noStrike" noProof="1" dirty="0">
                <a:latin typeface="黑体" panose="02010609060101010101" pitchFamily="49" charset="-122"/>
                <a:ea typeface="黑体" panose="02010609060101010101" pitchFamily="49" charset="-122"/>
                <a:cs typeface="黑体" panose="02010609060101010101" pitchFamily="49" charset="-122"/>
                <a:sym typeface="+mn-ea"/>
              </a:rPr>
              <a:t>0”</a:t>
            </a:r>
            <a:endParaRPr lang="zh-CN" altLang="en-US" sz="2400" b="1" strike="noStrike" noProof="1" dirty="0">
              <a:latin typeface="黑体" panose="02010609060101010101" pitchFamily="49" charset="-122"/>
              <a:ea typeface="黑体" panose="02010609060101010101" pitchFamily="49" charset="-122"/>
              <a:cs typeface="黑体" panose="02010609060101010101" pitchFamily="49" charset="-122"/>
              <a:sym typeface="+mn-ea"/>
            </a:endParaRPr>
          </a:p>
          <a:p>
            <a:pPr marL="1036320" lvl="2" indent="-342900" algn="l" eaLnBrk="1" fontAlgn="base" hangingPunct="1">
              <a:lnSpc>
                <a:spcPct val="130000"/>
              </a:lnSpc>
              <a:buFont typeface="Wingdings" panose="05000000000000000000" charset="0"/>
              <a:buChar char="l"/>
            </a:pPr>
            <a:r>
              <a:rPr lang="en-US" altLang="zh-CN" sz="2400" b="1" strike="noStrike" noProof="1" dirty="0">
                <a:latin typeface="黑体" panose="02010609060101010101" pitchFamily="49" charset="-122"/>
                <a:ea typeface="黑体" panose="02010609060101010101" pitchFamily="49" charset="-122"/>
                <a:cs typeface="黑体" panose="02010609060101010101" pitchFamily="49" charset="-122"/>
                <a:sym typeface="+mn-ea"/>
              </a:rPr>
              <a:t>E2PROM允许改写</a:t>
            </a:r>
            <a:r>
              <a:rPr lang="zh-CN" altLang="en-US" sz="2400" b="1" strike="noStrike" noProof="1" dirty="0">
                <a:latin typeface="黑体" panose="02010609060101010101" pitchFamily="49" charset="-122"/>
                <a:ea typeface="黑体" panose="02010609060101010101" pitchFamily="49" charset="-122"/>
                <a:cs typeface="黑体" panose="02010609060101010101" pitchFamily="49" charset="-122"/>
                <a:sym typeface="+mn-ea"/>
              </a:rPr>
              <a:t>一百万次</a:t>
            </a:r>
            <a:r>
              <a:rPr lang="en-US" altLang="zh-CN" sz="2400" b="1" strike="noStrike" noProof="1" dirty="0">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400" b="1" strike="noStrike"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先抹后写</a:t>
            </a:r>
            <a:r>
              <a:rPr lang="en-US" altLang="zh-CN" sz="2400" b="1" strike="noStrike" noProof="1" dirty="0">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400" b="1" strike="noStrike" noProof="1" dirty="0">
              <a:latin typeface="黑体" panose="02010609060101010101" pitchFamily="49" charset="-122"/>
              <a:ea typeface="黑体" panose="02010609060101010101" pitchFamily="49" charset="-122"/>
              <a:cs typeface="黑体" panose="02010609060101010101" pitchFamily="49" charset="-122"/>
              <a:sym typeface="+mn-ea"/>
            </a:endParaRPr>
          </a:p>
          <a:p>
            <a:pPr marL="1036320" lvl="2" indent="-342900" algn="l" eaLnBrk="1" fontAlgn="base" hangingPunct="1">
              <a:lnSpc>
                <a:spcPct val="130000"/>
              </a:lnSpc>
              <a:buFont typeface="Wingdings" panose="05000000000000000000" charset="0"/>
              <a:buChar char="l"/>
            </a:pPr>
            <a:r>
              <a:rPr lang="zh-CN" altLang="en-US" sz="2400" b="1" strike="noStrike" noProof="1" dirty="0">
                <a:latin typeface="黑体" panose="02010609060101010101" pitchFamily="49" charset="-122"/>
                <a:ea typeface="黑体" panose="02010609060101010101" pitchFamily="49" charset="-122"/>
                <a:cs typeface="黑体" panose="02010609060101010101" pitchFamily="49" charset="-122"/>
              </a:rPr>
              <a:t>擦除块尺寸小，速度快，容量小，成本高</a:t>
            </a:r>
            <a:endParaRPr lang="zh-CN" altLang="en-US" sz="2400" b="1" strike="noStrike" noProof="1"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6386" name="Rectangle 2"/>
          <p:cNvSpPr>
            <a:spLocks noGrp="1"/>
          </p:cNvSpPr>
          <p:nvPr>
            <p:ph type="title"/>
          </p:nvPr>
        </p:nvSpPr>
        <p:spPr>
          <a:xfrm>
            <a:off x="457200" y="122238"/>
            <a:ext cx="7543800" cy="8810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3.4.2 </a:t>
            </a:r>
            <a:r>
              <a:rPr lang="en-US" dirty="0">
                <a:latin typeface="黑体" panose="02010609060101010101" pitchFamily="49" charset="-122"/>
                <a:ea typeface="黑体" panose="02010609060101010101" pitchFamily="49" charset="-122"/>
                <a:cs typeface="+mj-cs"/>
              </a:rPr>
              <a:t>NOR</a:t>
            </a:r>
            <a:r>
              <a:rPr lang="zh-CN" altLang="en-US" dirty="0">
                <a:latin typeface="黑体" panose="02010609060101010101" pitchFamily="49" charset="-122"/>
                <a:ea typeface="黑体" panose="02010609060101010101" pitchFamily="49" charset="-122"/>
                <a:cs typeface="+mj-cs"/>
              </a:rPr>
              <a:t>闪存</a:t>
            </a:r>
            <a:endParaRPr lang="zh-CN" altLang="en-US" dirty="0">
              <a:latin typeface="黑体" panose="02010609060101010101" pitchFamily="49" charset="-122"/>
              <a:ea typeface="黑体" panose="02010609060101010101" pitchFamily="49" charset="-122"/>
              <a:cs typeface="+mj-cs"/>
            </a:endParaRPr>
          </a:p>
        </p:txBody>
      </p:sp>
      <p:sp>
        <p:nvSpPr>
          <p:cNvPr id="16387" name="Rectangle 3"/>
          <p:cNvSpPr>
            <a:spLocks noGrp="1"/>
          </p:cNvSpPr>
          <p:nvPr>
            <p:ph idx="1"/>
          </p:nvPr>
        </p:nvSpPr>
        <p:spPr>
          <a:xfrm>
            <a:off x="457200" y="1327150"/>
            <a:ext cx="8299450" cy="4411663"/>
          </a:xfrm>
        </p:spPr>
        <p:txBody>
          <a:bodyPr vert="horz" wrap="square" lIns="91440" tIns="45720" rIns="91440" bIns="45720" anchor="t" anchorCtr="0"/>
          <a:p>
            <a:pPr eaLnBrk="1" hangingPunct="1">
              <a:lnSpc>
                <a:spcPct val="160000"/>
              </a:lnSpc>
              <a:buSzPct val="70000"/>
              <a:buFont typeface="Wingdings" panose="05000000000000000000" charset="0"/>
            </a:pPr>
            <a:r>
              <a:rPr lang="en-US" altLang="zh-CN" sz="2800" dirty="0">
                <a:solidFill>
                  <a:srgbClr val="FF0000"/>
                </a:solidFill>
                <a:latin typeface="黑体" panose="02010609060101010101" pitchFamily="49" charset="-122"/>
                <a:ea typeface="黑体" panose="02010609060101010101" pitchFamily="49" charset="-122"/>
                <a:cs typeface="+mn-cs"/>
              </a:rPr>
              <a:t>FLASH</a:t>
            </a:r>
            <a:r>
              <a:rPr lang="zh-CN" altLang="en-US" sz="2800" dirty="0">
                <a:solidFill>
                  <a:srgbClr val="FF0000"/>
                </a:solidFill>
                <a:latin typeface="黑体" panose="02010609060101010101" pitchFamily="49" charset="-122"/>
                <a:ea typeface="黑体" panose="02010609060101010101" pitchFamily="49" charset="-122"/>
                <a:cs typeface="+mn-cs"/>
              </a:rPr>
              <a:t>存储器</a:t>
            </a:r>
            <a:r>
              <a:rPr lang="en-US" altLang="zh-CN" sz="2800" dirty="0">
                <a:latin typeface="黑体" panose="02010609060101010101" pitchFamily="49" charset="-122"/>
                <a:ea typeface="黑体" panose="02010609060101010101" pitchFamily="49" charset="-122"/>
                <a:cs typeface="+mn-cs"/>
              </a:rPr>
              <a:t>(</a:t>
            </a:r>
            <a:r>
              <a:rPr lang="zh-CN" altLang="en-US" sz="2800" dirty="0">
                <a:latin typeface="黑体" panose="02010609060101010101" pitchFamily="49" charset="-122"/>
                <a:ea typeface="黑体" panose="02010609060101010101" pitchFamily="49" charset="-122"/>
                <a:cs typeface="+mn-cs"/>
              </a:rPr>
              <a:t>闪速存储器</a:t>
            </a:r>
            <a:r>
              <a:rPr lang="en-US" altLang="zh-CN" sz="2800" dirty="0">
                <a:latin typeface="黑体" panose="02010609060101010101" pitchFamily="49" charset="-122"/>
                <a:ea typeface="黑体" panose="02010609060101010101" pitchFamily="49" charset="-122"/>
                <a:cs typeface="+mn-cs"/>
              </a:rPr>
              <a:t>,</a:t>
            </a:r>
            <a:r>
              <a:rPr lang="zh-CN" altLang="en-US" sz="2800" dirty="0">
                <a:latin typeface="黑体" panose="02010609060101010101" pitchFamily="49" charset="-122"/>
                <a:ea typeface="黑体" panose="02010609060101010101" pitchFamily="49" charset="-122"/>
                <a:cs typeface="+mn-cs"/>
              </a:rPr>
              <a:t>闪存，</a:t>
            </a:r>
            <a:r>
              <a:rPr lang="en-US" altLang="zh-CN" sz="2800" dirty="0">
                <a:latin typeface="黑体" panose="02010609060101010101" pitchFamily="49" charset="-122"/>
                <a:ea typeface="黑体" panose="02010609060101010101" pitchFamily="49" charset="-122"/>
                <a:cs typeface="+mn-cs"/>
              </a:rPr>
              <a:t>U</a:t>
            </a:r>
            <a:r>
              <a:rPr lang="zh-CN" altLang="en-US" sz="2800" dirty="0">
                <a:latin typeface="黑体" panose="02010609060101010101" pitchFamily="49" charset="-122"/>
                <a:ea typeface="黑体" panose="02010609060101010101" pitchFamily="49" charset="-122"/>
                <a:cs typeface="+mn-cs"/>
              </a:rPr>
              <a:t>盘），</a:t>
            </a:r>
            <a:r>
              <a:rPr lang="en-US" altLang="zh-CN" sz="2800" dirty="0">
                <a:latin typeface="黑体" panose="02010609060101010101" pitchFamily="49" charset="-122"/>
                <a:ea typeface="黑体" panose="02010609060101010101" pitchFamily="49" charset="-122"/>
                <a:cs typeface="+mn-cs"/>
              </a:rPr>
              <a:t>EEPROM</a:t>
            </a:r>
            <a:r>
              <a:rPr lang="zh-CN" altLang="en-US" sz="2800" dirty="0">
                <a:latin typeface="黑体" panose="02010609060101010101" pitchFamily="49" charset="-122"/>
                <a:ea typeface="黑体" panose="02010609060101010101" pitchFamily="49" charset="-122"/>
                <a:cs typeface="+mn-cs"/>
              </a:rPr>
              <a:t>发展而来的，高密度非失易失性的读</a:t>
            </a:r>
            <a:r>
              <a:rPr lang="en-US" altLang="zh-CN" sz="2800" dirty="0">
                <a:latin typeface="黑体" panose="02010609060101010101" pitchFamily="49" charset="-122"/>
                <a:ea typeface="黑体" panose="02010609060101010101" pitchFamily="49" charset="-122"/>
                <a:cs typeface="+mn-cs"/>
              </a:rPr>
              <a:t>/</a:t>
            </a:r>
            <a:r>
              <a:rPr lang="zh-CN" altLang="en-US" sz="2800" dirty="0">
                <a:latin typeface="黑体" panose="02010609060101010101" pitchFamily="49" charset="-122"/>
                <a:ea typeface="黑体" panose="02010609060101010101" pitchFamily="49" charset="-122"/>
                <a:cs typeface="+mn-cs"/>
              </a:rPr>
              <a:t>写存储器。</a:t>
            </a:r>
            <a:endParaRPr lang="zh-CN" altLang="en-US" sz="2800" dirty="0">
              <a:latin typeface="黑体" panose="02010609060101010101" pitchFamily="49" charset="-122"/>
              <a:ea typeface="黑体" panose="02010609060101010101" pitchFamily="49" charset="-122"/>
              <a:cs typeface="+mn-cs"/>
            </a:endParaRPr>
          </a:p>
          <a:p>
            <a:pPr eaLnBrk="1" hangingPunct="1">
              <a:lnSpc>
                <a:spcPct val="140000"/>
              </a:lnSpc>
              <a:buSzPct val="70000"/>
              <a:buFont typeface="Wingdings" panose="05000000000000000000" charset="0"/>
            </a:pPr>
            <a:r>
              <a:rPr lang="zh-CN" altLang="en-US" sz="2800" dirty="0">
                <a:solidFill>
                  <a:srgbClr val="FF0000"/>
                </a:solidFill>
                <a:latin typeface="黑体" panose="02010609060101010101" pitchFamily="49" charset="-122"/>
                <a:ea typeface="黑体" panose="02010609060101010101" pitchFamily="49" charset="-122"/>
                <a:cs typeface="+mn-cs"/>
              </a:rPr>
              <a:t>特点：</a:t>
            </a:r>
            <a:r>
              <a:rPr lang="zh-CN" altLang="en-US" sz="2800" dirty="0">
                <a:latin typeface="黑体" panose="02010609060101010101" pitchFamily="49" charset="-122"/>
                <a:ea typeface="黑体" panose="02010609060101010101" pitchFamily="49" charset="-122"/>
                <a:cs typeface="+mn-cs"/>
              </a:rPr>
              <a:t>存储容量大，速度快，</a:t>
            </a:r>
            <a:r>
              <a:rPr lang="zh-CN" altLang="en-US" sz="2800" dirty="0">
                <a:sym typeface="+mn-ea"/>
              </a:rPr>
              <a:t>擦除</a:t>
            </a:r>
            <a:r>
              <a:rPr lang="zh-CN" sz="2800" dirty="0">
                <a:sym typeface="+mn-ea"/>
              </a:rPr>
              <a:t>块尺寸大</a:t>
            </a:r>
            <a:r>
              <a:rPr lang="en-US" altLang="zh-CN" sz="2800" dirty="0">
                <a:sym typeface="+mn-ea"/>
              </a:rPr>
              <a:t>(512</a:t>
            </a:r>
            <a:r>
              <a:rPr lang="zh-CN" altLang="en-US" sz="2800" dirty="0">
                <a:sym typeface="+mn-ea"/>
              </a:rPr>
              <a:t>字节以上）</a:t>
            </a:r>
            <a:r>
              <a:rPr lang="zh-CN" altLang="en-US" sz="2800" dirty="0">
                <a:latin typeface="黑体" panose="02010609060101010101" pitchFamily="49" charset="-122"/>
                <a:ea typeface="黑体" panose="02010609060101010101" pitchFamily="49" charset="-122"/>
                <a:cs typeface="+mn-cs"/>
              </a:rPr>
              <a:t>非易失性，既有</a:t>
            </a:r>
            <a:r>
              <a:rPr lang="en-US" altLang="zh-CN" sz="2800" dirty="0">
                <a:latin typeface="黑体" panose="02010609060101010101" pitchFamily="49" charset="-122"/>
                <a:ea typeface="黑体" panose="02010609060101010101" pitchFamily="49" charset="-122"/>
                <a:cs typeface="+mn-cs"/>
              </a:rPr>
              <a:t>RAM</a:t>
            </a:r>
            <a:r>
              <a:rPr lang="zh-CN" altLang="en-US" sz="2800" dirty="0">
                <a:latin typeface="黑体" panose="02010609060101010101" pitchFamily="49" charset="-122"/>
                <a:ea typeface="黑体" panose="02010609060101010101" pitchFamily="49" charset="-122"/>
                <a:cs typeface="+mn-cs"/>
              </a:rPr>
              <a:t>的优点，又有</a:t>
            </a:r>
            <a:r>
              <a:rPr lang="en-US" altLang="zh-CN" sz="2800" dirty="0">
                <a:latin typeface="黑体" panose="02010609060101010101" pitchFamily="49" charset="-122"/>
                <a:ea typeface="黑体" panose="02010609060101010101" pitchFamily="49" charset="-122"/>
                <a:cs typeface="+mn-cs"/>
              </a:rPr>
              <a:t>ROM</a:t>
            </a:r>
            <a:r>
              <a:rPr lang="zh-CN" altLang="en-US" sz="2800" dirty="0">
                <a:latin typeface="黑体" panose="02010609060101010101" pitchFamily="49" charset="-122"/>
                <a:ea typeface="黑体" panose="02010609060101010101" pitchFamily="49" charset="-122"/>
                <a:cs typeface="+mn-cs"/>
              </a:rPr>
              <a:t>的优点，使用普遍</a:t>
            </a:r>
            <a:endParaRPr lang="zh-CN" altLang="en-US" sz="2800" dirty="0">
              <a:latin typeface="黑体" panose="02010609060101010101" pitchFamily="49" charset="-122"/>
              <a:ea typeface="黑体" panose="02010609060101010101" pitchFamily="49" charset="-122"/>
              <a:cs typeface="+mn-cs"/>
            </a:endParaRPr>
          </a:p>
          <a:p>
            <a:pPr eaLnBrk="1" hangingPunct="1">
              <a:lnSpc>
                <a:spcPct val="140000"/>
              </a:lnSpc>
              <a:buSzPct val="70000"/>
              <a:buFont typeface="Wingdings" panose="05000000000000000000" charset="0"/>
            </a:pPr>
            <a:r>
              <a:rPr lang="zh-CN" altLang="en-US" sz="2800" dirty="0">
                <a:solidFill>
                  <a:srgbClr val="FF0000"/>
                </a:solidFill>
                <a:latin typeface="黑体" panose="02010609060101010101" pitchFamily="49" charset="-122"/>
                <a:ea typeface="黑体" panose="02010609060101010101" pitchFamily="49" charset="-122"/>
                <a:cs typeface="+mn-cs"/>
              </a:rPr>
              <a:t>趋势：</a:t>
            </a:r>
            <a:r>
              <a:rPr lang="en-US" altLang="zh-CN" sz="2800" dirty="0">
                <a:latin typeface="黑体" panose="02010609060101010101" pitchFamily="49" charset="-122"/>
                <a:ea typeface="黑体" panose="02010609060101010101" pitchFamily="49" charset="-122"/>
                <a:cs typeface="+mn-cs"/>
              </a:rPr>
              <a:t>(</a:t>
            </a:r>
            <a:r>
              <a:rPr lang="zh-CN" altLang="en-US" sz="2800" dirty="0">
                <a:latin typeface="黑体" panose="02010609060101010101" pitchFamily="49" charset="-122"/>
                <a:ea typeface="黑体" panose="02010609060101010101" pitchFamily="49" charset="-122"/>
                <a:cs typeface="+mn-cs"/>
              </a:rPr>
              <a:t>存储卡、</a:t>
            </a:r>
            <a:r>
              <a:rPr lang="en-US" altLang="zh-CN" sz="2800" dirty="0">
                <a:latin typeface="黑体" panose="02010609060101010101" pitchFamily="49" charset="-122"/>
                <a:ea typeface="黑体" panose="02010609060101010101" pitchFamily="49" charset="-122"/>
                <a:cs typeface="+mn-cs"/>
              </a:rPr>
              <a:t>U</a:t>
            </a:r>
            <a:r>
              <a:rPr lang="zh-CN" altLang="en-US" sz="2800" dirty="0">
                <a:latin typeface="黑体" panose="02010609060101010101" pitchFamily="49" charset="-122"/>
                <a:ea typeface="黑体" panose="02010609060101010101" pitchFamily="49" charset="-122"/>
                <a:cs typeface="+mn-cs"/>
              </a:rPr>
              <a:t>盘、固态盘</a:t>
            </a:r>
            <a:r>
              <a:rPr lang="en-US" altLang="zh-CN" sz="2800" dirty="0">
                <a:latin typeface="黑体" panose="02010609060101010101" pitchFamily="49" charset="-122"/>
                <a:ea typeface="黑体" panose="02010609060101010101" pitchFamily="49" charset="-122"/>
                <a:cs typeface="+mn-cs"/>
              </a:rPr>
              <a:t>)</a:t>
            </a:r>
            <a:r>
              <a:rPr lang="zh-CN" altLang="en-US" sz="2800" dirty="0">
                <a:latin typeface="黑体" panose="02010609060101010101" pitchFamily="49" charset="-122"/>
                <a:ea typeface="黑体" panose="02010609060101010101" pitchFamily="49" charset="-122"/>
                <a:cs typeface="+mn-cs"/>
              </a:rPr>
              <a:t>部分取代了磁盘</a:t>
            </a:r>
            <a:endParaRPr lang="zh-CN" altLang="en-US" sz="2800" dirty="0">
              <a:latin typeface="黑体" panose="02010609060101010101" pitchFamily="49" charset="-122"/>
              <a:ea typeface="黑体" panose="02010609060101010101" pitchFamily="49" charset="-122"/>
              <a:cs typeface="+mn-cs"/>
            </a:endParaRPr>
          </a:p>
          <a:p>
            <a:pPr marL="0" indent="0" eaLnBrk="1" hangingPunct="1">
              <a:lnSpc>
                <a:spcPct val="140000"/>
              </a:lnSpc>
              <a:buSzPct val="70000"/>
              <a:buFont typeface="Wingdings" panose="05000000000000000000" charset="0"/>
              <a:buNone/>
            </a:pPr>
            <a:endParaRPr lang="zh-CN" sz="2800"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pitchFamily="49" charset="-122"/>
                <a:ea typeface="黑体" panose="02010609060101010101" pitchFamily="49" charset="-122"/>
                <a:cs typeface="+mj-cs"/>
              </a:rPr>
              <a:t>作业</a:t>
            </a:r>
            <a:endParaRPr lang="zh-CN" altLang="en-US">
              <a:latin typeface="黑体" panose="02010609060101010101" pitchFamily="49" charset="-122"/>
              <a:ea typeface="黑体" panose="02010609060101010101" pitchFamily="49"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1</a:t>
            </a:r>
            <a:r>
              <a:rPr lang="zh-CN" altLang="en-US" sz="2800">
                <a:solidFill>
                  <a:srgbClr val="FF00FF"/>
                </a:solidFill>
                <a:latin typeface="黑体" panose="02010609060101010101" pitchFamily="49" charset="-122"/>
                <a:ea typeface="黑体" panose="02010609060101010101" pitchFamily="49" charset="-122"/>
                <a:cs typeface="+mn-cs"/>
              </a:rPr>
              <a:t>、</a:t>
            </a:r>
            <a:r>
              <a:rPr lang="zh-CN" sz="2800">
                <a:solidFill>
                  <a:srgbClr val="FF0000"/>
                </a:solidFill>
                <a:latin typeface="黑体" panose="02010609060101010101" pitchFamily="49" charset="-122"/>
                <a:ea typeface="黑体" panose="02010609060101010101" pitchFamily="49" charset="-122"/>
                <a:cs typeface="+mn-cs"/>
              </a:rPr>
              <a:t>总结本小节内容</a:t>
            </a:r>
            <a:endParaRPr lang="en-US" altLang="zh-CN" sz="2800">
              <a:solidFill>
                <a:srgbClr val="FF0000"/>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2</a:t>
            </a:r>
            <a:r>
              <a:rPr lang="zh-CN" altLang="en-US" sz="2800">
                <a:solidFill>
                  <a:srgbClr val="FF00FF"/>
                </a:solidFill>
                <a:latin typeface="黑体" panose="02010609060101010101" pitchFamily="49" charset="-122"/>
                <a:ea typeface="黑体" panose="02010609060101010101" pitchFamily="49" charset="-122"/>
                <a:cs typeface="+mn-cs"/>
              </a:rPr>
              <a:t>、</a:t>
            </a:r>
            <a:r>
              <a:rPr lang="zh-CN" altLang="en-US" sz="2800">
                <a:solidFill>
                  <a:srgbClr val="FF0000"/>
                </a:solidFill>
                <a:latin typeface="黑体" panose="02010609060101010101" pitchFamily="49" charset="-122"/>
                <a:ea typeface="黑体" panose="02010609060101010101" pitchFamily="49" charset="-122"/>
                <a:cs typeface="+mn-cs"/>
              </a:rPr>
              <a:t>习题</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3.4 </a:t>
            </a:r>
            <a:r>
              <a:rPr lang="zh-CN" altLang="en-US" sz="2800">
                <a:solidFill>
                  <a:srgbClr val="0000FF"/>
                </a:solidFill>
                <a:latin typeface="黑体" panose="02010609060101010101" pitchFamily="49" charset="-122"/>
                <a:ea typeface="黑体" panose="02010609060101010101" pitchFamily="49" charset="-122"/>
                <a:cs typeface="+mn-cs"/>
              </a:rPr>
              <a:t>只读存储器</a:t>
            </a:r>
            <a:endParaRPr lang="zh-CN" altLang="en-US" sz="2800">
              <a:solidFill>
                <a:srgbClr val="00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pitchFamily="49" charset="-122"/>
                <a:ea typeface="黑体" panose="02010609060101010101" pitchFamily="49" charset="-122"/>
                <a:cs typeface="+mn-cs"/>
              </a:rPr>
              <a:t> </a:t>
            </a:r>
            <a:r>
              <a:rPr lang="en-US" altLang="zh-CN" sz="2800">
                <a:solidFill>
                  <a:srgbClr val="0000FF"/>
                </a:solidFill>
                <a:latin typeface="黑体" panose="02010609060101010101" pitchFamily="49" charset="-122"/>
                <a:ea typeface="黑体" panose="02010609060101010101" pitchFamily="49" charset="-122"/>
                <a:cs typeface="+mn-cs"/>
              </a:rPr>
              <a:t>       </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word</a:t>
            </a:r>
            <a:r>
              <a:rPr lang="zh-CN" altLang="en-US" sz="2800">
                <a:solidFill>
                  <a:srgbClr val="0000FF"/>
                </a:solidFill>
                <a:latin typeface="黑体" panose="02010609060101010101" pitchFamily="49" charset="-122"/>
                <a:ea typeface="黑体" panose="02010609060101010101" pitchFamily="49" charset="-122"/>
                <a:cs typeface="+mn-cs"/>
              </a:rPr>
              <a:t>文档）</a:t>
            </a:r>
            <a:endParaRPr lang="en-US" altLang="zh-CN"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pitchFamily="49" charset="-122"/>
                <a:ea typeface="黑体" panose="02010609060101010101" pitchFamily="49" charset="-122"/>
                <a:cs typeface="+mn-cs"/>
              </a:rPr>
              <a:t>  </a:t>
            </a:r>
            <a:r>
              <a:rPr lang="zh-CN" altLang="en-US" sz="2800">
                <a:latin typeface="黑体" panose="02010609060101010101" pitchFamily="49" charset="-122"/>
                <a:ea typeface="黑体" panose="02010609060101010101" pitchFamily="49" charset="-122"/>
                <a:cs typeface="+mn-cs"/>
              </a:rPr>
              <a:t>（布置作业后的</a:t>
            </a:r>
            <a:r>
              <a:rPr lang="en-US" altLang="zh-CN" sz="2800">
                <a:latin typeface="黑体" panose="02010609060101010101" pitchFamily="49" charset="-122"/>
                <a:ea typeface="黑体" panose="02010609060101010101" pitchFamily="49" charset="-122"/>
                <a:cs typeface="+mn-cs"/>
              </a:rPr>
              <a:t>48</a:t>
            </a:r>
            <a:r>
              <a:rPr lang="zh-CN" altLang="en-US" sz="2800">
                <a:latin typeface="黑体" panose="02010609060101010101" pitchFamily="49" charset="-122"/>
                <a:ea typeface="黑体" panose="02010609060101010101" pitchFamily="49" charset="-122"/>
                <a:cs typeface="+mn-cs"/>
              </a:rPr>
              <a:t>小时内交作业）</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（答案写在本子上，拍照后由学委汇总</a:t>
            </a:r>
            <a:r>
              <a:rPr lang="zh-CN" sz="2800">
                <a:latin typeface="黑体" panose="02010609060101010101" pitchFamily="49" charset="-122"/>
                <a:ea typeface="黑体" panose="02010609060101010101" pitchFamily="49" charset="-122"/>
                <a:cs typeface="+mn-cs"/>
              </a:rPr>
              <a:t>发老师</a:t>
            </a:r>
            <a:r>
              <a:rPr lang="en-US" altLang="zh-CN" sz="2800">
                <a:latin typeface="黑体" panose="02010609060101010101" pitchFamily="49" charset="-122"/>
                <a:ea typeface="黑体" panose="02010609060101010101" pitchFamily="49" charset="-122"/>
                <a:cs typeface="+mn-cs"/>
              </a:rPr>
              <a:t>qq</a:t>
            </a:r>
            <a:r>
              <a:rPr lang="zh-CN" altLang="en-US" sz="2800">
                <a:latin typeface="黑体" panose="02010609060101010101" pitchFamily="49" charset="-122"/>
                <a:ea typeface="黑体" panose="02010609060101010101" pitchFamily="49" charset="-122"/>
                <a:cs typeface="+mn-cs"/>
              </a:rPr>
              <a:t>）</a:t>
            </a:r>
            <a:endParaRPr lang="zh-CN" altLang="en-US" sz="2800">
              <a:latin typeface="黑体" panose="02010609060101010101" pitchFamily="49" charset="-122"/>
              <a:ea typeface="黑体" panose="02010609060101010101" pitchFamily="49" charset="-122"/>
              <a:cs typeface="+mn-cs"/>
            </a:endParaRPr>
          </a:p>
        </p:txBody>
      </p:sp>
      <p:sp>
        <p:nvSpPr>
          <p:cNvPr id="4" name="文本框 3"/>
          <p:cNvSpPr txBox="1"/>
          <p:nvPr/>
        </p:nvSpPr>
        <p:spPr>
          <a:xfrm>
            <a:off x="323850" y="1628775"/>
            <a:ext cx="5666105" cy="738505"/>
          </a:xfrm>
          <a:prstGeom prst="rect">
            <a:avLst/>
          </a:prstGeom>
          <a:solidFill>
            <a:schemeClr val="accent1">
              <a:lumMod val="60000"/>
              <a:lumOff val="40000"/>
            </a:schemeClr>
          </a:solidFill>
        </p:spPr>
        <p:txBody>
          <a:bodyPr wrap="square" lIns="36195" tIns="0" rIns="0" bIns="0" rtlCol="0" anchor="t" anchorCtr="1">
            <a:spAutoFit/>
          </a:bodyPr>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3.4.1 只读存储器概述</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（简单了解）</a:t>
            </a:r>
            <a:endParaRPr sz="2400" dirty="0">
              <a:solidFill>
                <a:srgbClr val="FF0000"/>
              </a:solidFill>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3.4.2 NOR闪存</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（简单了解）</a:t>
            </a:r>
            <a:endParaRPr lang="zh-CN" altLang="en-US" sz="240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9218" name="Rectangle 2"/>
          <p:cNvSpPr>
            <a:spLocks noGrp="1"/>
          </p:cNvSpPr>
          <p:nvPr>
            <p:ph type="title"/>
          </p:nvPr>
        </p:nvSpPr>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3.5  </a:t>
            </a:r>
            <a:r>
              <a:rPr lang="zh-CN" altLang="en-US" dirty="0">
                <a:latin typeface="黑体" panose="02010609060101010101" pitchFamily="49" charset="-122"/>
                <a:ea typeface="黑体" panose="02010609060101010101" pitchFamily="49" charset="-122"/>
                <a:cs typeface="+mj-cs"/>
              </a:rPr>
              <a:t>并行存储器</a:t>
            </a:r>
            <a:endParaRPr lang="zh-CN" altLang="en-US" dirty="0">
              <a:latin typeface="黑体" panose="02010609060101010101" pitchFamily="49" charset="-122"/>
              <a:ea typeface="黑体" panose="02010609060101010101" pitchFamily="49" charset="-122"/>
              <a:cs typeface="+mj-cs"/>
            </a:endParaRPr>
          </a:p>
        </p:txBody>
      </p:sp>
      <p:sp>
        <p:nvSpPr>
          <p:cNvPr id="62467" name="Rectangle 3"/>
          <p:cNvSpPr>
            <a:spLocks noGrp="1"/>
          </p:cNvSpPr>
          <p:nvPr>
            <p:ph idx="1"/>
          </p:nvPr>
        </p:nvSpPr>
        <p:spPr>
          <a:xfrm>
            <a:off x="585788" y="1417638"/>
            <a:ext cx="8407400" cy="4411663"/>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l"/>
            </a:pPr>
            <a:r>
              <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问题：</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与主存速度不匹配</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解决方法：</a:t>
            </a:r>
            <a:endPar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1</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、芯片技术</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None/>
            </a:pPr>
            <a:r>
              <a:rPr kumimoji="0" lang="en-US" altLang="zh-CN"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2</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、结构技术：</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改进</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与主存直接的</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连接方式</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提高</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和主存之间的数据传输率（</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并行存储器）</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None/>
            </a:pPr>
            <a:r>
              <a:rPr kumimoji="0" lang="en-US" altLang="zh-CN"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3</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、系统结构技术：</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采用</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分层</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存储</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结构解决存储器访问速度（</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、虚拟存储器</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None/>
            </a:pP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None/>
            </a:pPr>
            <a:endPar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None/>
            </a:pPr>
            <a:r>
              <a:rPr kumimoji="0" lang="zh-CN" altLang="zh-CN" sz="32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3.5.1 </a:t>
            </a:r>
            <a:r>
              <a:rPr kumimoji="0" lang="zh-CN" altLang="en-US" sz="32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双端口存储器</a:t>
            </a:r>
            <a:endParaRPr kumimoji="0" lang="en-US" altLang="zh-CN" sz="32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zh-CN" sz="32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3.5.2 </a:t>
            </a:r>
            <a:r>
              <a:rPr kumimoji="0" lang="zh-CN" altLang="en-US" sz="32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多模块交叉存储器</a:t>
            </a:r>
            <a:endParaRPr kumimoji="0" lang="zh-CN" altLang="en-US" sz="32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0242" name="Rectangle 2"/>
          <p:cNvSpPr>
            <a:spLocks noGrp="1"/>
          </p:cNvSpPr>
          <p:nvPr>
            <p:ph type="title"/>
          </p:nvPr>
        </p:nvSpPr>
        <p:spPr>
          <a:xfrm>
            <a:off x="457200" y="-34925"/>
            <a:ext cx="7543800" cy="495300"/>
          </a:xfrm>
        </p:spPr>
        <p:txBody>
          <a:bodyPr wrap="square" lIns="91440" tIns="45720" rIns="91440" bIns="45720" anchor="b" anchorCtr="0"/>
          <a:p>
            <a:pPr eaLnBrk="1" hangingPunct="1"/>
            <a:r>
              <a:rPr lang="en-US" altLang="zh-CN" sz="3200" dirty="0">
                <a:latin typeface="黑体" panose="02010609060101010101" pitchFamily="49" charset="-122"/>
                <a:ea typeface="黑体" panose="02010609060101010101" pitchFamily="49" charset="-122"/>
                <a:cs typeface="+mj-cs"/>
              </a:rPr>
              <a:t>3.5.1 </a:t>
            </a:r>
            <a:r>
              <a:rPr lang="zh-CN" altLang="en-US" sz="3200" dirty="0">
                <a:latin typeface="黑体" panose="02010609060101010101" pitchFamily="49" charset="-122"/>
                <a:ea typeface="黑体" panose="02010609060101010101" pitchFamily="49" charset="-122"/>
                <a:cs typeface="+mj-cs"/>
              </a:rPr>
              <a:t>双端口存储器</a:t>
            </a:r>
            <a:endParaRPr lang="zh-CN" altLang="en-US" sz="3200" dirty="0">
              <a:latin typeface="黑体" panose="02010609060101010101" pitchFamily="49" charset="-122"/>
              <a:ea typeface="黑体" panose="02010609060101010101" pitchFamily="49" charset="-122"/>
              <a:cs typeface="+mj-cs"/>
            </a:endParaRPr>
          </a:p>
        </p:txBody>
      </p:sp>
      <p:sp>
        <p:nvSpPr>
          <p:cNvPr id="64515" name="Rectangle 3"/>
          <p:cNvSpPr>
            <a:spLocks noGrp="1"/>
          </p:cNvSpPr>
          <p:nvPr>
            <p:ph idx="1"/>
          </p:nvPr>
        </p:nvSpPr>
        <p:spPr>
          <a:xfrm>
            <a:off x="160338" y="460375"/>
            <a:ext cx="8890000" cy="1106488"/>
          </a:xfrm>
        </p:spPr>
        <p:txBody>
          <a:bodyPr vert="horz" wrap="square" lIns="91440" tIns="45720" rIns="91440" bIns="45720" anchor="t"/>
          <a:p>
            <a:pPr marL="342900" marR="0" indent="-342900" algn="l" defTabSz="914400" rtl="0" eaLnBrk="1" fontAlgn="base" latinLnBrk="0" hangingPunct="1">
              <a:lnSpc>
                <a:spcPct val="8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同一个存储器具有两组相互独立的读写控制电路，</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80000"/>
              </a:lnSpc>
              <a:spcBef>
                <a:spcPct val="20000"/>
              </a:spcBef>
              <a:spcAft>
                <a:spcPct val="0"/>
              </a:spcAft>
              <a:buClr>
                <a:schemeClr val="tx2"/>
              </a:buClr>
              <a:buSzPct val="70000"/>
              <a:buFont typeface="Wingdings" panose="05000000000000000000" charset="0"/>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可进行并行的独立读写操作（</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左端，右端</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pic>
        <p:nvPicPr>
          <p:cNvPr id="10244" name="图片 229379"/>
          <p:cNvPicPr>
            <a:picLocks noChangeAspect="1"/>
          </p:cNvPicPr>
          <p:nvPr/>
        </p:nvPicPr>
        <p:blipFill>
          <a:blip r:embed="rId1"/>
          <a:srcRect t="1888" b="10677"/>
          <a:stretch>
            <a:fillRect/>
          </a:stretch>
        </p:blipFill>
        <p:spPr>
          <a:xfrm>
            <a:off x="60325" y="1139825"/>
            <a:ext cx="8990013" cy="5661025"/>
          </a:xfrm>
          <a:prstGeom prst="rect">
            <a:avLst/>
          </a:prstGeom>
          <a:noFill/>
          <a:ln w="9525">
            <a:noFill/>
          </a:ln>
        </p:spPr>
      </p:pic>
      <p:sp>
        <p:nvSpPr>
          <p:cNvPr id="10245" name="文本框 1"/>
          <p:cNvSpPr txBox="1"/>
          <p:nvPr/>
        </p:nvSpPr>
        <p:spPr>
          <a:xfrm>
            <a:off x="3355975" y="4772025"/>
            <a:ext cx="2871788" cy="307975"/>
          </a:xfrm>
          <a:prstGeom prst="rect">
            <a:avLst/>
          </a:prstGeom>
          <a:noFill/>
          <a:ln w="9525">
            <a:noFill/>
          </a:ln>
        </p:spPr>
        <p:txBody>
          <a:bodyPr wrap="square" lIns="36195" tIns="0" rIns="0" bIns="0" anchor="t" anchorCtr="1">
            <a:spAutoFit/>
          </a:bodyPr>
          <a:p>
            <a:pPr marL="694055" lvl="2" indent="0"/>
            <a:r>
              <a:rPr lang="en-US" altLang="zh-CN" sz="2000" b="1">
                <a:latin typeface="黑体" panose="02010609060101010101" pitchFamily="49" charset="-122"/>
                <a:ea typeface="黑体" panose="02010609060101010101" pitchFamily="49" charset="-122"/>
              </a:rPr>
              <a:t>2K*16</a:t>
            </a:r>
            <a:r>
              <a:rPr lang="zh-CN" altLang="en-US" sz="2000" b="1">
                <a:latin typeface="黑体" panose="02010609060101010101" pitchFamily="49" charset="-122"/>
                <a:ea typeface="黑体" panose="02010609060101010101" pitchFamily="49" charset="-122"/>
              </a:rPr>
              <a:t>位 </a:t>
            </a:r>
            <a:r>
              <a:rPr lang="en-US" altLang="zh-CN" sz="2000" b="1">
                <a:latin typeface="黑体" panose="02010609060101010101" pitchFamily="49" charset="-122"/>
                <a:ea typeface="黑体" panose="02010609060101010101" pitchFamily="49" charset="-122"/>
              </a:rPr>
              <a:t>DRAM</a:t>
            </a:r>
            <a:endParaRPr lang="en-US" altLang="zh-CN" sz="2000" b="1">
              <a:latin typeface="黑体" panose="02010609060101010101" pitchFamily="49" charset="-122"/>
              <a:ea typeface="黑体" panose="02010609060101010101" pitchFamily="49" charset="-122"/>
            </a:endParaRPr>
          </a:p>
        </p:txBody>
      </p:sp>
      <p:sp>
        <p:nvSpPr>
          <p:cNvPr id="10246" name="文本框 2"/>
          <p:cNvSpPr txBox="1"/>
          <p:nvPr/>
        </p:nvSpPr>
        <p:spPr>
          <a:xfrm>
            <a:off x="60325" y="4772025"/>
            <a:ext cx="2544763" cy="1108075"/>
          </a:xfrm>
          <a:prstGeom prst="rect">
            <a:avLst/>
          </a:prstGeom>
          <a:solidFill>
            <a:schemeClr val="tx1"/>
          </a:solidFill>
          <a:ln w="9525">
            <a:noFill/>
          </a:ln>
        </p:spPr>
        <p:txBody>
          <a:bodyPr wrap="square" lIns="36195" tIns="0" rIns="0" bIns="0" anchor="t" anchorCtr="1">
            <a:spAutoFit/>
          </a:bodyPr>
          <a:p>
            <a:pPr marL="342900" lvl="2" indent="-342900">
              <a:buFont typeface="Wingdings" panose="05000000000000000000" charset="0"/>
              <a:buChar char="l"/>
            </a:pPr>
            <a:r>
              <a:rPr lang="zh-CN" altLang="en-US" sz="2400" dirty="0">
                <a:solidFill>
                  <a:schemeClr val="bg1"/>
                </a:solidFill>
                <a:latin typeface="黑体" panose="02010609060101010101" pitchFamily="49" charset="-122"/>
                <a:ea typeface="黑体" panose="02010609060101010101" pitchFamily="49" charset="-122"/>
                <a:sym typeface="宋体" panose="02010600030101010101" pitchFamily="2" charset="-122"/>
              </a:rPr>
              <a:t>当两个端口地址不相同时，无冲突读写控制</a:t>
            </a:r>
            <a:endParaRPr lang="zh-CN" altLang="en-US" sz="2400" b="1"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10247" name="文本框 3"/>
          <p:cNvSpPr txBox="1"/>
          <p:nvPr/>
        </p:nvSpPr>
        <p:spPr>
          <a:xfrm>
            <a:off x="6721475" y="4772025"/>
            <a:ext cx="2408238" cy="1476375"/>
          </a:xfrm>
          <a:prstGeom prst="rect">
            <a:avLst/>
          </a:prstGeom>
          <a:solidFill>
            <a:schemeClr val="tx1"/>
          </a:solidFill>
          <a:ln w="9525">
            <a:noFill/>
          </a:ln>
        </p:spPr>
        <p:txBody>
          <a:bodyPr wrap="square" lIns="36195" tIns="0" rIns="0" bIns="0" anchor="t" anchorCtr="1">
            <a:spAutoFit/>
          </a:bodyPr>
          <a:p>
            <a:pPr marL="342900" lvl="2" indent="-342900">
              <a:buFont typeface="Wingdings" panose="05000000000000000000" charset="0"/>
              <a:buChar char="l"/>
            </a:pPr>
            <a:r>
              <a:rPr lang="zh-CN" altLang="en-US" sz="2400" dirty="0">
                <a:solidFill>
                  <a:schemeClr val="bg1"/>
                </a:solidFill>
                <a:latin typeface="黑体" panose="02010609060101010101" pitchFamily="49" charset="-122"/>
                <a:ea typeface="黑体" panose="02010609060101010101" pitchFamily="49" charset="-122"/>
                <a:sym typeface="宋体" panose="02010600030101010101" pitchFamily="2" charset="-122"/>
              </a:rPr>
              <a:t>当两个端口地址相同时，有冲突读写控制，</a:t>
            </a:r>
            <a:r>
              <a:rPr lang="en-US" altLang="zh-CN" sz="2400" dirty="0">
                <a:solidFill>
                  <a:schemeClr val="bg1"/>
                </a:solidFill>
                <a:latin typeface="黑体" panose="02010609060101010101" pitchFamily="49" charset="-122"/>
                <a:ea typeface="黑体" panose="02010609060101010101" pitchFamily="49" charset="-122"/>
                <a:sym typeface="宋体" panose="02010600030101010101" pitchFamily="2" charset="-122"/>
              </a:rPr>
              <a:t>busy</a:t>
            </a:r>
            <a:r>
              <a:rPr lang="zh-CN" altLang="en-US" sz="2400" dirty="0">
                <a:solidFill>
                  <a:schemeClr val="bg1"/>
                </a:solidFill>
                <a:latin typeface="黑体" panose="02010609060101010101" pitchFamily="49" charset="-122"/>
                <a:ea typeface="黑体" panose="02010609060101010101" pitchFamily="49" charset="-122"/>
                <a:sym typeface="宋体" panose="02010600030101010101" pitchFamily="2" charset="-122"/>
              </a:rPr>
              <a:t>信号端</a:t>
            </a:r>
            <a:endParaRPr lang="zh-CN" altLang="en-US" sz="2400"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1266" name="Rectangle 2"/>
          <p:cNvSpPr>
            <a:spLocks noGrp="1"/>
          </p:cNvSpPr>
          <p:nvPr>
            <p:ph type="title"/>
          </p:nvPr>
        </p:nvSpPr>
        <p:spPr>
          <a:xfrm>
            <a:off x="457200" y="122238"/>
            <a:ext cx="7543800" cy="78581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sym typeface="宋体" panose="02010600030101010101" pitchFamily="2" charset="-122"/>
              </a:rPr>
              <a:t>3.5.2 </a:t>
            </a:r>
            <a:r>
              <a:rPr lang="zh-CN" altLang="en-US" dirty="0">
                <a:latin typeface="黑体" panose="02010609060101010101" pitchFamily="49" charset="-122"/>
                <a:ea typeface="黑体" panose="02010609060101010101" pitchFamily="49" charset="-122"/>
                <a:cs typeface="+mj-cs"/>
                <a:sym typeface="宋体" panose="02010600030101010101" pitchFamily="2" charset="-122"/>
              </a:rPr>
              <a:t>多模块交叉存储器</a:t>
            </a:r>
            <a:endParaRPr lang="zh-CN" altLang="en-US" dirty="0">
              <a:latin typeface="黑体" panose="02010609060101010101" pitchFamily="49" charset="-122"/>
              <a:ea typeface="黑体" panose="02010609060101010101" pitchFamily="49" charset="-122"/>
              <a:cs typeface="+mj-cs"/>
            </a:endParaRPr>
          </a:p>
        </p:txBody>
      </p:sp>
      <p:pic>
        <p:nvPicPr>
          <p:cNvPr id="11267" name="Picture 3" descr="3a26"/>
          <p:cNvPicPr>
            <a:picLocks noChangeAspect="1"/>
          </p:cNvPicPr>
          <p:nvPr/>
        </p:nvPicPr>
        <p:blipFill>
          <a:blip r:embed="rId1"/>
          <a:srcRect l="1920" t="3595" r="53052"/>
          <a:stretch>
            <a:fillRect/>
          </a:stretch>
        </p:blipFill>
        <p:spPr>
          <a:xfrm>
            <a:off x="323850" y="2049463"/>
            <a:ext cx="3600450" cy="4757737"/>
          </a:xfrm>
          <a:prstGeom prst="rect">
            <a:avLst/>
          </a:prstGeom>
          <a:noFill/>
          <a:ln w="9525">
            <a:noFill/>
          </a:ln>
        </p:spPr>
      </p:pic>
      <p:sp>
        <p:nvSpPr>
          <p:cNvPr id="11268" name="Rectangle 4"/>
          <p:cNvSpPr>
            <a:spLocks noGrp="1"/>
          </p:cNvSpPr>
          <p:nvPr>
            <p:ph idx="1"/>
          </p:nvPr>
        </p:nvSpPr>
        <p:spPr>
          <a:xfrm>
            <a:off x="323850" y="908050"/>
            <a:ext cx="7488238" cy="1778000"/>
          </a:xfrm>
        </p:spPr>
        <p:txBody>
          <a:bodyPr vert="horz" wrap="square" lIns="91440" tIns="45720" rIns="91440" bIns="45720" anchor="t" anchorCtr="0"/>
          <a:p>
            <a:pPr eaLnBrk="1" hangingPunct="1">
              <a:buSzPct val="70000"/>
              <a:buFont typeface="Wingdings" panose="05000000000000000000" pitchFamily="2" charset="2"/>
              <a:buNone/>
            </a:pPr>
            <a:r>
              <a:rPr lang="en-US" altLang="zh-CN" dirty="0">
                <a:solidFill>
                  <a:srgbClr val="FF0000"/>
                </a:solidFill>
                <a:latin typeface="黑体" panose="02010609060101010101" pitchFamily="49" charset="-122"/>
                <a:ea typeface="黑体" panose="02010609060101010101" pitchFamily="49" charset="-122"/>
                <a:cs typeface="+mn-cs"/>
              </a:rPr>
              <a:t>1</a:t>
            </a:r>
            <a:r>
              <a:rPr lang="zh-CN" altLang="en-US" dirty="0">
                <a:solidFill>
                  <a:srgbClr val="FF0000"/>
                </a:solidFill>
                <a:latin typeface="黑体" panose="02010609060101010101" pitchFamily="49" charset="-122"/>
                <a:ea typeface="黑体" panose="02010609060101010101" pitchFamily="49" charset="-122"/>
                <a:cs typeface="+mn-cs"/>
              </a:rPr>
              <a:t>、存储器的模块化组织</a:t>
            </a:r>
            <a:br>
              <a:rPr lang="zh-CN" altLang="en-US" dirty="0">
                <a:latin typeface="黑体" panose="02010609060101010101" pitchFamily="49" charset="-122"/>
                <a:ea typeface="黑体" panose="02010609060101010101" pitchFamily="49" charset="-122"/>
                <a:cs typeface="+mn-cs"/>
              </a:rPr>
            </a:br>
            <a:r>
              <a:rPr lang="zh-CN" altLang="en-US" sz="2400" dirty="0">
                <a:solidFill>
                  <a:srgbClr val="FF00FF"/>
                </a:solidFill>
                <a:latin typeface="黑体" panose="02010609060101010101" pitchFamily="49" charset="-122"/>
                <a:ea typeface="黑体" panose="02010609060101010101" pitchFamily="49" charset="-122"/>
                <a:cs typeface="+mn-cs"/>
              </a:rPr>
              <a:t>（1）顺序方式，（</a:t>
            </a:r>
            <a:r>
              <a:rPr lang="en-US" altLang="zh-CN" sz="2400" dirty="0">
                <a:solidFill>
                  <a:srgbClr val="FF00FF"/>
                </a:solidFill>
                <a:latin typeface="黑体" panose="02010609060101010101" pitchFamily="49" charset="-122"/>
                <a:ea typeface="黑体" panose="02010609060101010101" pitchFamily="49" charset="-122"/>
                <a:cs typeface="+mn-cs"/>
              </a:rPr>
              <a:t>2</a:t>
            </a:r>
            <a:r>
              <a:rPr lang="zh-CN" altLang="en-US" sz="2400" dirty="0">
                <a:solidFill>
                  <a:srgbClr val="FF00FF"/>
                </a:solidFill>
                <a:latin typeface="黑体" panose="02010609060101010101" pitchFamily="49" charset="-122"/>
                <a:ea typeface="黑体" panose="02010609060101010101" pitchFamily="49" charset="-122"/>
                <a:cs typeface="+mn-cs"/>
              </a:rPr>
              <a:t>）交叉方式</a:t>
            </a:r>
            <a:r>
              <a:rPr lang="zh-CN" altLang="en-US" dirty="0">
                <a:latin typeface="黑体" panose="02010609060101010101" pitchFamily="49" charset="-122"/>
                <a:ea typeface="黑体" panose="02010609060101010101" pitchFamily="49" charset="-122"/>
                <a:cs typeface="+mn-cs"/>
              </a:rPr>
              <a:t> </a:t>
            </a:r>
            <a:endParaRPr lang="zh-CN" altLang="en-US" dirty="0">
              <a:latin typeface="黑体" panose="02010609060101010101" pitchFamily="49" charset="-122"/>
              <a:ea typeface="黑体" panose="02010609060101010101" pitchFamily="49" charset="-122"/>
              <a:cs typeface="+mn-cs"/>
            </a:endParaRPr>
          </a:p>
        </p:txBody>
      </p:sp>
      <p:sp>
        <p:nvSpPr>
          <p:cNvPr id="11269" name="Rectangle 3"/>
          <p:cNvSpPr>
            <a:spLocks noGrp="1"/>
          </p:cNvSpPr>
          <p:nvPr/>
        </p:nvSpPr>
        <p:spPr>
          <a:xfrm>
            <a:off x="4200525" y="2049463"/>
            <a:ext cx="4486275" cy="4805362"/>
          </a:xfrm>
          <a:prstGeom prst="rect">
            <a:avLst/>
          </a:prstGeom>
          <a:noFill/>
          <a:ln w="9525">
            <a:noFill/>
          </a:ln>
        </p:spPr>
        <p:txBody>
          <a:bodyPr wrap="square" lIns="91440" tIns="45720" rIns="91440" bIns="45720" anchor="t" anchorCtr="0"/>
          <a:p>
            <a:pPr marL="342900" indent="-342900" algn="just">
              <a:lnSpc>
                <a:spcPct val="110000"/>
              </a:lnSpc>
              <a:spcBef>
                <a:spcPct val="20000"/>
              </a:spcBef>
              <a:buClr>
                <a:schemeClr val="tx2"/>
              </a:buClr>
              <a:buSzPct val="70000"/>
            </a:pPr>
            <a:r>
              <a:rPr lang="zh-CN" altLang="en-US" sz="2400" b="1" dirty="0">
                <a:solidFill>
                  <a:srgbClr val="FF0000"/>
                </a:solidFill>
                <a:latin typeface="宋体" panose="02010600030101010101" pitchFamily="2" charset="-122"/>
                <a:ea typeface="黑体" panose="02010609060101010101" pitchFamily="49" charset="-122"/>
              </a:rPr>
              <a:t>地址：</a:t>
            </a:r>
            <a:r>
              <a:rPr lang="zh-CN" altLang="en-US" sz="2400" b="1" dirty="0">
                <a:latin typeface="宋体" panose="02010600030101010101" pitchFamily="2" charset="-122"/>
                <a:ea typeface="黑体" panose="02010609060101010101" pitchFamily="49" charset="-122"/>
              </a:rPr>
              <a:t>高位选模块，低位选块内地址</a:t>
            </a:r>
            <a:endParaRPr lang="zh-CN" altLang="en-US" sz="2400" b="1" dirty="0">
              <a:latin typeface="宋体" panose="02010600030101010101" pitchFamily="2" charset="-122"/>
              <a:ea typeface="黑体" panose="02010609060101010101" pitchFamily="49" charset="-122"/>
            </a:endParaRPr>
          </a:p>
          <a:p>
            <a:pPr marL="342900" indent="-342900" algn="just">
              <a:lnSpc>
                <a:spcPct val="110000"/>
              </a:lnSpc>
              <a:spcBef>
                <a:spcPct val="20000"/>
              </a:spcBef>
              <a:buClr>
                <a:schemeClr val="tx2"/>
              </a:buClr>
              <a:buSzPct val="70000"/>
            </a:pPr>
            <a:r>
              <a:rPr lang="zh-CN" altLang="en-US" sz="2500" b="1" dirty="0">
                <a:solidFill>
                  <a:srgbClr val="FF0000"/>
                </a:solidFill>
                <a:latin typeface="黑体" panose="02010609060101010101" pitchFamily="49" charset="-122"/>
                <a:ea typeface="黑体" panose="02010609060101010101" pitchFamily="49" charset="-122"/>
              </a:rPr>
              <a:t>特点：</a:t>
            </a:r>
            <a:r>
              <a:rPr lang="zh-CN" altLang="en-US" sz="2500" b="1" dirty="0">
                <a:latin typeface="黑体" panose="02010609060101010101" pitchFamily="49" charset="-122"/>
                <a:ea typeface="黑体" panose="02010609060101010101" pitchFamily="49" charset="-122"/>
              </a:rPr>
              <a:t>某个模块进行存取时，其他模块不工作</a:t>
            </a:r>
            <a:endParaRPr lang="zh-CN" altLang="en-US" sz="2500" b="1" dirty="0">
              <a:latin typeface="黑体" panose="02010609060101010101" pitchFamily="49" charset="-122"/>
              <a:ea typeface="黑体" panose="02010609060101010101" pitchFamily="49" charset="-122"/>
            </a:endParaRPr>
          </a:p>
          <a:p>
            <a:pPr marL="342900" indent="-342900" algn="just">
              <a:lnSpc>
                <a:spcPct val="110000"/>
              </a:lnSpc>
              <a:spcBef>
                <a:spcPct val="20000"/>
              </a:spcBef>
              <a:buClr>
                <a:schemeClr val="tx2"/>
              </a:buClr>
              <a:buSzPct val="70000"/>
            </a:pPr>
            <a:r>
              <a:rPr lang="zh-CN" altLang="en-US" sz="2500" b="1" dirty="0">
                <a:solidFill>
                  <a:srgbClr val="FF0000"/>
                </a:solidFill>
                <a:latin typeface="黑体" panose="02010609060101010101" pitchFamily="49" charset="-122"/>
                <a:ea typeface="黑体" panose="02010609060101010101" pitchFamily="49" charset="-122"/>
              </a:rPr>
              <a:t>优点：</a:t>
            </a:r>
            <a:r>
              <a:rPr lang="zh-CN" altLang="en-US" sz="2500" b="1" dirty="0">
                <a:latin typeface="黑体" panose="02010609060101010101" pitchFamily="49" charset="-122"/>
                <a:ea typeface="黑体" panose="02010609060101010101" pitchFamily="49" charset="-122"/>
              </a:rPr>
              <a:t>某一模块出现</a:t>
            </a:r>
            <a:r>
              <a:rPr lang="zh-CN" altLang="en-US" sz="2500" b="1" dirty="0">
                <a:solidFill>
                  <a:srgbClr val="0000FF"/>
                </a:solidFill>
                <a:latin typeface="黑体" panose="02010609060101010101" pitchFamily="49" charset="-122"/>
                <a:ea typeface="黑体" panose="02010609060101010101" pitchFamily="49" charset="-122"/>
              </a:rPr>
              <a:t>故障</a:t>
            </a:r>
            <a:r>
              <a:rPr lang="zh-CN" altLang="en-US" sz="2500" b="1" dirty="0">
                <a:latin typeface="黑体" panose="02010609060101010101" pitchFamily="49" charset="-122"/>
                <a:ea typeface="黑体" panose="02010609060101010101" pitchFamily="49" charset="-122"/>
              </a:rPr>
              <a:t>时，其他模块可以照常工作，通过</a:t>
            </a:r>
            <a:r>
              <a:rPr lang="zh-CN" altLang="en-US" sz="2500" b="1" dirty="0">
                <a:solidFill>
                  <a:srgbClr val="0000FF"/>
                </a:solidFill>
                <a:latin typeface="黑体" panose="02010609060101010101" pitchFamily="49" charset="-122"/>
                <a:ea typeface="黑体" panose="02010609060101010101" pitchFamily="49" charset="-122"/>
              </a:rPr>
              <a:t>增添模块</a:t>
            </a:r>
            <a:r>
              <a:rPr lang="zh-CN" altLang="en-US" sz="2500" b="1" dirty="0">
                <a:latin typeface="黑体" panose="02010609060101010101" pitchFamily="49" charset="-122"/>
                <a:ea typeface="黑体" panose="02010609060101010101" pitchFamily="49" charset="-122"/>
              </a:rPr>
              <a:t>来扩充存储器容量比较方便</a:t>
            </a:r>
            <a:endParaRPr lang="zh-CN" altLang="en-US" sz="2500" b="1" dirty="0">
              <a:latin typeface="黑体" panose="02010609060101010101" pitchFamily="49" charset="-122"/>
              <a:ea typeface="黑体" panose="02010609060101010101" pitchFamily="49" charset="-122"/>
            </a:endParaRPr>
          </a:p>
          <a:p>
            <a:pPr marL="342900" indent="-342900" algn="just">
              <a:lnSpc>
                <a:spcPct val="110000"/>
              </a:lnSpc>
              <a:spcBef>
                <a:spcPct val="20000"/>
              </a:spcBef>
              <a:buClr>
                <a:schemeClr val="tx2"/>
              </a:buClr>
              <a:buSzPct val="70000"/>
            </a:pPr>
            <a:r>
              <a:rPr lang="zh-CN" altLang="en-US" sz="2500" b="1" dirty="0">
                <a:solidFill>
                  <a:srgbClr val="FF0000"/>
                </a:solidFill>
                <a:latin typeface="黑体" panose="02010609060101010101" pitchFamily="49" charset="-122"/>
                <a:ea typeface="黑体" panose="02010609060101010101" pitchFamily="49" charset="-122"/>
              </a:rPr>
              <a:t>缺点：</a:t>
            </a:r>
            <a:r>
              <a:rPr lang="zh-CN" altLang="en-US" sz="2500" b="1" dirty="0">
                <a:latin typeface="黑体" panose="02010609060101010101" pitchFamily="49" charset="-122"/>
                <a:ea typeface="黑体" panose="02010609060101010101" pitchFamily="49" charset="-122"/>
              </a:rPr>
              <a:t>各模块</a:t>
            </a:r>
            <a:r>
              <a:rPr lang="zh-CN" altLang="en-US" sz="2500" b="1" dirty="0">
                <a:solidFill>
                  <a:srgbClr val="0000FF"/>
                </a:solidFill>
                <a:latin typeface="黑体" panose="02010609060101010101" pitchFamily="49" charset="-122"/>
                <a:ea typeface="黑体" panose="02010609060101010101" pitchFamily="49" charset="-122"/>
              </a:rPr>
              <a:t>串行</a:t>
            </a:r>
            <a:r>
              <a:rPr lang="zh-CN" altLang="en-US" sz="2500" b="1" dirty="0">
                <a:latin typeface="黑体" panose="02010609060101010101" pitchFamily="49" charset="-122"/>
                <a:ea typeface="黑体" panose="02010609060101010101" pitchFamily="49" charset="-122"/>
              </a:rPr>
              <a:t>工作，存储器的带宽受到了限制。</a:t>
            </a:r>
            <a:endParaRPr lang="zh-CN" altLang="en-US" sz="2400" b="1" dirty="0">
              <a:latin typeface="宋体" panose="02010600030101010101" pitchFamily="2" charset="-122"/>
              <a:ea typeface="黑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Picture 4" descr="3a27"/>
          <p:cNvPicPr>
            <a:picLocks noChangeAspect="1"/>
          </p:cNvPicPr>
          <p:nvPr/>
        </p:nvPicPr>
        <p:blipFill>
          <a:blip r:embed="rId1"/>
          <a:stretch>
            <a:fillRect/>
          </a:stretch>
        </p:blipFill>
        <p:spPr>
          <a:xfrm>
            <a:off x="4356100" y="1340485"/>
            <a:ext cx="3697288" cy="3076575"/>
          </a:xfrm>
          <a:prstGeom prst="rect">
            <a:avLst/>
          </a:prstGeom>
          <a:noFill/>
          <a:ln w="9525">
            <a:noFill/>
          </a:ln>
        </p:spPr>
      </p:pic>
      <p:sp>
        <p:nvSpPr>
          <p:cNvPr id="13314"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3315" name="Rectangle 2"/>
          <p:cNvSpPr>
            <a:spLocks noGrp="1"/>
          </p:cNvSpPr>
          <p:nvPr>
            <p:ph type="title"/>
          </p:nvPr>
        </p:nvSpPr>
        <p:spPr>
          <a:xfrm>
            <a:off x="457200" y="122238"/>
            <a:ext cx="7543800" cy="78581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sym typeface="宋体" panose="02010600030101010101" pitchFamily="2" charset="-122"/>
              </a:rPr>
              <a:t>3.5.2 </a:t>
            </a:r>
            <a:r>
              <a:rPr lang="zh-CN" altLang="en-US" dirty="0">
                <a:latin typeface="黑体" panose="02010609060101010101" pitchFamily="49" charset="-122"/>
                <a:ea typeface="黑体" panose="02010609060101010101" pitchFamily="49" charset="-122"/>
                <a:cs typeface="+mj-cs"/>
                <a:sym typeface="宋体" panose="02010600030101010101" pitchFamily="2" charset="-122"/>
              </a:rPr>
              <a:t>多模块交叉存储器</a:t>
            </a:r>
            <a:endParaRPr lang="zh-CN" altLang="en-US" dirty="0">
              <a:latin typeface="黑体" panose="02010609060101010101" pitchFamily="49" charset="-122"/>
              <a:ea typeface="黑体" panose="02010609060101010101" pitchFamily="49" charset="-122"/>
              <a:cs typeface="+mj-cs"/>
            </a:endParaRPr>
          </a:p>
        </p:txBody>
      </p:sp>
      <p:pic>
        <p:nvPicPr>
          <p:cNvPr id="13316" name="Picture 3" descr="3a26"/>
          <p:cNvPicPr>
            <a:picLocks noChangeAspect="1"/>
          </p:cNvPicPr>
          <p:nvPr/>
        </p:nvPicPr>
        <p:blipFill>
          <a:blip r:embed="rId2"/>
          <a:srcRect l="52103" t="2983" r="1628"/>
          <a:stretch>
            <a:fillRect/>
          </a:stretch>
        </p:blipFill>
        <p:spPr>
          <a:xfrm>
            <a:off x="190500" y="1933575"/>
            <a:ext cx="3762375" cy="4868863"/>
          </a:xfrm>
          <a:prstGeom prst="rect">
            <a:avLst/>
          </a:prstGeom>
          <a:noFill/>
          <a:ln w="9525">
            <a:noFill/>
          </a:ln>
        </p:spPr>
      </p:pic>
      <p:sp>
        <p:nvSpPr>
          <p:cNvPr id="13317" name="Rectangle 4"/>
          <p:cNvSpPr>
            <a:spLocks noGrp="1"/>
          </p:cNvSpPr>
          <p:nvPr>
            <p:ph idx="1"/>
          </p:nvPr>
        </p:nvSpPr>
        <p:spPr>
          <a:xfrm>
            <a:off x="323850" y="908050"/>
            <a:ext cx="7488238" cy="1778000"/>
          </a:xfrm>
        </p:spPr>
        <p:txBody>
          <a:bodyPr vert="horz" wrap="square" lIns="91440" tIns="45720" rIns="91440" bIns="45720" anchor="t" anchorCtr="0"/>
          <a:p>
            <a:pPr eaLnBrk="1" hangingPunct="1">
              <a:buSzPct val="70000"/>
              <a:buFont typeface="Wingdings" panose="05000000000000000000" pitchFamily="2" charset="2"/>
              <a:buNone/>
            </a:pPr>
            <a:r>
              <a:rPr lang="en-US" altLang="zh-CN" dirty="0">
                <a:solidFill>
                  <a:srgbClr val="FF0000"/>
                </a:solidFill>
                <a:latin typeface="黑体" panose="02010609060101010101" pitchFamily="49" charset="-122"/>
                <a:ea typeface="黑体" panose="02010609060101010101" pitchFamily="49" charset="-122"/>
                <a:cs typeface="+mn-cs"/>
              </a:rPr>
              <a:t>1</a:t>
            </a:r>
            <a:r>
              <a:rPr lang="zh-CN" altLang="en-US" dirty="0">
                <a:solidFill>
                  <a:srgbClr val="FF0000"/>
                </a:solidFill>
                <a:latin typeface="黑体" panose="02010609060101010101" pitchFamily="49" charset="-122"/>
                <a:ea typeface="黑体" panose="02010609060101010101" pitchFamily="49" charset="-122"/>
                <a:cs typeface="+mn-cs"/>
              </a:rPr>
              <a:t>、存储器的模块化组织</a:t>
            </a:r>
            <a:br>
              <a:rPr lang="zh-CN" altLang="en-US" dirty="0">
                <a:latin typeface="黑体" panose="02010609060101010101" pitchFamily="49" charset="-122"/>
                <a:ea typeface="黑体" panose="02010609060101010101" pitchFamily="49" charset="-122"/>
                <a:cs typeface="+mn-cs"/>
              </a:rPr>
            </a:br>
            <a:r>
              <a:rPr lang="zh-CN" altLang="en-US" sz="20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（1）顺序方式，（</a:t>
            </a:r>
            <a:r>
              <a:rPr lang="en-US" altLang="zh-CN" sz="20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2</a:t>
            </a:r>
            <a:r>
              <a:rPr lang="zh-CN" altLang="en-US" sz="20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）交叉方式</a:t>
            </a:r>
            <a:r>
              <a:rPr lang="zh-CN" altLang="en-US" sz="2000" dirty="0">
                <a:latin typeface="黑体" panose="02010609060101010101" pitchFamily="49" charset="-122"/>
                <a:ea typeface="黑体" panose="02010609060101010101" pitchFamily="49" charset="-122"/>
                <a:cs typeface="+mn-cs"/>
                <a:sym typeface="宋体" panose="02010600030101010101" pitchFamily="2" charset="-122"/>
              </a:rPr>
              <a:t> </a:t>
            </a:r>
            <a:endParaRPr lang="zh-CN" altLang="en-US" dirty="0">
              <a:latin typeface="黑体" panose="02010609060101010101" pitchFamily="49" charset="-122"/>
              <a:ea typeface="黑体" panose="02010609060101010101" pitchFamily="49" charset="-122"/>
              <a:cs typeface="+mn-cs"/>
            </a:endParaRPr>
          </a:p>
        </p:txBody>
      </p:sp>
      <p:sp>
        <p:nvSpPr>
          <p:cNvPr id="13318" name="Rectangle 3"/>
          <p:cNvSpPr>
            <a:spLocks noGrp="1"/>
          </p:cNvSpPr>
          <p:nvPr/>
        </p:nvSpPr>
        <p:spPr>
          <a:xfrm>
            <a:off x="3952875" y="4581525"/>
            <a:ext cx="4873625" cy="2220913"/>
          </a:xfrm>
          <a:prstGeom prst="rect">
            <a:avLst/>
          </a:prstGeom>
          <a:noFill/>
          <a:ln w="9525">
            <a:noFill/>
          </a:ln>
        </p:spPr>
        <p:txBody>
          <a:bodyPr wrap="square" lIns="91440" tIns="45720" rIns="91440" bIns="45720" anchor="t" anchorCtr="0"/>
          <a:p>
            <a:pPr algn="just">
              <a:lnSpc>
                <a:spcPct val="90000"/>
              </a:lnSpc>
              <a:spcBef>
                <a:spcPct val="20000"/>
              </a:spcBef>
              <a:buClr>
                <a:schemeClr val="tx2"/>
              </a:buClr>
              <a:buSzPct val="70000"/>
            </a:pPr>
            <a:r>
              <a:rPr lang="zh-CN" altLang="en-US" sz="2500" b="1" dirty="0">
                <a:solidFill>
                  <a:srgbClr val="FF0000"/>
                </a:solidFill>
                <a:latin typeface="黑体" panose="02010609060101010101" pitchFamily="49" charset="-122"/>
                <a:ea typeface="黑体" panose="02010609060101010101" pitchFamily="49" charset="-122"/>
              </a:rPr>
              <a:t>特点：</a:t>
            </a:r>
            <a:r>
              <a:rPr lang="zh-CN" altLang="en-US" sz="2500" b="1" dirty="0">
                <a:latin typeface="黑体" panose="02010609060101010101" pitchFamily="49" charset="-122"/>
                <a:ea typeface="黑体" panose="02010609060101010101" pitchFamily="49" charset="-122"/>
              </a:rPr>
              <a:t>每个模块都有自己的读写控制电路、地址寄存器和数据寄存器，可以</a:t>
            </a:r>
            <a:r>
              <a:rPr lang="zh-CN" altLang="en-US" sz="2500" b="1" dirty="0">
                <a:solidFill>
                  <a:srgbClr val="FF00FF"/>
                </a:solidFill>
                <a:latin typeface="黑体" panose="02010609060101010101" pitchFamily="49" charset="-122"/>
                <a:ea typeface="黑体" panose="02010609060101010101" pitchFamily="49" charset="-122"/>
              </a:rPr>
              <a:t>独立</a:t>
            </a:r>
            <a:r>
              <a:rPr lang="zh-CN" altLang="en-US" sz="2500" b="1" dirty="0">
                <a:latin typeface="黑体" panose="02010609060101010101" pitchFamily="49" charset="-122"/>
                <a:ea typeface="黑体" panose="02010609060101010101" pitchFamily="49" charset="-122"/>
              </a:rPr>
              <a:t>与</a:t>
            </a:r>
            <a:r>
              <a:rPr lang="en-US" altLang="zh-CN" sz="2500" b="1" dirty="0">
                <a:latin typeface="黑体" panose="02010609060101010101" pitchFamily="49" charset="-122"/>
                <a:ea typeface="黑体" panose="02010609060101010101" pitchFamily="49" charset="-122"/>
              </a:rPr>
              <a:t>CPU</a:t>
            </a:r>
            <a:r>
              <a:rPr lang="zh-CN" altLang="en-US" sz="2500" b="1" dirty="0">
                <a:latin typeface="黑体" panose="02010609060101010101" pitchFamily="49" charset="-122"/>
                <a:ea typeface="黑体" panose="02010609060101010101" pitchFamily="49" charset="-122"/>
              </a:rPr>
              <a:t>传送信息。</a:t>
            </a:r>
            <a:r>
              <a:rPr lang="zh-CN" altLang="en-US" sz="2500" b="1" dirty="0">
                <a:solidFill>
                  <a:srgbClr val="FF0000"/>
                </a:solidFill>
                <a:latin typeface="黑体" panose="02010609060101010101" pitchFamily="49" charset="-122"/>
                <a:ea typeface="黑体" panose="02010609060101010101" pitchFamily="49" charset="-122"/>
              </a:rPr>
              <a:t>优点：</a:t>
            </a:r>
            <a:r>
              <a:rPr lang="zh-CN" altLang="en-US" sz="2500" b="1" dirty="0">
                <a:latin typeface="黑体" panose="02010609060101010101" pitchFamily="49" charset="-122"/>
                <a:ea typeface="黑体" panose="02010609060101010101" pitchFamily="49" charset="-122"/>
              </a:rPr>
              <a:t>若程序或数据连续存放，会提高主存的</a:t>
            </a:r>
            <a:r>
              <a:rPr lang="zh-CN" altLang="en-US" sz="2500" b="1" dirty="0">
                <a:solidFill>
                  <a:srgbClr val="FF00FF"/>
                </a:solidFill>
                <a:latin typeface="黑体" panose="02010609060101010101" pitchFamily="49" charset="-122"/>
                <a:ea typeface="黑体" panose="02010609060101010101" pitchFamily="49" charset="-122"/>
              </a:rPr>
              <a:t>访问速度</a:t>
            </a:r>
            <a:r>
              <a:rPr lang="zh-CN" altLang="en-US" sz="2500" b="1" dirty="0">
                <a:latin typeface="黑体" panose="02010609060101010101" pitchFamily="49" charset="-122"/>
                <a:ea typeface="黑体" panose="02010609060101010101" pitchFamily="49" charset="-122"/>
              </a:rPr>
              <a:t>。（</a:t>
            </a:r>
            <a:r>
              <a:rPr lang="en-US" altLang="zh-CN" sz="2500" b="1" dirty="0">
                <a:solidFill>
                  <a:srgbClr val="0000FF"/>
                </a:solidFill>
                <a:latin typeface="黑体" panose="02010609060101010101" pitchFamily="49" charset="-122"/>
                <a:ea typeface="黑体" panose="02010609060101010101" pitchFamily="49" charset="-122"/>
                <a:sym typeface="宋体" panose="02010600030101010101" pitchFamily="2" charset="-122"/>
              </a:rPr>
              <a:t>n</a:t>
            </a:r>
            <a:r>
              <a:rPr lang="zh-CN" altLang="en-US" sz="2500" b="1" dirty="0">
                <a:solidFill>
                  <a:srgbClr val="0000FF"/>
                </a:solidFill>
                <a:latin typeface="黑体" panose="02010609060101010101" pitchFamily="49" charset="-122"/>
                <a:ea typeface="黑体" panose="02010609060101010101" pitchFamily="49" charset="-122"/>
                <a:sym typeface="宋体" panose="02010600030101010101" pitchFamily="2" charset="-122"/>
              </a:rPr>
              <a:t>个存储体提高速度约</a:t>
            </a:r>
            <a:r>
              <a:rPr lang="en-US" altLang="zh-CN" sz="2500" b="1" dirty="0">
                <a:solidFill>
                  <a:srgbClr val="0000FF"/>
                </a:solidFill>
                <a:latin typeface="黑体" panose="02010609060101010101" pitchFamily="49" charset="-122"/>
                <a:ea typeface="黑体" panose="02010609060101010101" pitchFamily="49" charset="-122"/>
                <a:sym typeface="宋体" panose="02010600030101010101" pitchFamily="2" charset="-122"/>
              </a:rPr>
              <a:t>n</a:t>
            </a:r>
            <a:r>
              <a:rPr lang="zh-CN" altLang="en-US" sz="2500" b="1" dirty="0">
                <a:solidFill>
                  <a:srgbClr val="0000FF"/>
                </a:solidFill>
                <a:latin typeface="黑体" panose="02010609060101010101" pitchFamily="49" charset="-122"/>
                <a:ea typeface="黑体" panose="02010609060101010101" pitchFamily="49" charset="-122"/>
                <a:sym typeface="宋体" panose="02010600030101010101" pitchFamily="2" charset="-122"/>
              </a:rPr>
              <a:t>倍</a:t>
            </a:r>
            <a:r>
              <a:rPr lang="zh-CN" altLang="en-US" sz="2500" b="1" dirty="0">
                <a:latin typeface="黑体" panose="02010609060101010101" pitchFamily="49" charset="-122"/>
                <a:ea typeface="黑体" panose="02010609060101010101" pitchFamily="49" charset="-122"/>
              </a:rPr>
              <a:t>） </a:t>
            </a:r>
            <a:endParaRPr lang="en-US" altLang="zh-CN" sz="2500" b="1" dirty="0">
              <a:latin typeface="黑体" panose="02010609060101010101" pitchFamily="49" charset="-122"/>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4338" name="Rectangle 2"/>
          <p:cNvSpPr>
            <a:spLocks noGrp="1"/>
          </p:cNvSpPr>
          <p:nvPr>
            <p:ph type="title"/>
          </p:nvPr>
        </p:nvSpPr>
        <p:spPr>
          <a:xfrm>
            <a:off x="141288" y="625475"/>
            <a:ext cx="7843837" cy="1589088"/>
          </a:xfrm>
        </p:spPr>
        <p:txBody>
          <a:bodyPr wrap="square" lIns="91440" tIns="45720" rIns="91440" bIns="45720" anchor="b" anchorCtr="0"/>
          <a:p>
            <a:pPr eaLnBrk="1" hangingPunct="1">
              <a:lnSpc>
                <a:spcPct val="130000"/>
              </a:lnSpc>
            </a:pPr>
            <a:r>
              <a:rPr lang="zh-CN" altLang="en-US" sz="2400" dirty="0">
                <a:latin typeface="黑体" panose="02010609060101010101" pitchFamily="49" charset="-122"/>
                <a:ea typeface="黑体" panose="02010609060101010101" pitchFamily="49" charset="-122"/>
                <a:cs typeface="+mj-cs"/>
              </a:rPr>
              <a:t>例</a:t>
            </a:r>
            <a:r>
              <a:rPr lang="en-US" altLang="zh-CN" sz="2400" dirty="0">
                <a:latin typeface="黑体" panose="02010609060101010101" pitchFamily="49" charset="-122"/>
                <a:ea typeface="黑体" panose="02010609060101010101" pitchFamily="49" charset="-122"/>
                <a:cs typeface="+mj-cs"/>
              </a:rPr>
              <a:t>3.3 </a:t>
            </a:r>
            <a:r>
              <a:rPr lang="zh-CN" altLang="en-US" sz="2400" dirty="0">
                <a:solidFill>
                  <a:srgbClr val="0000FF"/>
                </a:solidFill>
                <a:latin typeface="黑体" panose="02010609060101010101" pitchFamily="49" charset="-122"/>
                <a:ea typeface="黑体" panose="02010609060101010101" pitchFamily="49" charset="-122"/>
                <a:cs typeface="+mj-cs"/>
              </a:rPr>
              <a:t>设存储器容量为</a:t>
            </a:r>
            <a:r>
              <a:rPr lang="en-US" altLang="zh-CN" sz="2400" dirty="0">
                <a:solidFill>
                  <a:srgbClr val="FF0000"/>
                </a:solidFill>
                <a:latin typeface="黑体" panose="02010609060101010101" pitchFamily="49" charset="-122"/>
                <a:ea typeface="黑体" panose="02010609060101010101" pitchFamily="49" charset="-122"/>
                <a:cs typeface="+mj-cs"/>
              </a:rPr>
              <a:t>32</a:t>
            </a:r>
            <a:r>
              <a:rPr lang="zh-CN" altLang="en-US" sz="2400" dirty="0">
                <a:solidFill>
                  <a:srgbClr val="FF0000"/>
                </a:solidFill>
                <a:latin typeface="黑体" panose="02010609060101010101" pitchFamily="49" charset="-122"/>
                <a:ea typeface="黑体" panose="02010609060101010101" pitchFamily="49" charset="-122"/>
                <a:cs typeface="+mj-cs"/>
              </a:rPr>
              <a:t>字</a:t>
            </a:r>
            <a:r>
              <a:rPr lang="zh-CN" altLang="en-US" sz="2400" dirty="0">
                <a:solidFill>
                  <a:srgbClr val="0000FF"/>
                </a:solidFill>
                <a:latin typeface="黑体" panose="02010609060101010101" pitchFamily="49" charset="-122"/>
                <a:ea typeface="黑体" panose="02010609060101010101" pitchFamily="49" charset="-122"/>
                <a:cs typeface="+mj-cs"/>
              </a:rPr>
              <a:t>，字长</a:t>
            </a:r>
            <a:r>
              <a:rPr lang="en-US" altLang="zh-CN" sz="2400" dirty="0">
                <a:solidFill>
                  <a:srgbClr val="FF0000"/>
                </a:solidFill>
                <a:latin typeface="黑体" panose="02010609060101010101" pitchFamily="49" charset="-122"/>
                <a:ea typeface="黑体" panose="02010609060101010101" pitchFamily="49" charset="-122"/>
                <a:cs typeface="+mj-cs"/>
              </a:rPr>
              <a:t>64</a:t>
            </a:r>
            <a:r>
              <a:rPr lang="zh-CN" altLang="en-US" sz="2400" dirty="0">
                <a:solidFill>
                  <a:srgbClr val="FF0000"/>
                </a:solidFill>
                <a:latin typeface="黑体" panose="02010609060101010101" pitchFamily="49" charset="-122"/>
                <a:ea typeface="黑体" panose="02010609060101010101" pitchFamily="49" charset="-122"/>
                <a:cs typeface="+mj-cs"/>
              </a:rPr>
              <a:t>位</a:t>
            </a:r>
            <a:r>
              <a:rPr lang="zh-CN" altLang="en-US" sz="2400" dirty="0">
                <a:solidFill>
                  <a:srgbClr val="0000FF"/>
                </a:solidFill>
                <a:latin typeface="黑体" panose="02010609060101010101" pitchFamily="49" charset="-122"/>
                <a:ea typeface="黑体" panose="02010609060101010101" pitchFamily="49" charset="-122"/>
                <a:cs typeface="+mj-cs"/>
              </a:rPr>
              <a:t>，模块数</a:t>
            </a:r>
            <a:r>
              <a:rPr lang="en-US" altLang="zh-CN" sz="2400" dirty="0">
                <a:solidFill>
                  <a:srgbClr val="FF0000"/>
                </a:solidFill>
                <a:latin typeface="黑体" panose="02010609060101010101" pitchFamily="49" charset="-122"/>
                <a:ea typeface="黑体" panose="02010609060101010101" pitchFamily="49" charset="-122"/>
                <a:cs typeface="+mj-cs"/>
              </a:rPr>
              <a:t>m=4</a:t>
            </a:r>
            <a:r>
              <a:rPr lang="zh-CN" altLang="en-US" sz="2400" dirty="0">
                <a:solidFill>
                  <a:srgbClr val="0000FF"/>
                </a:solidFill>
                <a:latin typeface="黑体" panose="02010609060101010101" pitchFamily="49" charset="-122"/>
                <a:ea typeface="黑体" panose="02010609060101010101" pitchFamily="49" charset="-122"/>
                <a:cs typeface="+mj-cs"/>
              </a:rPr>
              <a:t>，分别用顺序方式和交叉方式进行组织。存储周期</a:t>
            </a:r>
            <a:r>
              <a:rPr lang="en-US" altLang="zh-CN" sz="2400" dirty="0">
                <a:solidFill>
                  <a:srgbClr val="0000FF"/>
                </a:solidFill>
                <a:latin typeface="黑体" panose="02010609060101010101" pitchFamily="49" charset="-122"/>
                <a:ea typeface="黑体" panose="02010609060101010101" pitchFamily="49" charset="-122"/>
                <a:cs typeface="+mj-cs"/>
              </a:rPr>
              <a:t>T=200ns</a:t>
            </a:r>
            <a:r>
              <a:rPr lang="zh-CN" altLang="en-US" sz="2400" dirty="0">
                <a:solidFill>
                  <a:srgbClr val="0000FF"/>
                </a:solidFill>
                <a:latin typeface="黑体" panose="02010609060101010101" pitchFamily="49" charset="-122"/>
                <a:ea typeface="黑体" panose="02010609060101010101" pitchFamily="49" charset="-122"/>
                <a:cs typeface="+mj-cs"/>
              </a:rPr>
              <a:t>，数据总线宽度为</a:t>
            </a:r>
            <a:r>
              <a:rPr lang="en-US" altLang="zh-CN" sz="2400" dirty="0">
                <a:solidFill>
                  <a:srgbClr val="0000FF"/>
                </a:solidFill>
                <a:latin typeface="黑体" panose="02010609060101010101" pitchFamily="49" charset="-122"/>
                <a:ea typeface="黑体" panose="02010609060101010101" pitchFamily="49" charset="-122"/>
                <a:cs typeface="+mj-cs"/>
              </a:rPr>
              <a:t>64</a:t>
            </a:r>
            <a:r>
              <a:rPr lang="zh-CN" altLang="en-US" sz="2400" dirty="0">
                <a:solidFill>
                  <a:srgbClr val="0000FF"/>
                </a:solidFill>
                <a:latin typeface="黑体" panose="02010609060101010101" pitchFamily="49" charset="-122"/>
                <a:ea typeface="黑体" panose="02010609060101010101" pitchFamily="49" charset="-122"/>
                <a:cs typeface="+mj-cs"/>
              </a:rPr>
              <a:t>位，总线传送周期</a:t>
            </a:r>
            <a:r>
              <a:rPr lang="en-US" altLang="zh-CN" sz="2400" dirty="0">
                <a:solidFill>
                  <a:srgbClr val="0000FF"/>
                </a:solidFill>
                <a:latin typeface="黑体" panose="02010609060101010101" pitchFamily="49" charset="-122"/>
                <a:ea typeface="黑体" panose="02010609060101010101" pitchFamily="49" charset="-122"/>
                <a:cs typeface="+mj-cs"/>
              </a:rPr>
              <a:t>t=50ns</a:t>
            </a:r>
            <a:r>
              <a:rPr lang="zh-CN" altLang="en-US" sz="2400" dirty="0">
                <a:solidFill>
                  <a:srgbClr val="0000FF"/>
                </a:solidFill>
                <a:latin typeface="黑体" panose="02010609060101010101" pitchFamily="49" charset="-122"/>
                <a:ea typeface="黑体" panose="02010609060101010101" pitchFamily="49" charset="-122"/>
                <a:cs typeface="+mj-cs"/>
              </a:rPr>
              <a:t>。若连续读出</a:t>
            </a:r>
            <a:r>
              <a:rPr lang="en-US" altLang="zh-CN" sz="2400" dirty="0">
                <a:solidFill>
                  <a:srgbClr val="FF0000"/>
                </a:solidFill>
                <a:latin typeface="黑体" panose="02010609060101010101" pitchFamily="49" charset="-122"/>
                <a:ea typeface="黑体" panose="02010609060101010101" pitchFamily="49" charset="-122"/>
                <a:cs typeface="+mj-cs"/>
              </a:rPr>
              <a:t>4</a:t>
            </a:r>
            <a:r>
              <a:rPr lang="zh-CN" altLang="en-US" sz="2400" dirty="0">
                <a:solidFill>
                  <a:srgbClr val="FF0000"/>
                </a:solidFill>
                <a:latin typeface="黑体" panose="02010609060101010101" pitchFamily="49" charset="-122"/>
                <a:ea typeface="黑体" panose="02010609060101010101" pitchFamily="49" charset="-122"/>
                <a:cs typeface="+mj-cs"/>
              </a:rPr>
              <a:t>个字</a:t>
            </a:r>
            <a:r>
              <a:rPr lang="zh-CN" altLang="en-US" sz="2400" dirty="0">
                <a:solidFill>
                  <a:srgbClr val="0000FF"/>
                </a:solidFill>
                <a:latin typeface="黑体" panose="02010609060101010101" pitchFamily="49" charset="-122"/>
                <a:ea typeface="黑体" panose="02010609060101010101" pitchFamily="49" charset="-122"/>
                <a:cs typeface="+mj-cs"/>
              </a:rPr>
              <a:t>，问顺序存储器和交叉存储器的带宽各是多少</a:t>
            </a:r>
            <a:r>
              <a:rPr lang="en-US" altLang="zh-CN" sz="2400" dirty="0">
                <a:solidFill>
                  <a:srgbClr val="0000FF"/>
                </a:solidFill>
                <a:latin typeface="黑体" panose="02010609060101010101" pitchFamily="49" charset="-122"/>
                <a:ea typeface="黑体" panose="02010609060101010101" pitchFamily="49" charset="-122"/>
                <a:cs typeface="+mj-cs"/>
              </a:rPr>
              <a:t>?</a:t>
            </a:r>
            <a:endParaRPr lang="en-US" altLang="zh-CN" sz="2400" dirty="0">
              <a:solidFill>
                <a:srgbClr val="0000FF"/>
              </a:solidFill>
              <a:latin typeface="黑体" panose="02010609060101010101" pitchFamily="49" charset="-122"/>
              <a:ea typeface="黑体" panose="02010609060101010101" pitchFamily="49" charset="-122"/>
              <a:cs typeface="+mj-cs"/>
            </a:endParaRPr>
          </a:p>
        </p:txBody>
      </p:sp>
      <p:sp>
        <p:nvSpPr>
          <p:cNvPr id="14339" name="Rectangle 3"/>
          <p:cNvSpPr>
            <a:spLocks noGrp="1"/>
          </p:cNvSpPr>
          <p:nvPr>
            <p:ph idx="1"/>
          </p:nvPr>
        </p:nvSpPr>
        <p:spPr>
          <a:xfrm>
            <a:off x="141288" y="2293938"/>
            <a:ext cx="8337550" cy="4411662"/>
          </a:xfrm>
        </p:spPr>
        <p:txBody>
          <a:bodyPr vert="horz" wrap="square" lIns="91440" tIns="45720" rIns="91440" bIns="45720" anchor="t" anchorCtr="0"/>
          <a:p>
            <a:pPr eaLnBrk="1" hangingPunct="1">
              <a:lnSpc>
                <a:spcPct val="90000"/>
              </a:lnSpc>
              <a:buSzPct val="70000"/>
              <a:buFont typeface="Wingdings" panose="05000000000000000000" pitchFamily="2" charset="2"/>
              <a:buNone/>
            </a:pPr>
            <a:r>
              <a:rPr lang="zh-CN" altLang="en-US" sz="2400" dirty="0">
                <a:solidFill>
                  <a:srgbClr val="FF00FF"/>
                </a:solidFill>
                <a:latin typeface="黑体" panose="02010609060101010101" pitchFamily="49" charset="-122"/>
                <a:ea typeface="黑体" panose="02010609060101010101" pitchFamily="49" charset="-122"/>
                <a:cs typeface="+mn-cs"/>
              </a:rPr>
              <a:t>解：</a:t>
            </a:r>
            <a:r>
              <a:rPr lang="zh-CN" altLang="en-US" sz="2400" dirty="0">
                <a:latin typeface="黑体" panose="02010609060101010101" pitchFamily="49" charset="-122"/>
                <a:ea typeface="黑体" panose="02010609060101010101" pitchFamily="49" charset="-122"/>
                <a:cs typeface="+mn-cs"/>
              </a:rPr>
              <a:t>顺序存储器和交叉存储器连续读出</a:t>
            </a:r>
            <a:r>
              <a:rPr lang="en-US" altLang="zh-CN" sz="2400" dirty="0">
                <a:latin typeface="黑体" panose="02010609060101010101" pitchFamily="49" charset="-122"/>
                <a:ea typeface="黑体" panose="02010609060101010101" pitchFamily="49" charset="-122"/>
                <a:cs typeface="+mn-cs"/>
              </a:rPr>
              <a:t>m=4</a:t>
            </a:r>
            <a:r>
              <a:rPr lang="zh-CN" altLang="en-US" sz="2400" dirty="0">
                <a:latin typeface="黑体" panose="02010609060101010101" pitchFamily="49" charset="-122"/>
                <a:ea typeface="黑体" panose="02010609060101010101" pitchFamily="49" charset="-122"/>
                <a:cs typeface="+mn-cs"/>
              </a:rPr>
              <a:t>个字的信息总量：  </a:t>
            </a:r>
            <a:endParaRPr lang="zh-CN" altLang="en-US" sz="2400" dirty="0">
              <a:latin typeface="黑体" panose="02010609060101010101" pitchFamily="49" charset="-122"/>
              <a:ea typeface="黑体" panose="02010609060101010101" pitchFamily="49" charset="-122"/>
              <a:cs typeface="+mn-cs"/>
            </a:endParaRPr>
          </a:p>
          <a:p>
            <a:pPr eaLnBrk="1" hangingPunct="1">
              <a:lnSpc>
                <a:spcPct val="9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a:t>
            </a:r>
            <a:r>
              <a:rPr lang="en-US" altLang="zh-CN" sz="2400" dirty="0">
                <a:latin typeface="黑体" panose="02010609060101010101" pitchFamily="49" charset="-122"/>
                <a:ea typeface="黑体" panose="02010609060101010101" pitchFamily="49" charset="-122"/>
                <a:cs typeface="+mn-cs"/>
              </a:rPr>
              <a:t>q=64b×4=256b</a:t>
            </a:r>
            <a:endParaRPr lang="en-US" altLang="zh-CN" sz="2400" dirty="0">
              <a:latin typeface="黑体" panose="02010609060101010101" pitchFamily="49" charset="-122"/>
              <a:ea typeface="黑体" panose="02010609060101010101" pitchFamily="49" charset="-122"/>
              <a:cs typeface="+mn-cs"/>
            </a:endParaRPr>
          </a:p>
          <a:p>
            <a:pPr eaLnBrk="1" hangingPunct="1">
              <a:lnSpc>
                <a:spcPct val="90000"/>
              </a:lnSpc>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顺序存储器</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读出</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4</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个字所需的时间：</a:t>
            </a:r>
            <a:endParaRPr lang="zh-CN" altLang="en-US" sz="2400" dirty="0">
              <a:latin typeface="黑体" panose="02010609060101010101" pitchFamily="49" charset="-122"/>
              <a:ea typeface="黑体" panose="02010609060101010101" pitchFamily="49" charset="-122"/>
              <a:cs typeface="+mn-cs"/>
              <a:sym typeface="宋体" panose="02010600030101010101" pitchFamily="2" charset="-122"/>
            </a:endParaRPr>
          </a:p>
          <a:p>
            <a:pPr eaLnBrk="1" hangingPunct="1">
              <a:lnSpc>
                <a:spcPct val="9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  </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t</a:t>
            </a:r>
            <a:r>
              <a:rPr lang="zh-CN" altLang="en-US" sz="2400" baseline="-25000" dirty="0">
                <a:latin typeface="黑体" panose="02010609060101010101" pitchFamily="49" charset="-122"/>
                <a:ea typeface="黑体" panose="02010609060101010101" pitchFamily="49" charset="-122"/>
                <a:cs typeface="+mn-cs"/>
                <a:sym typeface="宋体" panose="02010600030101010101" pitchFamily="2" charset="-122"/>
              </a:rPr>
              <a:t>顺</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=mT=4×200ns=800ns=8×10</a:t>
            </a:r>
            <a:r>
              <a:rPr lang="en-US" altLang="zh-CN" sz="2400" baseline="30000" dirty="0">
                <a:latin typeface="黑体" panose="02010609060101010101" pitchFamily="49" charset="-122"/>
                <a:ea typeface="黑体" panose="02010609060101010101" pitchFamily="49" charset="-122"/>
                <a:cs typeface="+mn-cs"/>
                <a:sym typeface="宋体" panose="02010600030101010101" pitchFamily="2" charset="-122"/>
              </a:rPr>
              <a:t>-7</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s</a:t>
            </a:r>
            <a:endParaRPr lang="zh-CN" altLang="en-US" sz="2400" dirty="0">
              <a:latin typeface="黑体" panose="02010609060101010101" pitchFamily="49" charset="-122"/>
              <a:ea typeface="黑体" panose="02010609060101010101" pitchFamily="49" charset="-122"/>
              <a:cs typeface="+mn-cs"/>
            </a:endParaRPr>
          </a:p>
          <a:p>
            <a:pPr eaLnBrk="1" hangingPunct="1">
              <a:lnSpc>
                <a:spcPct val="9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顺序存储器</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的带宽：</a:t>
            </a:r>
            <a:endParaRPr lang="zh-CN" altLang="en-US" sz="2400" dirty="0">
              <a:latin typeface="黑体" panose="02010609060101010101" pitchFamily="49" charset="-122"/>
              <a:ea typeface="黑体" panose="02010609060101010101" pitchFamily="49" charset="-122"/>
              <a:cs typeface="+mn-cs"/>
            </a:endParaRPr>
          </a:p>
          <a:p>
            <a:pPr eaLnBrk="1" hangingPunct="1">
              <a:lnSpc>
                <a:spcPct val="90000"/>
              </a:lnSpc>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  W</a:t>
            </a:r>
            <a:r>
              <a:rPr lang="zh-CN" altLang="en-US" sz="2400" baseline="-25000" dirty="0">
                <a:latin typeface="黑体" panose="02010609060101010101" pitchFamily="49" charset="-122"/>
                <a:ea typeface="黑体" panose="02010609060101010101" pitchFamily="49" charset="-122"/>
                <a:cs typeface="+mn-cs"/>
                <a:sym typeface="宋体" panose="02010600030101010101" pitchFamily="2" charset="-122"/>
              </a:rPr>
              <a:t>顺</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=q/</a:t>
            </a:r>
            <a:r>
              <a:rPr lang="en-US" altLang="zh-CN" sz="2400" dirty="0">
                <a:sym typeface="宋体" panose="02010600030101010101" pitchFamily="2" charset="-122"/>
              </a:rPr>
              <a:t>t</a:t>
            </a:r>
            <a:r>
              <a:rPr lang="zh-CN" altLang="en-US" sz="2400" baseline="-25000" dirty="0">
                <a:sym typeface="宋体" panose="02010600030101010101" pitchFamily="2" charset="-122"/>
              </a:rPr>
              <a:t>顺</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=256b÷(8×10</a:t>
            </a:r>
            <a:r>
              <a:rPr lang="en-US" altLang="zh-CN" sz="2400" baseline="30000" dirty="0">
                <a:latin typeface="黑体" panose="02010609060101010101" pitchFamily="49" charset="-122"/>
                <a:ea typeface="黑体" panose="02010609060101010101" pitchFamily="49" charset="-122"/>
                <a:cs typeface="+mn-cs"/>
                <a:sym typeface="宋体" panose="02010600030101010101" pitchFamily="2" charset="-122"/>
              </a:rPr>
              <a:t>-7</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)s=320Mb/s</a:t>
            </a:r>
            <a:endParaRPr lang="en-US" altLang="zh-CN" sz="2400" dirty="0">
              <a:latin typeface="黑体" panose="02010609060101010101" pitchFamily="49" charset="-122"/>
              <a:ea typeface="黑体" panose="02010609060101010101" pitchFamily="49" charset="-122"/>
              <a:cs typeface="+mn-cs"/>
              <a:sym typeface="宋体" panose="02010600030101010101" pitchFamily="2" charset="-122"/>
            </a:endParaRPr>
          </a:p>
          <a:p>
            <a:pPr eaLnBrk="1" hangingPunct="1">
              <a:lnSpc>
                <a:spcPct val="90000"/>
              </a:lnSpc>
              <a:buSzPct val="70000"/>
              <a:buFont typeface="Wingdings" panose="05000000000000000000" pitchFamily="2" charset="2"/>
              <a:buNone/>
            </a:pPr>
            <a:endParaRPr lang="en-US" altLang="zh-CN" sz="2400" dirty="0">
              <a:latin typeface="黑体" panose="02010609060101010101" pitchFamily="49" charset="-122"/>
              <a:ea typeface="黑体" panose="02010609060101010101" pitchFamily="49" charset="-122"/>
              <a:cs typeface="+mn-cs"/>
            </a:endParaRPr>
          </a:p>
        </p:txBody>
      </p:sp>
      <p:pic>
        <p:nvPicPr>
          <p:cNvPr id="11267" name="Picture 3" descr="3a26"/>
          <p:cNvPicPr>
            <a:picLocks noChangeAspect="1"/>
          </p:cNvPicPr>
          <p:nvPr/>
        </p:nvPicPr>
        <p:blipFill>
          <a:blip r:embed="rId1"/>
          <a:srcRect l="1920" t="3595" r="53052"/>
          <a:stretch>
            <a:fillRect/>
          </a:stretch>
        </p:blipFill>
        <p:spPr>
          <a:xfrm>
            <a:off x="6012180" y="2780665"/>
            <a:ext cx="3008630" cy="3975735"/>
          </a:xfrm>
          <a:prstGeom prst="rect">
            <a:avLst/>
          </a:prstGeom>
          <a:noFill/>
          <a:ln w="9525">
            <a:noFill/>
          </a:ln>
        </p:spPr>
      </p:pic>
      <p:sp>
        <p:nvSpPr>
          <p:cNvPr id="3" name="文本框 1"/>
          <p:cNvSpPr txBox="1"/>
          <p:nvPr/>
        </p:nvSpPr>
        <p:spPr>
          <a:xfrm>
            <a:off x="179705" y="5085080"/>
            <a:ext cx="2689225" cy="1162685"/>
          </a:xfrm>
          <a:prstGeom prst="rect">
            <a:avLst/>
          </a:prstGeom>
          <a:solidFill>
            <a:srgbClr val="FFFF47"/>
          </a:solidFill>
          <a:ln w="9525">
            <a:noFill/>
          </a:ln>
        </p:spPr>
        <p:txBody>
          <a:bodyPr wrap="square" lIns="36195" tIns="0" rIns="0" bIns="0" anchor="t" anchorCtr="1"/>
          <a:p>
            <a:pPr marL="0" lvl="2" indent="0"/>
            <a:r>
              <a:rPr lang="en-US" altLang="zh-CN" sz="2400">
                <a:solidFill>
                  <a:srgbClr val="FF00FF"/>
                </a:solidFill>
                <a:latin typeface="黑体" panose="02010609060101010101" pitchFamily="49" charset="-122"/>
                <a:ea typeface="黑体" panose="02010609060101010101" pitchFamily="49" charset="-122"/>
              </a:rPr>
              <a:t>m:</a:t>
            </a:r>
            <a:r>
              <a:rPr lang="zh-CN" altLang="en-US" sz="2400">
                <a:solidFill>
                  <a:srgbClr val="FF00FF"/>
                </a:solidFill>
                <a:latin typeface="黑体" panose="02010609060101010101" pitchFamily="49" charset="-122"/>
                <a:ea typeface="黑体" panose="02010609060101010101" pitchFamily="49" charset="-122"/>
              </a:rPr>
              <a:t>读写字数</a:t>
            </a:r>
            <a:endParaRPr lang="en-US" altLang="zh-CN" sz="2400">
              <a:solidFill>
                <a:srgbClr val="FF00FF"/>
              </a:solidFill>
              <a:latin typeface="黑体" panose="02010609060101010101" pitchFamily="49" charset="-122"/>
              <a:ea typeface="黑体" panose="02010609060101010101" pitchFamily="49" charset="-122"/>
            </a:endParaRPr>
          </a:p>
          <a:p>
            <a:pPr marL="0" lvl="2" indent="0"/>
            <a:r>
              <a:rPr lang="en-US" altLang="zh-CN" sz="2400">
                <a:solidFill>
                  <a:srgbClr val="FF00FF"/>
                </a:solidFill>
                <a:latin typeface="黑体" panose="02010609060101010101" pitchFamily="49" charset="-122"/>
                <a:ea typeface="黑体" panose="02010609060101010101" pitchFamily="49" charset="-122"/>
              </a:rPr>
              <a:t>T:</a:t>
            </a:r>
            <a:r>
              <a:rPr lang="zh-CN" altLang="en-US" sz="2400">
                <a:solidFill>
                  <a:srgbClr val="FF00FF"/>
                </a:solidFill>
                <a:latin typeface="黑体" panose="02010609060101010101" pitchFamily="49" charset="-122"/>
                <a:ea typeface="黑体" panose="02010609060101010101" pitchFamily="49" charset="-122"/>
              </a:rPr>
              <a:t>存储周期</a:t>
            </a:r>
            <a:endParaRPr lang="zh-CN" altLang="en-US" sz="2400">
              <a:solidFill>
                <a:srgbClr val="FF00FF"/>
              </a:solidFill>
              <a:latin typeface="黑体" panose="02010609060101010101" pitchFamily="49" charset="-122"/>
              <a:ea typeface="黑体" panose="02010609060101010101" pitchFamily="49" charset="-122"/>
            </a:endParaRPr>
          </a:p>
          <a:p>
            <a:pPr marL="0" lvl="2" indent="0"/>
            <a:r>
              <a:rPr lang="en-US" altLang="zh-CN" sz="2400">
                <a:solidFill>
                  <a:srgbClr val="FF00FF"/>
                </a:solidFill>
                <a:latin typeface="黑体" panose="02010609060101010101" pitchFamily="49" charset="-122"/>
                <a:ea typeface="黑体" panose="02010609060101010101" pitchFamily="49" charset="-122"/>
              </a:rPr>
              <a:t>t:</a:t>
            </a:r>
            <a:r>
              <a:rPr lang="zh-CN" altLang="en-US" sz="2400">
                <a:solidFill>
                  <a:srgbClr val="FF00FF"/>
                </a:solidFill>
                <a:latin typeface="黑体" panose="02010609060101010101" pitchFamily="49" charset="-122"/>
                <a:ea typeface="黑体" panose="02010609060101010101" pitchFamily="49" charset="-122"/>
              </a:rPr>
              <a:t>总线传输周期</a:t>
            </a:r>
            <a:endParaRPr lang="zh-CN" altLang="en-US" sz="2400">
              <a:solidFill>
                <a:srgbClr val="FF00FF"/>
              </a:solidFill>
              <a:latin typeface="黑体" panose="02010609060101010101" pitchFamily="49" charset="-122"/>
              <a:ea typeface="黑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4338" name="Rectangle 2"/>
          <p:cNvSpPr>
            <a:spLocks noGrp="1"/>
          </p:cNvSpPr>
          <p:nvPr>
            <p:ph type="title"/>
          </p:nvPr>
        </p:nvSpPr>
        <p:spPr>
          <a:xfrm>
            <a:off x="137160" y="43815"/>
            <a:ext cx="7847965" cy="1647825"/>
          </a:xfrm>
        </p:spPr>
        <p:txBody>
          <a:bodyPr wrap="square" lIns="91440" tIns="45720" rIns="91440" bIns="45720" anchor="b" anchorCtr="0"/>
          <a:p>
            <a:pPr eaLnBrk="1" hangingPunct="1">
              <a:lnSpc>
                <a:spcPct val="110000"/>
              </a:lnSpc>
            </a:pPr>
            <a:r>
              <a:rPr lang="zh-CN" altLang="en-US" sz="2400" dirty="0">
                <a:latin typeface="黑体" panose="02010609060101010101" pitchFamily="49" charset="-122"/>
                <a:ea typeface="黑体" panose="02010609060101010101" pitchFamily="49" charset="-122"/>
                <a:cs typeface="+mj-cs"/>
              </a:rPr>
              <a:t>例</a:t>
            </a:r>
            <a:r>
              <a:rPr lang="en-US" altLang="zh-CN" sz="2400" dirty="0">
                <a:latin typeface="黑体" panose="02010609060101010101" pitchFamily="49" charset="-122"/>
                <a:ea typeface="黑体" panose="02010609060101010101" pitchFamily="49" charset="-122"/>
                <a:cs typeface="+mj-cs"/>
              </a:rPr>
              <a:t>3.3 </a:t>
            </a:r>
            <a:r>
              <a:rPr lang="zh-CN" altLang="en-US" sz="2400" dirty="0">
                <a:solidFill>
                  <a:srgbClr val="0000FF"/>
                </a:solidFill>
                <a:latin typeface="黑体" panose="02010609060101010101" pitchFamily="49" charset="-122"/>
                <a:ea typeface="黑体" panose="02010609060101010101" pitchFamily="49" charset="-122"/>
                <a:cs typeface="+mj-cs"/>
              </a:rPr>
              <a:t>设存储器容量为</a:t>
            </a:r>
            <a:r>
              <a:rPr lang="en-US" altLang="zh-CN" sz="2400" dirty="0">
                <a:solidFill>
                  <a:srgbClr val="FF0000"/>
                </a:solidFill>
                <a:latin typeface="黑体" panose="02010609060101010101" pitchFamily="49" charset="-122"/>
                <a:ea typeface="黑体" panose="02010609060101010101" pitchFamily="49" charset="-122"/>
                <a:cs typeface="+mj-cs"/>
              </a:rPr>
              <a:t>32</a:t>
            </a:r>
            <a:r>
              <a:rPr lang="zh-CN" altLang="en-US" sz="2400" dirty="0">
                <a:solidFill>
                  <a:srgbClr val="FF0000"/>
                </a:solidFill>
                <a:latin typeface="黑体" panose="02010609060101010101" pitchFamily="49" charset="-122"/>
                <a:ea typeface="黑体" panose="02010609060101010101" pitchFamily="49" charset="-122"/>
                <a:cs typeface="+mj-cs"/>
              </a:rPr>
              <a:t>字</a:t>
            </a:r>
            <a:r>
              <a:rPr lang="zh-CN" altLang="en-US" sz="2400" dirty="0">
                <a:solidFill>
                  <a:srgbClr val="0000FF"/>
                </a:solidFill>
                <a:latin typeface="黑体" panose="02010609060101010101" pitchFamily="49" charset="-122"/>
                <a:ea typeface="黑体" panose="02010609060101010101" pitchFamily="49" charset="-122"/>
                <a:cs typeface="+mj-cs"/>
              </a:rPr>
              <a:t>，字长</a:t>
            </a:r>
            <a:r>
              <a:rPr lang="en-US" altLang="zh-CN" sz="2400" dirty="0">
                <a:solidFill>
                  <a:srgbClr val="FF0000"/>
                </a:solidFill>
                <a:latin typeface="黑体" panose="02010609060101010101" pitchFamily="49" charset="-122"/>
                <a:ea typeface="黑体" panose="02010609060101010101" pitchFamily="49" charset="-122"/>
                <a:cs typeface="+mj-cs"/>
              </a:rPr>
              <a:t>64</a:t>
            </a:r>
            <a:r>
              <a:rPr lang="zh-CN" altLang="en-US" sz="2400" dirty="0">
                <a:solidFill>
                  <a:srgbClr val="FF0000"/>
                </a:solidFill>
                <a:latin typeface="黑体" panose="02010609060101010101" pitchFamily="49" charset="-122"/>
                <a:ea typeface="黑体" panose="02010609060101010101" pitchFamily="49" charset="-122"/>
                <a:cs typeface="+mj-cs"/>
              </a:rPr>
              <a:t>位</a:t>
            </a:r>
            <a:r>
              <a:rPr lang="zh-CN" altLang="en-US" sz="2400" dirty="0">
                <a:solidFill>
                  <a:srgbClr val="0000FF"/>
                </a:solidFill>
                <a:latin typeface="黑体" panose="02010609060101010101" pitchFamily="49" charset="-122"/>
                <a:ea typeface="黑体" panose="02010609060101010101" pitchFamily="49" charset="-122"/>
                <a:cs typeface="+mj-cs"/>
              </a:rPr>
              <a:t>，模块数</a:t>
            </a:r>
            <a:r>
              <a:rPr lang="en-US" altLang="zh-CN" sz="2400" dirty="0">
                <a:solidFill>
                  <a:srgbClr val="FF0000"/>
                </a:solidFill>
                <a:latin typeface="黑体" panose="02010609060101010101" pitchFamily="49" charset="-122"/>
                <a:ea typeface="黑体" panose="02010609060101010101" pitchFamily="49" charset="-122"/>
                <a:cs typeface="+mj-cs"/>
              </a:rPr>
              <a:t>m=4</a:t>
            </a:r>
            <a:r>
              <a:rPr lang="zh-CN" altLang="en-US" sz="2400" dirty="0">
                <a:solidFill>
                  <a:srgbClr val="0000FF"/>
                </a:solidFill>
                <a:latin typeface="黑体" panose="02010609060101010101" pitchFamily="49" charset="-122"/>
                <a:ea typeface="黑体" panose="02010609060101010101" pitchFamily="49" charset="-122"/>
                <a:cs typeface="+mj-cs"/>
              </a:rPr>
              <a:t>，分别用顺序方式和交叉方式进行组织。存储周期</a:t>
            </a:r>
            <a:r>
              <a:rPr lang="en-US" altLang="zh-CN" sz="2400" dirty="0">
                <a:solidFill>
                  <a:srgbClr val="0000FF"/>
                </a:solidFill>
                <a:latin typeface="黑体" panose="02010609060101010101" pitchFamily="49" charset="-122"/>
                <a:ea typeface="黑体" panose="02010609060101010101" pitchFamily="49" charset="-122"/>
                <a:cs typeface="+mj-cs"/>
              </a:rPr>
              <a:t>T=200ns</a:t>
            </a:r>
            <a:r>
              <a:rPr lang="zh-CN" altLang="en-US" sz="2400" dirty="0">
                <a:solidFill>
                  <a:srgbClr val="0000FF"/>
                </a:solidFill>
                <a:latin typeface="黑体" panose="02010609060101010101" pitchFamily="49" charset="-122"/>
                <a:ea typeface="黑体" panose="02010609060101010101" pitchFamily="49" charset="-122"/>
                <a:cs typeface="+mj-cs"/>
              </a:rPr>
              <a:t>，数据总线宽度为</a:t>
            </a:r>
            <a:r>
              <a:rPr lang="en-US" altLang="zh-CN" sz="2400" dirty="0">
                <a:solidFill>
                  <a:srgbClr val="0000FF"/>
                </a:solidFill>
                <a:latin typeface="黑体" panose="02010609060101010101" pitchFamily="49" charset="-122"/>
                <a:ea typeface="黑体" panose="02010609060101010101" pitchFamily="49" charset="-122"/>
                <a:cs typeface="+mj-cs"/>
              </a:rPr>
              <a:t>64</a:t>
            </a:r>
            <a:r>
              <a:rPr lang="zh-CN" altLang="en-US" sz="2400" dirty="0">
                <a:solidFill>
                  <a:srgbClr val="0000FF"/>
                </a:solidFill>
                <a:latin typeface="黑体" panose="02010609060101010101" pitchFamily="49" charset="-122"/>
                <a:ea typeface="黑体" panose="02010609060101010101" pitchFamily="49" charset="-122"/>
                <a:cs typeface="+mj-cs"/>
              </a:rPr>
              <a:t>位，总线传送周期</a:t>
            </a:r>
            <a:r>
              <a:rPr lang="en-US" altLang="zh-CN" sz="2400" dirty="0">
                <a:solidFill>
                  <a:srgbClr val="0000FF"/>
                </a:solidFill>
                <a:latin typeface="黑体" panose="02010609060101010101" pitchFamily="49" charset="-122"/>
                <a:ea typeface="黑体" panose="02010609060101010101" pitchFamily="49" charset="-122"/>
                <a:cs typeface="+mj-cs"/>
              </a:rPr>
              <a:t>t=50ns</a:t>
            </a:r>
            <a:r>
              <a:rPr lang="zh-CN" altLang="en-US" sz="2400" dirty="0">
                <a:solidFill>
                  <a:srgbClr val="0000FF"/>
                </a:solidFill>
                <a:latin typeface="黑体" panose="02010609060101010101" pitchFamily="49" charset="-122"/>
                <a:ea typeface="黑体" panose="02010609060101010101" pitchFamily="49" charset="-122"/>
                <a:cs typeface="+mj-cs"/>
              </a:rPr>
              <a:t>。若连续读出</a:t>
            </a:r>
            <a:r>
              <a:rPr lang="en-US" altLang="zh-CN" sz="2400" dirty="0">
                <a:solidFill>
                  <a:srgbClr val="0000FF"/>
                </a:solidFill>
                <a:latin typeface="黑体" panose="02010609060101010101" pitchFamily="49" charset="-122"/>
                <a:ea typeface="黑体" panose="02010609060101010101" pitchFamily="49" charset="-122"/>
                <a:cs typeface="+mj-cs"/>
              </a:rPr>
              <a:t>4</a:t>
            </a:r>
            <a:r>
              <a:rPr lang="zh-CN" altLang="en-US" sz="2400" dirty="0">
                <a:solidFill>
                  <a:srgbClr val="0000FF"/>
                </a:solidFill>
                <a:latin typeface="黑体" panose="02010609060101010101" pitchFamily="49" charset="-122"/>
                <a:ea typeface="黑体" panose="02010609060101010101" pitchFamily="49" charset="-122"/>
                <a:cs typeface="+mj-cs"/>
              </a:rPr>
              <a:t>个字，问顺序存储器和交叉存储器的带宽各是多少</a:t>
            </a:r>
            <a:r>
              <a:rPr lang="en-US" altLang="zh-CN" sz="2400" dirty="0">
                <a:solidFill>
                  <a:srgbClr val="0000FF"/>
                </a:solidFill>
                <a:latin typeface="黑体" panose="02010609060101010101" pitchFamily="49" charset="-122"/>
                <a:ea typeface="黑体" panose="02010609060101010101" pitchFamily="49" charset="-122"/>
                <a:cs typeface="+mj-cs"/>
              </a:rPr>
              <a:t>?</a:t>
            </a:r>
            <a:endParaRPr lang="en-US" altLang="zh-CN" sz="2400" dirty="0">
              <a:solidFill>
                <a:srgbClr val="0000FF"/>
              </a:solidFill>
              <a:latin typeface="黑体" panose="02010609060101010101" pitchFamily="49" charset="-122"/>
              <a:ea typeface="黑体" panose="02010609060101010101" pitchFamily="49" charset="-122"/>
              <a:cs typeface="+mj-cs"/>
            </a:endParaRPr>
          </a:p>
        </p:txBody>
      </p:sp>
      <p:sp>
        <p:nvSpPr>
          <p:cNvPr id="14339" name="Rectangle 3"/>
          <p:cNvSpPr>
            <a:spLocks noGrp="1"/>
          </p:cNvSpPr>
          <p:nvPr>
            <p:ph idx="1"/>
          </p:nvPr>
        </p:nvSpPr>
        <p:spPr>
          <a:xfrm>
            <a:off x="106998" y="1691323"/>
            <a:ext cx="8337550" cy="4411662"/>
          </a:xfrm>
        </p:spPr>
        <p:txBody>
          <a:bodyPr vert="horz" wrap="square" lIns="91440" tIns="45720" rIns="91440" bIns="45720" anchor="t" anchorCtr="0"/>
          <a:p>
            <a:pPr eaLnBrk="1" hangingPunct="1">
              <a:lnSpc>
                <a:spcPct val="80000"/>
              </a:lnSpc>
              <a:buSzPct val="70000"/>
              <a:buFont typeface="Wingdings" panose="05000000000000000000" pitchFamily="2" charset="2"/>
              <a:buNone/>
            </a:pPr>
            <a:r>
              <a:rPr lang="zh-CN" altLang="en-US" sz="2400" dirty="0">
                <a:solidFill>
                  <a:srgbClr val="FF00FF"/>
                </a:solidFill>
                <a:latin typeface="黑体" panose="02010609060101010101" pitchFamily="49" charset="-122"/>
                <a:ea typeface="黑体" panose="02010609060101010101" pitchFamily="49" charset="-122"/>
                <a:cs typeface="+mn-cs"/>
              </a:rPr>
              <a:t>解：</a:t>
            </a:r>
            <a:r>
              <a:rPr lang="zh-CN" altLang="en-US" sz="2400" dirty="0">
                <a:latin typeface="黑体" panose="02010609060101010101" pitchFamily="49" charset="-122"/>
                <a:ea typeface="黑体" panose="02010609060101010101" pitchFamily="49" charset="-122"/>
                <a:cs typeface="+mn-cs"/>
              </a:rPr>
              <a:t>顺序存储器和交叉存储器连续读出</a:t>
            </a:r>
            <a:r>
              <a:rPr lang="en-US" altLang="zh-CN" sz="2400" dirty="0">
                <a:latin typeface="黑体" panose="02010609060101010101" pitchFamily="49" charset="-122"/>
                <a:ea typeface="黑体" panose="02010609060101010101" pitchFamily="49" charset="-122"/>
                <a:cs typeface="+mn-cs"/>
              </a:rPr>
              <a:t>m=4</a:t>
            </a:r>
            <a:r>
              <a:rPr lang="zh-CN" altLang="en-US" sz="2400" dirty="0">
                <a:latin typeface="黑体" panose="02010609060101010101" pitchFamily="49" charset="-122"/>
                <a:ea typeface="黑体" panose="02010609060101010101" pitchFamily="49" charset="-122"/>
                <a:cs typeface="+mn-cs"/>
              </a:rPr>
              <a:t>个字的信息总量：  </a:t>
            </a:r>
            <a:endParaRPr lang="zh-CN" altLang="en-US" sz="2400" dirty="0">
              <a:latin typeface="黑体" panose="02010609060101010101" pitchFamily="49" charset="-122"/>
              <a:ea typeface="黑体" panose="02010609060101010101" pitchFamily="49" charset="-122"/>
              <a:cs typeface="+mn-cs"/>
            </a:endParaRPr>
          </a:p>
          <a:p>
            <a:pPr eaLnBrk="1" hangingPunct="1">
              <a:lnSpc>
                <a:spcPct val="8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a:t>
            </a:r>
            <a:r>
              <a:rPr lang="en-US" altLang="zh-CN" sz="2400" dirty="0">
                <a:latin typeface="黑体" panose="02010609060101010101" pitchFamily="49" charset="-122"/>
                <a:ea typeface="黑体" panose="02010609060101010101" pitchFamily="49" charset="-122"/>
                <a:cs typeface="+mn-cs"/>
              </a:rPr>
              <a:t>q=64b×4=256b</a:t>
            </a:r>
            <a:endParaRPr lang="en-US" altLang="zh-CN" sz="2400" dirty="0">
              <a:latin typeface="黑体" panose="02010609060101010101" pitchFamily="49" charset="-122"/>
              <a:ea typeface="黑体" panose="02010609060101010101" pitchFamily="49" charset="-122"/>
              <a:cs typeface="+mn-cs"/>
            </a:endParaRPr>
          </a:p>
          <a:p>
            <a:pPr eaLnBrk="1" hangingPunct="1">
              <a:lnSpc>
                <a:spcPct val="8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交叉存储器</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读出</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4</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个字所需的时间：</a:t>
            </a:r>
            <a:endParaRPr lang="zh-CN" altLang="en-US" sz="2400" dirty="0">
              <a:latin typeface="黑体" panose="02010609060101010101" pitchFamily="49" charset="-122"/>
              <a:ea typeface="黑体" panose="02010609060101010101" pitchFamily="49" charset="-122"/>
              <a:cs typeface="+mn-cs"/>
            </a:endParaRPr>
          </a:p>
          <a:p>
            <a:pPr eaLnBrk="1" hangingPunct="1">
              <a:lnSpc>
                <a:spcPct val="80000"/>
              </a:lnSpc>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cs typeface="+mn-cs"/>
              </a:rPr>
              <a:t>  </a:t>
            </a:r>
            <a:r>
              <a:rPr lang="en-US" altLang="zh-CN" sz="2400" dirty="0">
                <a:solidFill>
                  <a:srgbClr val="FF0000"/>
                </a:solidFill>
                <a:latin typeface="黑体" panose="02010609060101010101" pitchFamily="49" charset="-122"/>
                <a:ea typeface="黑体" panose="02010609060101010101" pitchFamily="49" charset="-122"/>
                <a:cs typeface="+mn-cs"/>
              </a:rPr>
              <a:t>t</a:t>
            </a:r>
            <a:r>
              <a:rPr lang="zh-CN" altLang="en-US" sz="2400" baseline="-25000" dirty="0">
                <a:solidFill>
                  <a:srgbClr val="FF0000"/>
                </a:solidFill>
                <a:latin typeface="黑体" panose="02010609060101010101" pitchFamily="49" charset="-122"/>
                <a:ea typeface="黑体" panose="02010609060101010101" pitchFamily="49" charset="-122"/>
                <a:cs typeface="+mn-cs"/>
              </a:rPr>
              <a:t>交</a:t>
            </a:r>
            <a:r>
              <a:rPr lang="en-US" altLang="zh-CN" sz="2400" dirty="0">
                <a:solidFill>
                  <a:srgbClr val="FF0000"/>
                </a:solidFill>
                <a:latin typeface="黑体" panose="02010609060101010101" pitchFamily="49" charset="-122"/>
                <a:ea typeface="黑体" panose="02010609060101010101" pitchFamily="49" charset="-122"/>
                <a:cs typeface="+mn-cs"/>
              </a:rPr>
              <a:t>=T+(m-1)t</a:t>
            </a:r>
            <a:r>
              <a:rPr lang="en-US" altLang="zh-CN" sz="2400" dirty="0">
                <a:latin typeface="黑体" panose="02010609060101010101" pitchFamily="49" charset="-122"/>
                <a:ea typeface="黑体" panose="02010609060101010101" pitchFamily="49" charset="-122"/>
                <a:cs typeface="+mn-cs"/>
              </a:rPr>
              <a:t>=200ns+3*50ns=350ns</a:t>
            </a:r>
            <a:endParaRPr lang="en-US" altLang="zh-CN" sz="2400" dirty="0">
              <a:latin typeface="黑体" panose="02010609060101010101" pitchFamily="49" charset="-122"/>
              <a:ea typeface="黑体" panose="02010609060101010101" pitchFamily="49" charset="-122"/>
              <a:cs typeface="+mn-cs"/>
            </a:endParaRPr>
          </a:p>
          <a:p>
            <a:pPr eaLnBrk="1" hangingPunct="1">
              <a:lnSpc>
                <a:spcPct val="8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交叉存储器</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的带宽</a:t>
            </a:r>
            <a:r>
              <a:rPr lang="zh-CN" altLang="en-US" sz="2400" dirty="0">
                <a:latin typeface="黑体" panose="02010609060101010101" pitchFamily="49" charset="-122"/>
                <a:ea typeface="黑体" panose="02010609060101010101" pitchFamily="49" charset="-122"/>
                <a:cs typeface="+mn-cs"/>
              </a:rPr>
              <a:t>：</a:t>
            </a:r>
            <a:endParaRPr lang="zh-CN" altLang="en-US" sz="2400" dirty="0">
              <a:latin typeface="黑体" panose="02010609060101010101" pitchFamily="49" charset="-122"/>
              <a:ea typeface="黑体" panose="02010609060101010101" pitchFamily="49" charset="-122"/>
              <a:cs typeface="+mn-cs"/>
            </a:endParaRPr>
          </a:p>
          <a:p>
            <a:pPr eaLnBrk="1" hangingPunct="1">
              <a:lnSpc>
                <a:spcPct val="80000"/>
              </a:lnSpc>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cs typeface="+mn-cs"/>
              </a:rPr>
              <a:t>  W</a:t>
            </a:r>
            <a:r>
              <a:rPr lang="zh-CN" altLang="en-US" sz="2400" baseline="-25000" dirty="0">
                <a:latin typeface="黑体" panose="02010609060101010101" pitchFamily="49" charset="-122"/>
                <a:ea typeface="黑体" panose="02010609060101010101" pitchFamily="49" charset="-122"/>
                <a:cs typeface="+mn-cs"/>
                <a:sym typeface="宋体" panose="02010600030101010101" pitchFamily="2" charset="-122"/>
              </a:rPr>
              <a:t>交</a:t>
            </a:r>
            <a:r>
              <a:rPr lang="en-US" altLang="zh-CN" sz="2400" dirty="0">
                <a:latin typeface="黑体" panose="02010609060101010101" pitchFamily="49" charset="-122"/>
                <a:ea typeface="黑体" panose="02010609060101010101" pitchFamily="49" charset="-122"/>
                <a:cs typeface="+mn-cs"/>
              </a:rPr>
              <a:t>=q/</a:t>
            </a:r>
            <a:r>
              <a:rPr lang="en-US" altLang="zh-CN" sz="2400" dirty="0">
                <a:solidFill>
                  <a:srgbClr val="FF0000"/>
                </a:solidFill>
                <a:sym typeface="+mn-ea"/>
              </a:rPr>
              <a:t>t</a:t>
            </a:r>
            <a:r>
              <a:rPr lang="zh-CN" altLang="en-US" sz="2400" baseline="-25000" dirty="0">
                <a:solidFill>
                  <a:srgbClr val="FF0000"/>
                </a:solidFill>
                <a:sym typeface="+mn-ea"/>
              </a:rPr>
              <a:t>交</a:t>
            </a:r>
            <a:r>
              <a:rPr lang="en-US" altLang="zh-CN" sz="2400" dirty="0">
                <a:latin typeface="黑体" panose="02010609060101010101" pitchFamily="49" charset="-122"/>
                <a:ea typeface="黑体" panose="02010609060101010101" pitchFamily="49" charset="-122"/>
                <a:cs typeface="+mn-cs"/>
              </a:rPr>
              <a:t>=256b÷(35×10</a:t>
            </a:r>
            <a:r>
              <a:rPr lang="en-US" altLang="zh-CN" sz="2400" baseline="30000" dirty="0">
                <a:latin typeface="黑体" panose="02010609060101010101" pitchFamily="49" charset="-122"/>
                <a:ea typeface="黑体" panose="02010609060101010101" pitchFamily="49" charset="-122"/>
                <a:cs typeface="+mn-cs"/>
              </a:rPr>
              <a:t>-7</a:t>
            </a:r>
            <a:r>
              <a:rPr lang="en-US" altLang="zh-CN" sz="2400" dirty="0">
                <a:latin typeface="黑体" panose="02010609060101010101" pitchFamily="49" charset="-122"/>
                <a:ea typeface="黑体" panose="02010609060101010101" pitchFamily="49" charset="-122"/>
                <a:cs typeface="+mn-cs"/>
              </a:rPr>
              <a:t>)s=730Mb/s</a:t>
            </a:r>
            <a:endParaRPr lang="en-US" altLang="zh-CN" sz="2400" dirty="0">
              <a:latin typeface="黑体" panose="02010609060101010101" pitchFamily="49" charset="-122"/>
              <a:ea typeface="黑体" panose="02010609060101010101" pitchFamily="49" charset="-122"/>
              <a:cs typeface="+mn-cs"/>
            </a:endParaRPr>
          </a:p>
        </p:txBody>
      </p:sp>
      <p:pic>
        <p:nvPicPr>
          <p:cNvPr id="14340" name="图片 45061"/>
          <p:cNvPicPr>
            <a:picLocks noChangeAspect="1"/>
          </p:cNvPicPr>
          <p:nvPr/>
        </p:nvPicPr>
        <p:blipFill>
          <a:blip r:embed="rId1"/>
          <a:stretch>
            <a:fillRect/>
          </a:stretch>
        </p:blipFill>
        <p:spPr>
          <a:xfrm>
            <a:off x="-108585" y="3932873"/>
            <a:ext cx="3592513" cy="2430462"/>
          </a:xfrm>
          <a:prstGeom prst="rect">
            <a:avLst/>
          </a:prstGeom>
          <a:noFill/>
          <a:ln w="9525">
            <a:noFill/>
          </a:ln>
        </p:spPr>
      </p:pic>
      <p:sp>
        <p:nvSpPr>
          <p:cNvPr id="14341" name="文本框 1"/>
          <p:cNvSpPr txBox="1"/>
          <p:nvPr/>
        </p:nvSpPr>
        <p:spPr>
          <a:xfrm>
            <a:off x="3597910" y="4149090"/>
            <a:ext cx="2065020" cy="1668145"/>
          </a:xfrm>
          <a:prstGeom prst="rect">
            <a:avLst/>
          </a:prstGeom>
          <a:solidFill>
            <a:srgbClr val="FFFF47"/>
          </a:solidFill>
          <a:ln w="9525">
            <a:noFill/>
          </a:ln>
        </p:spPr>
        <p:txBody>
          <a:bodyPr wrap="square" lIns="36195" tIns="0" rIns="0" bIns="0" anchor="t" anchorCtr="1"/>
          <a:p>
            <a:pPr marL="0" lvl="2" indent="0"/>
            <a:r>
              <a:rPr lang="en-US" altLang="zh-CN" sz="2000">
                <a:solidFill>
                  <a:srgbClr val="FF00FF"/>
                </a:solidFill>
                <a:latin typeface="黑体" panose="02010609060101010101" pitchFamily="49" charset="-122"/>
                <a:ea typeface="黑体" panose="02010609060101010101" pitchFamily="49" charset="-122"/>
              </a:rPr>
              <a:t>T:</a:t>
            </a:r>
            <a:r>
              <a:rPr lang="zh-CN" altLang="en-US" sz="2000">
                <a:solidFill>
                  <a:srgbClr val="FF00FF"/>
                </a:solidFill>
                <a:latin typeface="黑体" panose="02010609060101010101" pitchFamily="49" charset="-122"/>
                <a:ea typeface="黑体" panose="02010609060101010101" pitchFamily="49" charset="-122"/>
              </a:rPr>
              <a:t>存储周期</a:t>
            </a:r>
            <a:endParaRPr lang="zh-CN" altLang="en-US" sz="2000">
              <a:solidFill>
                <a:srgbClr val="FF00FF"/>
              </a:solidFill>
              <a:latin typeface="黑体" panose="02010609060101010101" pitchFamily="49" charset="-122"/>
              <a:ea typeface="黑体" panose="02010609060101010101" pitchFamily="49" charset="-122"/>
            </a:endParaRPr>
          </a:p>
          <a:p>
            <a:pPr marL="0" lvl="2" indent="0"/>
            <a:r>
              <a:rPr lang="en-US" altLang="zh-CN" sz="2000">
                <a:solidFill>
                  <a:srgbClr val="FF00FF"/>
                </a:solidFill>
                <a:latin typeface="黑体" panose="02010609060101010101" pitchFamily="49" charset="-122"/>
                <a:ea typeface="黑体" panose="02010609060101010101" pitchFamily="49" charset="-122"/>
              </a:rPr>
              <a:t>t:</a:t>
            </a:r>
            <a:r>
              <a:rPr lang="zh-CN" altLang="en-US" sz="2000">
                <a:solidFill>
                  <a:srgbClr val="FF00FF"/>
                </a:solidFill>
                <a:latin typeface="黑体" panose="02010609060101010101" pitchFamily="49" charset="-122"/>
                <a:ea typeface="黑体" panose="02010609060101010101" pitchFamily="49" charset="-122"/>
              </a:rPr>
              <a:t>总线传输周期</a:t>
            </a:r>
            <a:endParaRPr lang="zh-CN" altLang="en-US" sz="2000">
              <a:solidFill>
                <a:srgbClr val="FF00FF"/>
              </a:solidFill>
              <a:latin typeface="黑体" panose="02010609060101010101" pitchFamily="49" charset="-122"/>
              <a:ea typeface="黑体" panose="02010609060101010101" pitchFamily="49" charset="-122"/>
            </a:endParaRPr>
          </a:p>
          <a:p>
            <a:pPr marL="0" lvl="2" indent="0"/>
            <a:r>
              <a:rPr lang="zh-CN" altLang="en-US" sz="2000">
                <a:solidFill>
                  <a:srgbClr val="FF00FF"/>
                </a:solidFill>
                <a:latin typeface="黑体" panose="02010609060101010101" pitchFamily="49" charset="-122"/>
                <a:ea typeface="黑体" panose="02010609060101010101" pitchFamily="49" charset="-122"/>
              </a:rPr>
              <a:t>交叉连续读</a:t>
            </a:r>
            <a:r>
              <a:rPr lang="en-US" altLang="zh-CN" sz="2000">
                <a:solidFill>
                  <a:srgbClr val="FF00FF"/>
                </a:solidFill>
                <a:latin typeface="黑体" panose="02010609060101010101" pitchFamily="49" charset="-122"/>
                <a:ea typeface="黑体" panose="02010609060101010101" pitchFamily="49" charset="-122"/>
              </a:rPr>
              <a:t>m</a:t>
            </a:r>
            <a:r>
              <a:rPr lang="zh-CN" altLang="en-US" sz="2000">
                <a:solidFill>
                  <a:srgbClr val="FF00FF"/>
                </a:solidFill>
                <a:latin typeface="黑体" panose="02010609060101010101" pitchFamily="49" charset="-122"/>
                <a:ea typeface="黑体" panose="02010609060101010101" pitchFamily="49" charset="-122"/>
              </a:rPr>
              <a:t>个字的时间：</a:t>
            </a:r>
            <a:endParaRPr lang="zh-CN" altLang="en-US" sz="2000">
              <a:solidFill>
                <a:srgbClr val="FF00FF"/>
              </a:solidFill>
              <a:latin typeface="黑体" panose="02010609060101010101" pitchFamily="49" charset="-122"/>
              <a:ea typeface="黑体" panose="02010609060101010101" pitchFamily="49" charset="-122"/>
            </a:endParaRPr>
          </a:p>
          <a:p>
            <a:pPr marL="0" lvl="2" indent="0"/>
            <a:r>
              <a:rPr lang="en-US" altLang="zh-CN" sz="2000">
                <a:solidFill>
                  <a:srgbClr val="FF00FF"/>
                </a:solidFill>
                <a:latin typeface="黑体" panose="02010609060101010101" pitchFamily="49" charset="-122"/>
                <a:ea typeface="黑体" panose="02010609060101010101" pitchFamily="49" charset="-122"/>
              </a:rPr>
              <a:t>    T+(m-1)t</a:t>
            </a:r>
            <a:endParaRPr lang="zh-CN" altLang="en-US" sz="2000">
              <a:solidFill>
                <a:srgbClr val="FF00FF"/>
              </a:solidFill>
              <a:latin typeface="黑体" panose="02010609060101010101" pitchFamily="49" charset="-122"/>
              <a:ea typeface="黑体" panose="02010609060101010101" pitchFamily="49" charset="-122"/>
            </a:endParaRPr>
          </a:p>
        </p:txBody>
      </p:sp>
      <p:pic>
        <p:nvPicPr>
          <p:cNvPr id="13316" name="Picture 3" descr="3a26"/>
          <p:cNvPicPr>
            <a:picLocks noChangeAspect="1"/>
          </p:cNvPicPr>
          <p:nvPr/>
        </p:nvPicPr>
        <p:blipFill>
          <a:blip r:embed="rId2"/>
          <a:srcRect l="52103" t="2983" r="1628"/>
          <a:stretch>
            <a:fillRect/>
          </a:stretch>
        </p:blipFill>
        <p:spPr>
          <a:xfrm>
            <a:off x="5868035" y="2708910"/>
            <a:ext cx="3201670" cy="414401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pitchFamily="49" charset="-122"/>
                <a:ea typeface="黑体" panose="02010609060101010101" pitchFamily="49" charset="-122"/>
                <a:cs typeface="+mj-cs"/>
              </a:rPr>
              <a:t>作业</a:t>
            </a:r>
            <a:endParaRPr lang="zh-CN" altLang="en-US">
              <a:latin typeface="黑体" panose="02010609060101010101" pitchFamily="49" charset="-122"/>
              <a:ea typeface="黑体" panose="02010609060101010101" pitchFamily="49"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1</a:t>
            </a:r>
            <a:r>
              <a:rPr lang="zh-CN" altLang="en-US" sz="2800">
                <a:solidFill>
                  <a:srgbClr val="FF00FF"/>
                </a:solidFill>
                <a:latin typeface="黑体" panose="02010609060101010101" pitchFamily="49" charset="-122"/>
                <a:ea typeface="黑体" panose="02010609060101010101" pitchFamily="49" charset="-122"/>
                <a:cs typeface="+mn-cs"/>
              </a:rPr>
              <a:t>、</a:t>
            </a:r>
            <a:r>
              <a:rPr lang="zh-CN" sz="2800">
                <a:solidFill>
                  <a:srgbClr val="FF0000"/>
                </a:solidFill>
                <a:latin typeface="黑体" panose="02010609060101010101" pitchFamily="49" charset="-122"/>
                <a:ea typeface="黑体" panose="02010609060101010101" pitchFamily="49" charset="-122"/>
                <a:cs typeface="+mn-cs"/>
              </a:rPr>
              <a:t>总结本小节内容</a:t>
            </a:r>
            <a:endParaRPr lang="en-US" altLang="zh-CN" sz="2800">
              <a:solidFill>
                <a:srgbClr val="FF0000"/>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2</a:t>
            </a:r>
            <a:r>
              <a:rPr lang="zh-CN" altLang="en-US" sz="2800">
                <a:solidFill>
                  <a:srgbClr val="FF00FF"/>
                </a:solidFill>
                <a:latin typeface="黑体" panose="02010609060101010101" pitchFamily="49" charset="-122"/>
                <a:ea typeface="黑体" panose="02010609060101010101" pitchFamily="49" charset="-122"/>
                <a:cs typeface="+mn-cs"/>
              </a:rPr>
              <a:t>、</a:t>
            </a:r>
            <a:r>
              <a:rPr lang="zh-CN" altLang="en-US" sz="2800">
                <a:solidFill>
                  <a:srgbClr val="FF0000"/>
                </a:solidFill>
                <a:latin typeface="黑体" panose="02010609060101010101" pitchFamily="49" charset="-122"/>
                <a:ea typeface="黑体" panose="02010609060101010101" pitchFamily="49" charset="-122"/>
                <a:cs typeface="+mn-cs"/>
              </a:rPr>
              <a:t>习题</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3.5 </a:t>
            </a:r>
            <a:r>
              <a:rPr lang="zh-CN" altLang="en-US" sz="2800">
                <a:solidFill>
                  <a:srgbClr val="0000FF"/>
                </a:solidFill>
                <a:latin typeface="黑体" panose="02010609060101010101" pitchFamily="49" charset="-122"/>
                <a:ea typeface="黑体" panose="02010609060101010101" pitchFamily="49" charset="-122"/>
                <a:cs typeface="+mn-cs"/>
              </a:rPr>
              <a:t>并行存储器</a:t>
            </a:r>
            <a:endParaRPr lang="zh-CN" altLang="en-US" sz="2800">
              <a:solidFill>
                <a:srgbClr val="00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pitchFamily="49" charset="-122"/>
                <a:ea typeface="黑体" panose="02010609060101010101" pitchFamily="49" charset="-122"/>
                <a:cs typeface="+mn-cs"/>
              </a:rPr>
              <a:t> </a:t>
            </a:r>
            <a:r>
              <a:rPr lang="en-US" altLang="zh-CN" sz="2800">
                <a:solidFill>
                  <a:srgbClr val="0000FF"/>
                </a:solidFill>
                <a:latin typeface="黑体" panose="02010609060101010101" pitchFamily="49" charset="-122"/>
                <a:ea typeface="黑体" panose="02010609060101010101" pitchFamily="49" charset="-122"/>
                <a:cs typeface="+mn-cs"/>
              </a:rPr>
              <a:t>       </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word</a:t>
            </a:r>
            <a:r>
              <a:rPr lang="zh-CN" altLang="en-US" sz="2800">
                <a:solidFill>
                  <a:srgbClr val="0000FF"/>
                </a:solidFill>
                <a:latin typeface="黑体" panose="02010609060101010101" pitchFamily="49" charset="-122"/>
                <a:ea typeface="黑体" panose="02010609060101010101" pitchFamily="49" charset="-122"/>
                <a:cs typeface="+mn-cs"/>
              </a:rPr>
              <a:t>文档）</a:t>
            </a:r>
            <a:endParaRPr lang="en-US" altLang="zh-CN"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pitchFamily="49" charset="-122"/>
                <a:ea typeface="黑体" panose="02010609060101010101" pitchFamily="49" charset="-122"/>
                <a:cs typeface="+mn-cs"/>
              </a:rPr>
              <a:t>  </a:t>
            </a:r>
            <a:r>
              <a:rPr lang="zh-CN" altLang="en-US" sz="2800">
                <a:latin typeface="黑体" panose="02010609060101010101" pitchFamily="49" charset="-122"/>
                <a:ea typeface="黑体" panose="02010609060101010101" pitchFamily="49" charset="-122"/>
                <a:cs typeface="+mn-cs"/>
              </a:rPr>
              <a:t>（布置作业后的</a:t>
            </a:r>
            <a:r>
              <a:rPr lang="en-US" altLang="zh-CN" sz="2800">
                <a:latin typeface="黑体" panose="02010609060101010101" pitchFamily="49" charset="-122"/>
                <a:ea typeface="黑体" panose="02010609060101010101" pitchFamily="49" charset="-122"/>
                <a:cs typeface="+mn-cs"/>
              </a:rPr>
              <a:t>48</a:t>
            </a:r>
            <a:r>
              <a:rPr lang="zh-CN" altLang="en-US" sz="2800">
                <a:latin typeface="黑体" panose="02010609060101010101" pitchFamily="49" charset="-122"/>
                <a:ea typeface="黑体" panose="02010609060101010101" pitchFamily="49" charset="-122"/>
                <a:cs typeface="+mn-cs"/>
              </a:rPr>
              <a:t>小时内交作业）</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（答案写在本子上，拍照后由学委汇总</a:t>
            </a:r>
            <a:r>
              <a:rPr lang="zh-CN" sz="2800">
                <a:latin typeface="黑体" panose="02010609060101010101" pitchFamily="49" charset="-122"/>
                <a:ea typeface="黑体" panose="02010609060101010101" pitchFamily="49" charset="-122"/>
                <a:cs typeface="+mn-cs"/>
              </a:rPr>
              <a:t>发老师</a:t>
            </a:r>
            <a:r>
              <a:rPr lang="en-US" altLang="zh-CN" sz="2800">
                <a:latin typeface="黑体" panose="02010609060101010101" pitchFamily="49" charset="-122"/>
                <a:ea typeface="黑体" panose="02010609060101010101" pitchFamily="49" charset="-122"/>
                <a:cs typeface="+mn-cs"/>
              </a:rPr>
              <a:t>qq</a:t>
            </a:r>
            <a:r>
              <a:rPr lang="zh-CN" altLang="en-US" sz="2800">
                <a:latin typeface="黑体" panose="02010609060101010101" pitchFamily="49" charset="-122"/>
                <a:ea typeface="黑体" panose="02010609060101010101" pitchFamily="49" charset="-122"/>
                <a:cs typeface="+mn-cs"/>
              </a:rPr>
              <a:t>）</a:t>
            </a:r>
            <a:endParaRPr lang="zh-CN" altLang="en-US" sz="2800">
              <a:latin typeface="黑体" panose="02010609060101010101" pitchFamily="49" charset="-122"/>
              <a:ea typeface="黑体" panose="02010609060101010101" pitchFamily="49" charset="-122"/>
              <a:cs typeface="+mn-cs"/>
            </a:endParaRPr>
          </a:p>
        </p:txBody>
      </p:sp>
      <p:sp>
        <p:nvSpPr>
          <p:cNvPr id="4" name="文本框 3"/>
          <p:cNvSpPr txBox="1"/>
          <p:nvPr/>
        </p:nvSpPr>
        <p:spPr>
          <a:xfrm>
            <a:off x="323850" y="1628775"/>
            <a:ext cx="5666105" cy="738505"/>
          </a:xfrm>
          <a:prstGeom prst="rect">
            <a:avLst/>
          </a:prstGeom>
          <a:solidFill>
            <a:schemeClr val="accent1">
              <a:lumMod val="60000"/>
              <a:lumOff val="40000"/>
            </a:schemeClr>
          </a:solidFill>
        </p:spPr>
        <p:txBody>
          <a:bodyPr wrap="square" lIns="36195" tIns="0" rIns="0" bIns="0" rtlCol="0" anchor="t" anchorCtr="1">
            <a:spAutoFit/>
          </a:bodyPr>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3.5.1 双端口存储器</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（看图了解）</a:t>
            </a:r>
            <a:endParaRPr sz="2400" dirty="0">
              <a:solidFill>
                <a:srgbClr val="FF0000"/>
              </a:solidFill>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3.5.2 多模块交叉存储器</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（看图理解）</a:t>
            </a:r>
            <a:endParaRPr lang="zh-CN" altLang="en-US" sz="240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0482" name="Rectangle 2"/>
          <p:cNvSpPr>
            <a:spLocks noGrp="1"/>
          </p:cNvSpPr>
          <p:nvPr>
            <p:ph type="title"/>
          </p:nvPr>
        </p:nvSpPr>
        <p:spPr>
          <a:xfrm>
            <a:off x="457200" y="122238"/>
            <a:ext cx="7543800" cy="97790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3.1.1 </a:t>
            </a:r>
            <a:r>
              <a:rPr lang="zh-CN" altLang="en-US" dirty="0">
                <a:latin typeface="黑体" panose="02010609060101010101" pitchFamily="49" charset="-122"/>
                <a:ea typeface="黑体" panose="02010609060101010101" pitchFamily="49" charset="-122"/>
                <a:cs typeface="+mj-cs"/>
              </a:rPr>
              <a:t>存储器的分类</a:t>
            </a:r>
            <a:endParaRPr lang="zh-CN" altLang="en-US" dirty="0">
              <a:latin typeface="黑体" panose="02010609060101010101" pitchFamily="49" charset="-122"/>
              <a:ea typeface="黑体" panose="02010609060101010101" pitchFamily="49" charset="-122"/>
              <a:cs typeface="+mj-cs"/>
            </a:endParaRPr>
          </a:p>
        </p:txBody>
      </p:sp>
      <p:sp>
        <p:nvSpPr>
          <p:cNvPr id="14339" name="Rectangle 3"/>
          <p:cNvSpPr>
            <a:spLocks noGrp="1"/>
          </p:cNvSpPr>
          <p:nvPr>
            <p:ph idx="1"/>
          </p:nvPr>
        </p:nvSpPr>
        <p:spPr/>
        <p:txBody>
          <a:bodyPr vert="horz" wrap="square" lIns="91440" tIns="45720" rIns="91440" bIns="45720" anchor="t"/>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Char char="l"/>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按</a:t>
            </a: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存储介质</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分类 ：</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半导体</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磁表面</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光</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存储器</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Char char="l"/>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按</a:t>
            </a: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存取方式</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分类：随机</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顺序存取</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半</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顺序存取</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Char char="l"/>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按</a:t>
            </a: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读写功能</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分类：</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RAM</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RO</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M</a:t>
            </a:r>
            <a:endPar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457200" marR="0" lvl="1" indent="0" algn="l" defTabSz="914400" rtl="0" eaLnBrk="1" fontAlgn="base" latinLnBrk="0" hangingPunct="1">
              <a:lnSpc>
                <a:spcPct val="160000"/>
              </a:lnSpc>
              <a:spcBef>
                <a:spcPct val="20000"/>
              </a:spcBef>
              <a:spcAft>
                <a:spcPct val="0"/>
              </a:spcAft>
              <a:buClr>
                <a:schemeClr val="accent2"/>
              </a:buClr>
              <a:buSzPct val="70000"/>
              <a:buFont typeface="Wingdings" panose="05000000000000000000" pitchFamily="2" charset="2"/>
              <a:buNone/>
            </a:pPr>
            <a:r>
              <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en-US" altLang="zh-CN" sz="2175"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RAM</a:t>
            </a:r>
            <a:r>
              <a:rPr kumimoji="0" lang="zh-CN" altLang="en-US" sz="2175"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a:t>
            </a:r>
            <a:r>
              <a:rPr kumimoji="0" lang="zh-CN" altLang="en-US"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静态</a:t>
            </a:r>
            <a:r>
              <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SRAM</a:t>
            </a:r>
            <a:r>
              <a:rPr kumimoji="0" lang="zh-CN" altLang="en-US"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，动态</a:t>
            </a:r>
            <a:r>
              <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DRAM</a:t>
            </a:r>
            <a:endPar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457200" marR="0" lvl="1" indent="0" algn="l" defTabSz="914400" rtl="0" eaLnBrk="1" fontAlgn="base" latinLnBrk="0" hangingPunct="1">
              <a:lnSpc>
                <a:spcPct val="160000"/>
              </a:lnSpc>
              <a:spcBef>
                <a:spcPct val="20000"/>
              </a:spcBef>
              <a:spcAft>
                <a:spcPct val="0"/>
              </a:spcAft>
              <a:buClr>
                <a:schemeClr val="accent2"/>
              </a:buClr>
              <a:buSzPct val="70000"/>
              <a:buFont typeface="Wingdings" panose="05000000000000000000" pitchFamily="2" charset="2"/>
              <a:buNone/>
            </a:pPr>
            <a:r>
              <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en-US" altLang="zh-CN" sz="2175"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  ROM</a:t>
            </a:r>
            <a:r>
              <a:rPr kumimoji="0" lang="zh-CN" altLang="en-US" sz="2175"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a:t>
            </a:r>
            <a:r>
              <a:rPr kumimoji="0" lang="zh-CN" altLang="en-US"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掩膜</a:t>
            </a:r>
            <a:r>
              <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ROM</a:t>
            </a:r>
            <a:r>
              <a:rPr kumimoji="0" lang="zh-CN" altLang="en-US"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PROM</a:t>
            </a:r>
            <a:r>
              <a:rPr kumimoji="0" lang="zh-CN" altLang="en-US"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EPROM</a:t>
            </a:r>
            <a:r>
              <a:rPr kumimoji="0" lang="zh-CN" altLang="en-US"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EEPROM</a:t>
            </a:r>
            <a:r>
              <a:rPr kumimoji="0" lang="zh-CN" altLang="en-US"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FLASH</a:t>
            </a:r>
            <a:endParaRPr kumimoji="0" lang="en-US" altLang="zh-CN" sz="2175"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charset="0"/>
              <a:buChar char="l"/>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按</a:t>
            </a: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信息易失性</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分类：易失性、非</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易失性</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Char char="l"/>
            </a:pP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按</a:t>
            </a: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存储器系统中的作用</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分类：主</a:t>
            </a:r>
            <a:r>
              <a:rPr kumimoji="0" lang="en-US" altLang="zh-CN"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辅</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7650" name="Rectangle 2"/>
          <p:cNvSpPr>
            <a:spLocks noGrp="1"/>
          </p:cNvSpPr>
          <p:nvPr>
            <p:ph type="title"/>
          </p:nvPr>
        </p:nvSpPr>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3.6 cache</a:t>
            </a:r>
            <a:r>
              <a:rPr lang="zh-CN" altLang="en-US" dirty="0">
                <a:latin typeface="黑体" panose="02010609060101010101" pitchFamily="49" charset="-122"/>
                <a:ea typeface="黑体" panose="02010609060101010101" pitchFamily="49" charset="-122"/>
                <a:cs typeface="+mj-cs"/>
              </a:rPr>
              <a:t>存储器</a:t>
            </a:r>
            <a:endParaRPr lang="zh-CN" altLang="en-US" dirty="0">
              <a:latin typeface="黑体" panose="02010609060101010101" pitchFamily="49" charset="-122"/>
              <a:ea typeface="黑体" panose="02010609060101010101" pitchFamily="49" charset="-122"/>
              <a:cs typeface="+mj-cs"/>
            </a:endParaRPr>
          </a:p>
        </p:txBody>
      </p:sp>
      <p:sp>
        <p:nvSpPr>
          <p:cNvPr id="27651" name="Rectangle 3"/>
          <p:cNvSpPr>
            <a:spLocks noGrp="1"/>
          </p:cNvSpPr>
          <p:nvPr>
            <p:ph idx="1"/>
          </p:nvPr>
        </p:nvSpPr>
        <p:spPr/>
        <p:txBody>
          <a:bodyPr vert="horz" wrap="square" lIns="91440" tIns="45720" rIns="91440" bIns="45720" anchor="t" anchorCtr="0"/>
          <a:p>
            <a:pPr eaLnBrk="1" hangingPunct="1">
              <a:buSzPct val="70000"/>
              <a:buFont typeface="Wingdings" panose="05000000000000000000" pitchFamily="2" charset="2"/>
              <a:buNone/>
            </a:pPr>
            <a:r>
              <a:rPr lang="zh-CN" altLang="zh-CN" dirty="0">
                <a:latin typeface="黑体" panose="02010609060101010101" pitchFamily="49" charset="-122"/>
                <a:ea typeface="黑体" panose="02010609060101010101" pitchFamily="49" charset="-122"/>
                <a:cs typeface="+mn-cs"/>
              </a:rPr>
              <a:t>3.6.1 </a:t>
            </a:r>
            <a:r>
              <a:rPr lang="en-US" altLang="zh-CN" dirty="0">
                <a:latin typeface="黑体" panose="02010609060101010101" pitchFamily="49" charset="-122"/>
                <a:ea typeface="黑体" panose="02010609060101010101" pitchFamily="49" charset="-122"/>
                <a:cs typeface="+mn-cs"/>
              </a:rPr>
              <a:t>cache</a:t>
            </a:r>
            <a:r>
              <a:rPr lang="zh-CN" altLang="en-US" dirty="0">
                <a:latin typeface="黑体" panose="02010609060101010101" pitchFamily="49" charset="-122"/>
                <a:ea typeface="黑体" panose="02010609060101010101" pitchFamily="49" charset="-122"/>
                <a:cs typeface="+mn-cs"/>
              </a:rPr>
              <a:t>基本原理</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zh-CN" altLang="zh-CN" dirty="0">
                <a:latin typeface="黑体" panose="02010609060101010101" pitchFamily="49" charset="-122"/>
                <a:ea typeface="黑体" panose="02010609060101010101" pitchFamily="49" charset="-122"/>
                <a:cs typeface="+mn-cs"/>
              </a:rPr>
              <a:t>3.6.2 </a:t>
            </a:r>
            <a:r>
              <a:rPr lang="zh-CN" altLang="en-US" dirty="0">
                <a:latin typeface="黑体" panose="02010609060101010101" pitchFamily="49" charset="-122"/>
                <a:ea typeface="黑体" panose="02010609060101010101" pitchFamily="49" charset="-122"/>
                <a:cs typeface="+mn-cs"/>
              </a:rPr>
              <a:t>主存与</a:t>
            </a:r>
            <a:r>
              <a:rPr lang="en-US" altLang="zh-CN" dirty="0">
                <a:latin typeface="黑体" panose="02010609060101010101" pitchFamily="49" charset="-122"/>
                <a:ea typeface="黑体" panose="02010609060101010101" pitchFamily="49" charset="-122"/>
                <a:cs typeface="+mn-cs"/>
              </a:rPr>
              <a:t>cache</a:t>
            </a:r>
            <a:r>
              <a:rPr lang="zh-CN" altLang="en-US" dirty="0">
                <a:latin typeface="黑体" panose="02010609060101010101" pitchFamily="49" charset="-122"/>
                <a:ea typeface="黑体" panose="02010609060101010101" pitchFamily="49" charset="-122"/>
                <a:cs typeface="+mn-cs"/>
              </a:rPr>
              <a:t>的地址映射</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zh-CN" altLang="zh-CN" dirty="0">
                <a:latin typeface="黑体" panose="02010609060101010101" pitchFamily="49" charset="-122"/>
                <a:ea typeface="黑体" panose="02010609060101010101" pitchFamily="49" charset="-122"/>
                <a:cs typeface="+mn-cs"/>
              </a:rPr>
              <a:t>3.6.3 </a:t>
            </a:r>
            <a:r>
              <a:rPr lang="zh-CN" altLang="en-US" dirty="0">
                <a:latin typeface="黑体" panose="02010609060101010101" pitchFamily="49" charset="-122"/>
                <a:ea typeface="黑体" panose="02010609060101010101" pitchFamily="49" charset="-122"/>
                <a:cs typeface="+mn-cs"/>
              </a:rPr>
              <a:t>替换策略</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r>
              <a:rPr lang="zh-CN" altLang="zh-CN" dirty="0">
                <a:latin typeface="黑体" panose="02010609060101010101" pitchFamily="49" charset="-122"/>
                <a:ea typeface="黑体" panose="02010609060101010101" pitchFamily="49" charset="-122"/>
                <a:cs typeface="+mn-cs"/>
              </a:rPr>
              <a:t>3.6.4 </a:t>
            </a:r>
            <a:r>
              <a:rPr lang="zh-CN" altLang="en-US" dirty="0">
                <a:latin typeface="黑体" panose="02010609060101010101" pitchFamily="49" charset="-122"/>
                <a:ea typeface="黑体" panose="02010609060101010101" pitchFamily="49" charset="-122"/>
                <a:cs typeface="+mn-cs"/>
              </a:rPr>
              <a:t>写操作策略</a:t>
            </a:r>
            <a:endParaRPr lang="en-US" altLang="zh-CN"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pitchFamily="2" charset="2"/>
              <a:buNone/>
            </a:pPr>
            <a:endParaRPr lang="zh-CN" altLang="en-US"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pitchFamily="49" charset="-122"/>
                <a:ea typeface="黑体" panose="02010609060101010101" pitchFamily="49" charset="-122"/>
                <a:cs typeface="+mj-cs"/>
              </a:rPr>
              <a:t>作业</a:t>
            </a:r>
            <a:endParaRPr lang="zh-CN" altLang="en-US">
              <a:latin typeface="黑体" panose="02010609060101010101" pitchFamily="49" charset="-122"/>
              <a:ea typeface="黑体" panose="02010609060101010101" pitchFamily="49"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1</a:t>
            </a:r>
            <a:r>
              <a:rPr lang="zh-CN" altLang="en-US" sz="2800">
                <a:solidFill>
                  <a:srgbClr val="FF00FF"/>
                </a:solidFill>
                <a:latin typeface="黑体" panose="02010609060101010101" pitchFamily="49" charset="-122"/>
                <a:ea typeface="黑体" panose="02010609060101010101" pitchFamily="49" charset="-122"/>
                <a:cs typeface="+mn-cs"/>
              </a:rPr>
              <a:t>、</a:t>
            </a:r>
            <a:r>
              <a:rPr lang="zh-CN" sz="2800">
                <a:solidFill>
                  <a:srgbClr val="FF0000"/>
                </a:solidFill>
                <a:latin typeface="黑体" panose="02010609060101010101" pitchFamily="49" charset="-122"/>
                <a:ea typeface="黑体" panose="02010609060101010101" pitchFamily="49" charset="-122"/>
                <a:cs typeface="+mn-cs"/>
              </a:rPr>
              <a:t>总结本小节内容</a:t>
            </a:r>
            <a:endParaRPr lang="en-US" altLang="zh-CN" sz="2800">
              <a:solidFill>
                <a:srgbClr val="FF0000"/>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2</a:t>
            </a:r>
            <a:r>
              <a:rPr lang="zh-CN" altLang="en-US" sz="2800">
                <a:solidFill>
                  <a:srgbClr val="FF00FF"/>
                </a:solidFill>
                <a:latin typeface="黑体" panose="02010609060101010101" pitchFamily="49" charset="-122"/>
                <a:ea typeface="黑体" panose="02010609060101010101" pitchFamily="49" charset="-122"/>
                <a:cs typeface="+mn-cs"/>
              </a:rPr>
              <a:t>、</a:t>
            </a:r>
            <a:r>
              <a:rPr lang="zh-CN" altLang="en-US" sz="2800">
                <a:solidFill>
                  <a:srgbClr val="FF0000"/>
                </a:solidFill>
                <a:latin typeface="黑体" panose="02010609060101010101" pitchFamily="49" charset="-122"/>
                <a:ea typeface="黑体" panose="02010609060101010101" pitchFamily="49" charset="-122"/>
                <a:cs typeface="+mn-cs"/>
              </a:rPr>
              <a:t>习题</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3.6 </a:t>
            </a:r>
            <a:r>
              <a:rPr lang="zh-CN" altLang="en-US" sz="2800">
                <a:solidFill>
                  <a:srgbClr val="0000FF"/>
                </a:solidFill>
                <a:latin typeface="黑体" panose="02010609060101010101" pitchFamily="49" charset="-122"/>
                <a:ea typeface="黑体" panose="02010609060101010101" pitchFamily="49" charset="-122"/>
                <a:cs typeface="+mn-cs"/>
              </a:rPr>
              <a:t>cache存储器</a:t>
            </a:r>
            <a:endParaRPr lang="zh-CN" altLang="en-US" sz="2800">
              <a:solidFill>
                <a:srgbClr val="00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pitchFamily="49" charset="-122"/>
                <a:ea typeface="黑体" panose="02010609060101010101" pitchFamily="49" charset="-122"/>
                <a:cs typeface="+mn-cs"/>
              </a:rPr>
              <a:t> </a:t>
            </a:r>
            <a:r>
              <a:rPr lang="en-US" altLang="zh-CN" sz="2800">
                <a:solidFill>
                  <a:srgbClr val="0000FF"/>
                </a:solidFill>
                <a:latin typeface="黑体" panose="02010609060101010101" pitchFamily="49" charset="-122"/>
                <a:ea typeface="黑体" panose="02010609060101010101" pitchFamily="49" charset="-122"/>
                <a:cs typeface="+mn-cs"/>
              </a:rPr>
              <a:t>       </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word</a:t>
            </a:r>
            <a:r>
              <a:rPr lang="zh-CN" altLang="en-US" sz="2800">
                <a:solidFill>
                  <a:srgbClr val="0000FF"/>
                </a:solidFill>
                <a:latin typeface="黑体" panose="02010609060101010101" pitchFamily="49" charset="-122"/>
                <a:ea typeface="黑体" panose="02010609060101010101" pitchFamily="49" charset="-122"/>
                <a:cs typeface="+mn-cs"/>
              </a:rPr>
              <a:t>文档）</a:t>
            </a:r>
            <a:endParaRPr lang="en-US" altLang="zh-CN"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pitchFamily="49" charset="-122"/>
                <a:ea typeface="黑体" panose="02010609060101010101" pitchFamily="49" charset="-122"/>
                <a:cs typeface="+mn-cs"/>
              </a:rPr>
              <a:t>  </a:t>
            </a:r>
            <a:r>
              <a:rPr lang="zh-CN" altLang="en-US" sz="2800">
                <a:latin typeface="黑体" panose="02010609060101010101" pitchFamily="49" charset="-122"/>
                <a:ea typeface="黑体" panose="02010609060101010101" pitchFamily="49" charset="-122"/>
                <a:cs typeface="+mn-cs"/>
              </a:rPr>
              <a:t>（布置作业后的</a:t>
            </a:r>
            <a:r>
              <a:rPr lang="en-US" altLang="zh-CN" sz="2800">
                <a:latin typeface="黑体" panose="02010609060101010101" pitchFamily="49" charset="-122"/>
                <a:ea typeface="黑体" panose="02010609060101010101" pitchFamily="49" charset="-122"/>
                <a:cs typeface="+mn-cs"/>
              </a:rPr>
              <a:t>48</a:t>
            </a:r>
            <a:r>
              <a:rPr lang="zh-CN" altLang="en-US" sz="2800">
                <a:latin typeface="黑体" panose="02010609060101010101" pitchFamily="49" charset="-122"/>
                <a:ea typeface="黑体" panose="02010609060101010101" pitchFamily="49" charset="-122"/>
                <a:cs typeface="+mn-cs"/>
              </a:rPr>
              <a:t>小时内交作业）</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（答案写在本子上，拍照后由学委汇总</a:t>
            </a:r>
            <a:r>
              <a:rPr lang="zh-CN" sz="2800">
                <a:latin typeface="黑体" panose="02010609060101010101" pitchFamily="49" charset="-122"/>
                <a:ea typeface="黑体" panose="02010609060101010101" pitchFamily="49" charset="-122"/>
                <a:cs typeface="+mn-cs"/>
              </a:rPr>
              <a:t>发老师</a:t>
            </a:r>
            <a:r>
              <a:rPr lang="en-US" altLang="zh-CN" sz="2800">
                <a:latin typeface="黑体" panose="02010609060101010101" pitchFamily="49" charset="-122"/>
                <a:ea typeface="黑体" panose="02010609060101010101" pitchFamily="49" charset="-122"/>
                <a:cs typeface="+mn-cs"/>
              </a:rPr>
              <a:t>qq</a:t>
            </a:r>
            <a:r>
              <a:rPr lang="zh-CN" altLang="en-US" sz="2800">
                <a:latin typeface="黑体" panose="02010609060101010101" pitchFamily="49" charset="-122"/>
                <a:ea typeface="黑体" panose="02010609060101010101" pitchFamily="49" charset="-122"/>
                <a:cs typeface="+mn-cs"/>
              </a:rPr>
              <a:t>）</a:t>
            </a:r>
            <a:endParaRPr lang="zh-CN" altLang="en-US" sz="2800">
              <a:latin typeface="黑体" panose="02010609060101010101" pitchFamily="49" charset="-122"/>
              <a:ea typeface="黑体" panose="02010609060101010101" pitchFamily="49" charset="-122"/>
              <a:cs typeface="+mn-cs"/>
            </a:endParaRPr>
          </a:p>
        </p:txBody>
      </p:sp>
      <p:sp>
        <p:nvSpPr>
          <p:cNvPr id="4" name="文本框 3"/>
          <p:cNvSpPr txBox="1"/>
          <p:nvPr/>
        </p:nvSpPr>
        <p:spPr>
          <a:xfrm>
            <a:off x="323850" y="1628775"/>
            <a:ext cx="8575675" cy="1846580"/>
          </a:xfrm>
          <a:prstGeom prst="rect">
            <a:avLst/>
          </a:prstGeom>
          <a:solidFill>
            <a:schemeClr val="accent1">
              <a:lumMod val="60000"/>
              <a:lumOff val="40000"/>
            </a:schemeClr>
          </a:solidFill>
        </p:spPr>
        <p:txBody>
          <a:bodyPr wrap="square" lIns="36195" tIns="0" rIns="0" bIns="0" rtlCol="0" anchor="t" anchorCtr="1">
            <a:spAutoFit/>
          </a:bodyPr>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3.6.1 cache基本原理</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（局部性原理，命中率，原理图）</a:t>
            </a:r>
            <a:endParaRPr sz="2400" dirty="0">
              <a:solidFill>
                <a:srgbClr val="FF0000"/>
              </a:solidFill>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3.6.2 主存与cache的地址映射</a:t>
            </a:r>
            <a:r>
              <a:rPr lang="en-US" sz="2400" dirty="0">
                <a:latin typeface="黑体" panose="02010609060101010101" pitchFamily="49" charset="-122"/>
                <a:ea typeface="黑体" panose="02010609060101010101" pitchFamily="49" charset="-122"/>
                <a:sym typeface="+mn-ea"/>
              </a:rPr>
              <a:t> </a:t>
            </a:r>
            <a:endParaRPr lang="en-US" sz="2400" dirty="0">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sym typeface="+mn-ea"/>
              </a:rPr>
              <a:t>（重点，大题：</a:t>
            </a:r>
            <a:r>
              <a:rPr lang="zh-CN" sz="2400" dirty="0">
                <a:solidFill>
                  <a:srgbClr val="0000FF"/>
                </a:solidFill>
                <a:latin typeface="黑体" panose="02010609060101010101" pitchFamily="49" charset="-122"/>
                <a:ea typeface="黑体" panose="02010609060101010101" pitchFamily="49" charset="-122"/>
                <a:sym typeface="+mn-ea"/>
              </a:rPr>
              <a:t>全相联，直接，组相联</a:t>
            </a:r>
            <a:r>
              <a:rPr lang="zh-CN" sz="2400" dirty="0">
                <a:solidFill>
                  <a:srgbClr val="FF0000"/>
                </a:solidFill>
                <a:latin typeface="黑体" panose="02010609060101010101" pitchFamily="49" charset="-122"/>
                <a:ea typeface="黑体" panose="02010609060101010101" pitchFamily="49" charset="-122"/>
                <a:sym typeface="+mn-ea"/>
              </a:rPr>
              <a:t>）</a:t>
            </a:r>
            <a:endParaRPr sz="2400" dirty="0">
              <a:solidFill>
                <a:srgbClr val="FF0000"/>
              </a:solidFill>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3.6.3 替换策略</a:t>
            </a:r>
            <a:endParaRPr sz="2400" dirty="0">
              <a:latin typeface="黑体" panose="02010609060101010101" pitchFamily="49" charset="-122"/>
              <a:ea typeface="黑体" panose="02010609060101010101" pitchFamily="49" charset="-122"/>
              <a:sym typeface="+mn-ea"/>
            </a:endParaRPr>
          </a:p>
          <a:p>
            <a:pPr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3.6.4 写操作策略</a:t>
            </a:r>
            <a:endParaRPr sz="2400" dirty="0">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8675" name="Rectangle 2"/>
          <p:cNvSpPr>
            <a:spLocks noGrp="1"/>
          </p:cNvSpPr>
          <p:nvPr>
            <p:ph type="title"/>
          </p:nvPr>
        </p:nvSpPr>
        <p:spPr>
          <a:xfrm>
            <a:off x="398463" y="36513"/>
            <a:ext cx="7543800" cy="8810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3.6.1 cache</a:t>
            </a:r>
            <a:r>
              <a:rPr lang="zh-CN" altLang="en-US" dirty="0">
                <a:latin typeface="黑体" panose="02010609060101010101" pitchFamily="49" charset="-122"/>
                <a:ea typeface="黑体" panose="02010609060101010101" pitchFamily="49" charset="-122"/>
                <a:cs typeface="+mj-cs"/>
              </a:rPr>
              <a:t>基本原理</a:t>
            </a:r>
            <a:endParaRPr lang="zh-CN" altLang="en-US" dirty="0">
              <a:latin typeface="黑体" panose="02010609060101010101" pitchFamily="49" charset="-122"/>
              <a:ea typeface="黑体" panose="02010609060101010101" pitchFamily="49" charset="-122"/>
              <a:cs typeface="+mj-cs"/>
            </a:endParaRPr>
          </a:p>
        </p:txBody>
      </p:sp>
      <p:sp>
        <p:nvSpPr>
          <p:cNvPr id="28676" name="Rectangle 3"/>
          <p:cNvSpPr>
            <a:spLocks noGrp="1"/>
          </p:cNvSpPr>
          <p:nvPr>
            <p:ph idx="1"/>
          </p:nvPr>
        </p:nvSpPr>
        <p:spPr>
          <a:xfrm>
            <a:off x="269875" y="917575"/>
            <a:ext cx="8229600" cy="1410335"/>
          </a:xfrm>
        </p:spPr>
        <p:txBody>
          <a:bodyPr vert="horz" wrap="square" lIns="91440" tIns="45720" rIns="91440" bIns="45720" anchor="t" anchorCtr="0"/>
          <a:p>
            <a:pPr eaLnBrk="1" hangingPunct="1">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a:t>
            </a:r>
            <a:r>
              <a:rPr lang="en-US" altLang="zh-CN" sz="2400" dirty="0">
                <a:solidFill>
                  <a:srgbClr val="FF0000"/>
                </a:solidFill>
                <a:latin typeface="黑体" panose="02010609060101010101" pitchFamily="49" charset="-122"/>
                <a:ea typeface="黑体" panose="02010609060101010101" pitchFamily="49" charset="-122"/>
                <a:cs typeface="+mn-cs"/>
              </a:rPr>
              <a:t>cache</a:t>
            </a:r>
            <a:r>
              <a:rPr lang="zh-CN" altLang="en-US" sz="2400" dirty="0">
                <a:solidFill>
                  <a:srgbClr val="FF0000"/>
                </a:solidFill>
                <a:latin typeface="黑体" panose="02010609060101010101" pitchFamily="49" charset="-122"/>
                <a:ea typeface="黑体" panose="02010609060101010101" pitchFamily="49" charset="-122"/>
                <a:cs typeface="+mn-cs"/>
              </a:rPr>
              <a:t>的功能</a:t>
            </a:r>
            <a:endParaRPr lang="en-US" altLang="zh-CN"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charset="0"/>
            </a:pPr>
            <a:r>
              <a:rPr lang="zh-CN" altLang="en-US" sz="2400" dirty="0">
                <a:solidFill>
                  <a:srgbClr val="FF0000"/>
                </a:solidFill>
                <a:latin typeface="黑体" panose="02010609060101010101" pitchFamily="49" charset="-122"/>
                <a:ea typeface="黑体" panose="02010609060101010101" pitchFamily="49" charset="-122"/>
                <a:cs typeface="+mn-cs"/>
              </a:rPr>
              <a:t>作用：</a:t>
            </a:r>
            <a:r>
              <a:rPr lang="zh-CN" altLang="en-US" sz="2400" dirty="0">
                <a:latin typeface="黑体" panose="02010609060101010101" pitchFamily="49" charset="-122"/>
                <a:ea typeface="黑体" panose="02010609060101010101" pitchFamily="49" charset="-122"/>
                <a:cs typeface="+mn-cs"/>
              </a:rPr>
              <a:t>cache介于cpu和主存之间，</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解决CPU和主存之间的速度不匹配问题</a:t>
            </a:r>
            <a:endParaRPr lang="zh-CN" altLang="en-US" sz="2400" dirty="0">
              <a:latin typeface="黑体" panose="02010609060101010101" pitchFamily="49" charset="-122"/>
              <a:ea typeface="黑体" panose="02010609060101010101" pitchFamily="49" charset="-122"/>
              <a:cs typeface="+mn-cs"/>
              <a:sym typeface="宋体" panose="02010600030101010101" pitchFamily="2" charset="-122"/>
            </a:endParaRPr>
          </a:p>
          <a:p>
            <a:pPr eaLnBrk="1" hangingPunct="1">
              <a:buSzPct val="70000"/>
              <a:buFont typeface="Wingdings" panose="05000000000000000000" charset="0"/>
            </a:pPr>
            <a:r>
              <a:rPr lang="zh-CN" altLang="en-US" sz="2400" dirty="0">
                <a:solidFill>
                  <a:srgbClr val="FF0000"/>
                </a:solidFill>
                <a:sym typeface="+mn-ea"/>
              </a:rPr>
              <a:t>原理</a:t>
            </a:r>
            <a:r>
              <a:rPr lang="zh-CN" altLang="en-US" sz="2400" dirty="0">
                <a:sym typeface="+mn-ea"/>
              </a:rPr>
              <a:t>：</a:t>
            </a:r>
            <a:r>
              <a:rPr lang="zh-CN" altLang="en-US" sz="2400" dirty="0">
                <a:solidFill>
                  <a:srgbClr val="FF00FF"/>
                </a:solidFill>
                <a:sym typeface="+mn-ea"/>
              </a:rPr>
              <a:t>局部性原理</a:t>
            </a:r>
            <a:r>
              <a:rPr lang="zh-CN" altLang="en-US" sz="2400" dirty="0">
                <a:sym typeface="+mn-ea"/>
              </a:rPr>
              <a:t>（空间、时间）</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charset="0"/>
            </a:pPr>
            <a:r>
              <a:rPr lang="zh-CN" altLang="en-US" sz="2400" dirty="0">
                <a:solidFill>
                  <a:srgbClr val="FF0000"/>
                </a:solidFill>
                <a:sym typeface="+mn-ea"/>
              </a:rPr>
              <a:t>构成</a:t>
            </a:r>
            <a:r>
              <a:rPr lang="zh-CN" altLang="en-US" sz="2400" dirty="0">
                <a:sym typeface="+mn-ea"/>
              </a:rPr>
              <a:t>：小容量的</a:t>
            </a:r>
            <a:r>
              <a:rPr lang="zh-CN" altLang="en-US" sz="2400" dirty="0">
                <a:solidFill>
                  <a:srgbClr val="FF00FF"/>
                </a:solidFill>
                <a:sym typeface="+mn-ea"/>
              </a:rPr>
              <a:t>高速的</a:t>
            </a:r>
            <a:r>
              <a:rPr lang="en-US" altLang="zh-CN" sz="2400" dirty="0">
                <a:solidFill>
                  <a:srgbClr val="FF00FF"/>
                </a:solidFill>
                <a:sym typeface="+mn-ea"/>
              </a:rPr>
              <a:t>SRAM</a:t>
            </a:r>
            <a:r>
              <a:rPr lang="zh-CN" altLang="en-US" sz="2400" dirty="0">
                <a:sym typeface="+mn-ea"/>
              </a:rPr>
              <a:t>。</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charset="0"/>
            </a:pPr>
            <a:r>
              <a:rPr lang="zh-CN" altLang="en-US" sz="2400" dirty="0">
                <a:solidFill>
                  <a:srgbClr val="FF0000"/>
                </a:solidFill>
                <a:sym typeface="+mn-ea"/>
              </a:rPr>
              <a:t>位置</a:t>
            </a:r>
            <a:r>
              <a:rPr lang="zh-CN" altLang="en-US" sz="2400" dirty="0">
                <a:sym typeface="+mn-ea"/>
              </a:rPr>
              <a:t>：</a:t>
            </a:r>
            <a:r>
              <a:rPr lang="en-US" altLang="zh-CN" sz="2400" dirty="0">
                <a:sym typeface="+mn-ea"/>
              </a:rPr>
              <a:t>Cache</a:t>
            </a:r>
            <a:r>
              <a:rPr lang="zh-CN" altLang="en-US" sz="2400" dirty="0">
                <a:sym typeface="+mn-ea"/>
              </a:rPr>
              <a:t>有在</a:t>
            </a:r>
            <a:r>
              <a:rPr lang="en-US" altLang="zh-CN" sz="2400" dirty="0">
                <a:sym typeface="+mn-ea"/>
              </a:rPr>
              <a:t>CPU</a:t>
            </a:r>
            <a:r>
              <a:rPr lang="zh-CN" altLang="en-US" sz="2400" dirty="0">
                <a:sym typeface="+mn-ea"/>
              </a:rPr>
              <a:t>内的</a:t>
            </a:r>
            <a:r>
              <a:rPr lang="en-US" altLang="zh-CN" sz="2400" dirty="0">
                <a:sym typeface="+mn-ea"/>
              </a:rPr>
              <a:t>cache</a:t>
            </a:r>
            <a:r>
              <a:rPr lang="zh-CN" altLang="en-US" sz="2400" dirty="0">
                <a:sym typeface="+mn-ea"/>
              </a:rPr>
              <a:t>和主板上的</a:t>
            </a:r>
            <a:r>
              <a:rPr lang="en-US" altLang="zh-CN" sz="2400" dirty="0">
                <a:sym typeface="+mn-ea"/>
              </a:rPr>
              <a:t>cache</a:t>
            </a:r>
            <a:endParaRPr lang="en-US" altLang="zh-CN"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charset="0"/>
            </a:pPr>
            <a:endParaRPr lang="en-US" altLang="zh-CN" sz="2400" dirty="0">
              <a:latin typeface="黑体" panose="02010609060101010101" pitchFamily="49" charset="-122"/>
              <a:ea typeface="黑体" panose="02010609060101010101" pitchFamily="49" charset="-122"/>
            </a:endParaRPr>
          </a:p>
        </p:txBody>
      </p:sp>
      <p:graphicFrame>
        <p:nvGraphicFramePr>
          <p:cNvPr id="5" name="对象 4"/>
          <p:cNvGraphicFramePr/>
          <p:nvPr>
            <p:custDataLst>
              <p:tags r:id="rId1"/>
            </p:custDataLst>
          </p:nvPr>
        </p:nvGraphicFramePr>
        <p:xfrm>
          <a:off x="971550" y="3789045"/>
          <a:ext cx="6590665" cy="2973705"/>
        </p:xfrm>
        <a:graphic>
          <a:graphicData uri="http://schemas.openxmlformats.org/presentationml/2006/ole">
            <mc:AlternateContent xmlns:mc="http://schemas.openxmlformats.org/markup-compatibility/2006">
              <mc:Choice xmlns:v="urn:schemas-microsoft-com:vml" Requires="v">
                <p:oleObj spid="_x0000_s6" name="" r:id="rId2" imgW="11512550" imgH="4832350" progId="Paint.Picture">
                  <p:embed/>
                </p:oleObj>
              </mc:Choice>
              <mc:Fallback>
                <p:oleObj name="" r:id="rId2" imgW="11512550" imgH="4832350" progId="Paint.Picture">
                  <p:embed/>
                  <p:pic>
                    <p:nvPicPr>
                      <p:cNvPr id="0" name="图片 2"/>
                      <p:cNvPicPr/>
                      <p:nvPr/>
                    </p:nvPicPr>
                    <p:blipFill>
                      <a:blip r:embed="rId3"/>
                      <a:stretch>
                        <a:fillRect/>
                      </a:stretch>
                    </p:blipFill>
                    <p:spPr>
                      <a:xfrm>
                        <a:off x="971550" y="3789045"/>
                        <a:ext cx="6590665" cy="297370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8675" name="Rectangle 2"/>
          <p:cNvSpPr>
            <a:spLocks noGrp="1"/>
          </p:cNvSpPr>
          <p:nvPr>
            <p:ph type="title"/>
          </p:nvPr>
        </p:nvSpPr>
        <p:spPr>
          <a:xfrm>
            <a:off x="398463" y="36513"/>
            <a:ext cx="7543800" cy="8810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3.6.1 cache</a:t>
            </a:r>
            <a:r>
              <a:rPr lang="zh-CN" altLang="en-US" dirty="0">
                <a:latin typeface="黑体" panose="02010609060101010101" pitchFamily="49" charset="-122"/>
                <a:ea typeface="黑体" panose="02010609060101010101" pitchFamily="49" charset="-122"/>
                <a:cs typeface="+mj-cs"/>
              </a:rPr>
              <a:t>基本原理</a:t>
            </a:r>
            <a:endParaRPr lang="zh-CN" altLang="en-US" dirty="0">
              <a:latin typeface="黑体" panose="02010609060101010101" pitchFamily="49" charset="-122"/>
              <a:ea typeface="黑体" panose="02010609060101010101" pitchFamily="49" charset="-122"/>
              <a:cs typeface="+mj-cs"/>
            </a:endParaRPr>
          </a:p>
        </p:txBody>
      </p:sp>
      <p:sp>
        <p:nvSpPr>
          <p:cNvPr id="28676" name="Rectangle 3"/>
          <p:cNvSpPr>
            <a:spLocks noGrp="1"/>
          </p:cNvSpPr>
          <p:nvPr>
            <p:ph idx="1"/>
          </p:nvPr>
        </p:nvSpPr>
        <p:spPr>
          <a:xfrm>
            <a:off x="269875" y="917575"/>
            <a:ext cx="8229600" cy="5022850"/>
          </a:xfrm>
        </p:spPr>
        <p:txBody>
          <a:bodyPr vert="horz" wrap="square" lIns="91440" tIns="45720" rIns="91440" bIns="45720" anchor="t" anchorCtr="0"/>
          <a:p>
            <a:pPr eaLnBrk="1" hangingPunct="1">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a:t>
            </a:r>
            <a:r>
              <a:rPr lang="en-US" altLang="zh-CN" sz="2400" dirty="0">
                <a:solidFill>
                  <a:srgbClr val="FF0000"/>
                </a:solidFill>
                <a:latin typeface="黑体" panose="02010609060101010101" pitchFamily="49" charset="-122"/>
                <a:ea typeface="黑体" panose="02010609060101010101" pitchFamily="49" charset="-122"/>
                <a:cs typeface="+mn-cs"/>
              </a:rPr>
              <a:t>cache</a:t>
            </a:r>
            <a:r>
              <a:rPr lang="zh-CN" altLang="en-US" sz="2400" dirty="0">
                <a:solidFill>
                  <a:srgbClr val="FF0000"/>
                </a:solidFill>
                <a:latin typeface="黑体" panose="02010609060101010101" pitchFamily="49" charset="-122"/>
                <a:ea typeface="黑体" panose="02010609060101010101" pitchFamily="49" charset="-122"/>
                <a:cs typeface="+mn-cs"/>
              </a:rPr>
              <a:t>的功能</a:t>
            </a:r>
            <a:endParaRPr lang="en-US" altLang="zh-CN"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charset="0"/>
            </a:pPr>
            <a:r>
              <a:rPr lang="zh-CN" altLang="en-US" sz="2400" dirty="0">
                <a:solidFill>
                  <a:srgbClr val="FF0000"/>
                </a:solidFill>
                <a:latin typeface="黑体" panose="02010609060101010101" pitchFamily="49" charset="-122"/>
                <a:ea typeface="黑体" panose="02010609060101010101" pitchFamily="49" charset="-122"/>
                <a:cs typeface="+mn-cs"/>
              </a:rPr>
              <a:t>实现</a:t>
            </a:r>
            <a:r>
              <a:rPr lang="zh-CN" altLang="en-US" sz="2400" dirty="0">
                <a:latin typeface="黑体" panose="02010609060101010101" pitchFamily="49" charset="-122"/>
                <a:ea typeface="黑体" panose="02010609060101010101" pitchFamily="49" charset="-122"/>
                <a:cs typeface="+mn-cs"/>
              </a:rPr>
              <a:t>：全由</a:t>
            </a:r>
            <a:r>
              <a:rPr lang="zh-CN" altLang="en-US" sz="2400" dirty="0">
                <a:solidFill>
                  <a:srgbClr val="FF00FF"/>
                </a:solidFill>
                <a:latin typeface="黑体" panose="02010609060101010101" pitchFamily="49" charset="-122"/>
                <a:ea typeface="黑体" panose="02010609060101010101" pitchFamily="49" charset="-122"/>
                <a:cs typeface="+mn-cs"/>
              </a:rPr>
              <a:t>硬件</a:t>
            </a:r>
            <a:r>
              <a:rPr lang="zh-CN" altLang="en-US" sz="2400" dirty="0">
                <a:latin typeface="黑体" panose="02010609060101010101" pitchFamily="49" charset="-122"/>
                <a:ea typeface="黑体" panose="02010609060101010101" pitchFamily="49" charset="-122"/>
                <a:cs typeface="+mn-cs"/>
              </a:rPr>
              <a:t>实现，</a:t>
            </a:r>
            <a:r>
              <a:rPr lang="zh-CN" altLang="en-US" sz="2400" dirty="0">
                <a:solidFill>
                  <a:srgbClr val="0000FF"/>
                </a:solidFill>
                <a:latin typeface="黑体" panose="02010609060101010101" pitchFamily="49" charset="-122"/>
                <a:ea typeface="黑体" panose="02010609060101010101" pitchFamily="49" charset="-122"/>
                <a:cs typeface="+mn-cs"/>
              </a:rPr>
              <a:t>对程序员透明</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charset="0"/>
            </a:pPr>
            <a:r>
              <a:rPr lang="zh-CN" altLang="en-US" sz="2400" dirty="0">
                <a:solidFill>
                  <a:srgbClr val="FF0000"/>
                </a:solidFill>
                <a:latin typeface="黑体" panose="02010609060101010101" pitchFamily="49" charset="-122"/>
                <a:ea typeface="黑体" panose="02010609060101010101" pitchFamily="49" charset="-122"/>
                <a:cs typeface="+mn-cs"/>
              </a:rPr>
              <a:t>数据交换单位：</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与</a:t>
            </a:r>
            <a:r>
              <a:rPr lang="en-US" altLang="zh-CN" sz="2400" dirty="0">
                <a:latin typeface="黑体" panose="02010609060101010101" pitchFamily="49" charset="-122"/>
                <a:ea typeface="黑体" panose="02010609060101010101" pitchFamily="49" charset="-122"/>
                <a:cs typeface="+mn-cs"/>
              </a:rPr>
              <a:t>CPU</a:t>
            </a:r>
            <a:r>
              <a:rPr lang="zh-CN" altLang="en-US" sz="2400" dirty="0">
                <a:latin typeface="黑体" panose="02010609060101010101" pitchFamily="49" charset="-122"/>
                <a:ea typeface="黑体" panose="02010609060101010101" pitchFamily="49" charset="-122"/>
                <a:cs typeface="+mn-cs"/>
              </a:rPr>
              <a:t>数据交换以</a:t>
            </a:r>
            <a:r>
              <a:rPr lang="zh-CN" altLang="en-US" sz="2400" dirty="0">
                <a:solidFill>
                  <a:srgbClr val="FF00FF"/>
                </a:solidFill>
                <a:latin typeface="黑体" panose="02010609060101010101" pitchFamily="49" charset="-122"/>
                <a:ea typeface="黑体" panose="02010609060101010101" pitchFamily="49" charset="-122"/>
                <a:cs typeface="+mn-cs"/>
              </a:rPr>
              <a:t>字</a:t>
            </a:r>
            <a:r>
              <a:rPr lang="zh-CN" altLang="en-US" sz="2400" dirty="0">
                <a:latin typeface="黑体" panose="02010609060101010101" pitchFamily="49" charset="-122"/>
                <a:ea typeface="黑体" panose="02010609060101010101" pitchFamily="49" charset="-122"/>
                <a:cs typeface="+mn-cs"/>
              </a:rPr>
              <a:t>为单位，</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与内存数据交换以</a:t>
            </a:r>
            <a:r>
              <a:rPr lang="zh-CN" altLang="en-US" sz="2400" dirty="0">
                <a:solidFill>
                  <a:srgbClr val="FF00FF"/>
                </a:solidFill>
                <a:latin typeface="黑体" panose="02010609060101010101" pitchFamily="49" charset="-122"/>
                <a:ea typeface="黑体" panose="02010609060101010101" pitchFamily="49" charset="-122"/>
                <a:cs typeface="+mn-cs"/>
              </a:rPr>
              <a:t>块</a:t>
            </a:r>
            <a:r>
              <a:rPr lang="zh-CN" altLang="en-US" sz="2400" dirty="0">
                <a:latin typeface="黑体" panose="02010609060101010101" pitchFamily="49" charset="-122"/>
                <a:ea typeface="黑体" panose="02010609060101010101" pitchFamily="49" charset="-122"/>
                <a:cs typeface="+mn-cs"/>
              </a:rPr>
              <a:t>为单位</a:t>
            </a:r>
            <a:endParaRPr lang="zh-CN" altLang="en-US" sz="2400" dirty="0">
              <a:latin typeface="黑体" panose="02010609060101010101" pitchFamily="49" charset="-122"/>
              <a:ea typeface="黑体" panose="02010609060101010101" pitchFamily="49" charset="-122"/>
              <a:cs typeface="+mn-cs"/>
            </a:endParaRPr>
          </a:p>
          <a:p>
            <a:pPr lvl="1" indent="-347345" eaLnBrk="1" hangingPunct="1">
              <a:buSzPct val="70000"/>
            </a:pPr>
            <a:endParaRPr lang="en-US" altLang="zh-CN" sz="2400" dirty="0">
              <a:latin typeface="黑体" panose="02010609060101010101" pitchFamily="49" charset="-122"/>
              <a:ea typeface="黑体" panose="02010609060101010101" pitchFamily="49" charset="-122"/>
            </a:endParaRPr>
          </a:p>
        </p:txBody>
      </p:sp>
      <p:sp>
        <p:nvSpPr>
          <p:cNvPr id="4" name="矩形 7"/>
          <p:cNvSpPr/>
          <p:nvPr/>
        </p:nvSpPr>
        <p:spPr>
          <a:xfrm>
            <a:off x="107315" y="2637155"/>
            <a:ext cx="8750935" cy="142049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什么叫</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对程序员透明</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sz="2400" b="1" kern="0" dirty="0">
                <a:solidFill>
                  <a:srgbClr val="FF00FF"/>
                </a:solidFill>
                <a:latin typeface="黑体" panose="02010609060101010101" pitchFamily="49" charset="-122"/>
                <a:ea typeface="黑体" panose="02010609060101010101" pitchFamily="49" charset="-122"/>
                <a:sym typeface="+mn-ea"/>
              </a:rPr>
              <a:t>无论它的内部是如何实现的,它提供的对外接口是一致的,调用接口的人无需关心其内部实现原理。</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graphicFrame>
        <p:nvGraphicFramePr>
          <p:cNvPr id="2" name="对象 1"/>
          <p:cNvGraphicFramePr/>
          <p:nvPr>
            <p:custDataLst>
              <p:tags r:id="rId1"/>
            </p:custDataLst>
          </p:nvPr>
        </p:nvGraphicFramePr>
        <p:xfrm>
          <a:off x="1316355" y="4344670"/>
          <a:ext cx="6245860" cy="2562225"/>
        </p:xfrm>
        <a:graphic>
          <a:graphicData uri="http://schemas.openxmlformats.org/presentationml/2006/ole">
            <mc:AlternateContent xmlns:mc="http://schemas.openxmlformats.org/markup-compatibility/2006">
              <mc:Choice xmlns:v="urn:schemas-microsoft-com:vml" Requires="v">
                <p:oleObj spid="_x0000_s3" name="" r:id="rId2" imgW="11512550" imgH="4832350" progId="Paint.Picture">
                  <p:embed/>
                </p:oleObj>
              </mc:Choice>
              <mc:Fallback>
                <p:oleObj name="" r:id="rId2" imgW="11512550" imgH="4832350" progId="Paint.Picture">
                  <p:embed/>
                  <p:pic>
                    <p:nvPicPr>
                      <p:cNvPr id="0" name="图片 2"/>
                      <p:cNvPicPr/>
                      <p:nvPr/>
                    </p:nvPicPr>
                    <p:blipFill>
                      <a:blip r:embed="rId3"/>
                      <a:stretch>
                        <a:fillRect/>
                      </a:stretch>
                    </p:blipFill>
                    <p:spPr>
                      <a:xfrm>
                        <a:off x="1316355" y="4344670"/>
                        <a:ext cx="6245860" cy="2562225"/>
                      </a:xfrm>
                      <a:prstGeom prst="rect">
                        <a:avLst/>
                      </a:prstGeom>
                    </p:spPr>
                  </p:pic>
                </p:oleObj>
              </mc:Fallback>
            </mc:AlternateContent>
          </a:graphicData>
        </a:graphic>
      </p:graphicFrame>
      <p:sp>
        <p:nvSpPr>
          <p:cNvPr id="5" name="文本框 4"/>
          <p:cNvSpPr txBox="1"/>
          <p:nvPr/>
        </p:nvSpPr>
        <p:spPr>
          <a:xfrm>
            <a:off x="7562215" y="4436428"/>
            <a:ext cx="1543050" cy="1917700"/>
          </a:xfrm>
          <a:prstGeom prst="rect">
            <a:avLst/>
          </a:prstGeom>
          <a:noFill/>
          <a:ln w="9525">
            <a:noFill/>
          </a:ln>
        </p:spPr>
        <p:txBody>
          <a:bodyPr wrap="square" lIns="36195" tIns="0" rIns="0" bIns="0" anchor="t" anchorCtr="1">
            <a:spAutoFit/>
          </a:bodyPr>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地址映射</a:t>
            </a:r>
            <a:endParaRPr lang="zh-CN" altLang="en-US" sz="2400" dirty="0">
              <a:solidFill>
                <a:srgbClr val="FF00FF"/>
              </a:solidFill>
              <a:latin typeface="黑体" panose="02010609060101010101" pitchFamily="49" charset="-122"/>
              <a:ea typeface="黑体" panose="02010609060101010101" pitchFamily="49" charset="-122"/>
            </a:endParaRPr>
          </a:p>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替换策略</a:t>
            </a:r>
            <a:endParaRPr lang="zh-CN" altLang="en-US" sz="2400" dirty="0">
              <a:solidFill>
                <a:srgbClr val="FF00FF"/>
              </a:solidFill>
              <a:latin typeface="黑体" panose="02010609060101010101" pitchFamily="49" charset="-122"/>
              <a:ea typeface="黑体" panose="02010609060101010101" pitchFamily="49" charset="-122"/>
            </a:endParaRPr>
          </a:p>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写一致性</a:t>
            </a:r>
            <a:endParaRPr lang="zh-CN" altLang="en-US" sz="2400" dirty="0">
              <a:solidFill>
                <a:srgbClr val="FF00FF"/>
              </a:solidFill>
              <a:latin typeface="黑体" panose="02010609060101010101" pitchFamily="49" charset="-122"/>
              <a:ea typeface="黑体" panose="02010609060101010101" pitchFamily="49" charset="-122"/>
            </a:endParaRPr>
          </a:p>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性能评价</a:t>
            </a:r>
            <a:endPar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56515" y="1623060"/>
          <a:ext cx="5483860" cy="5002530"/>
        </p:xfrm>
        <a:graphic>
          <a:graphicData uri="http://schemas.openxmlformats.org/presentationml/2006/ole">
            <mc:AlternateContent xmlns:mc="http://schemas.openxmlformats.org/markup-compatibility/2006">
              <mc:Choice xmlns:v="urn:schemas-microsoft-com:vml" Requires="v">
                <p:oleObj spid="_x0000_s6" name="" r:id="rId1" imgW="9823450" imgH="8807450" progId="Paint.Picture">
                  <p:embed/>
                </p:oleObj>
              </mc:Choice>
              <mc:Fallback>
                <p:oleObj name="" r:id="rId1" imgW="9823450" imgH="8807450" progId="Paint.Picture">
                  <p:embed/>
                  <p:pic>
                    <p:nvPicPr>
                      <p:cNvPr id="0" name="图片 5"/>
                      <p:cNvPicPr/>
                      <p:nvPr/>
                    </p:nvPicPr>
                    <p:blipFill>
                      <a:blip r:embed="rId2"/>
                      <a:stretch>
                        <a:fillRect/>
                      </a:stretch>
                    </p:blipFill>
                    <p:spPr>
                      <a:xfrm>
                        <a:off x="56515" y="1623060"/>
                        <a:ext cx="5483860" cy="5002530"/>
                      </a:xfrm>
                      <a:prstGeom prst="rect">
                        <a:avLst/>
                      </a:prstGeom>
                    </p:spPr>
                  </p:pic>
                </p:oleObj>
              </mc:Fallback>
            </mc:AlternateContent>
          </a:graphicData>
        </a:graphic>
      </p:graphicFrame>
      <p:sp>
        <p:nvSpPr>
          <p:cNvPr id="29697" name="灯片编号占位符 5"/>
          <p:cNvSpPr>
            <a:spLocks noGrp="1"/>
          </p:cNvSpPr>
          <p:nvPr>
            <p:ph type="sldNum" sz="quarter"/>
          </p:nvPr>
        </p:nvSpPr>
        <p:spPr>
          <a:xfrm>
            <a:off x="6588125" y="623697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9699" name="Rectangle 3"/>
          <p:cNvSpPr>
            <a:spLocks noGrp="1"/>
          </p:cNvSpPr>
          <p:nvPr>
            <p:ph idx="1"/>
          </p:nvPr>
        </p:nvSpPr>
        <p:spPr>
          <a:xfrm>
            <a:off x="179705" y="188595"/>
            <a:ext cx="4017963" cy="4692650"/>
          </a:xfrm>
        </p:spPr>
        <p:txBody>
          <a:bodyPr vert="horz" wrap="square" lIns="91440" tIns="45720" rIns="91440" bIns="45720" anchor="t" anchorCtr="0"/>
          <a:p>
            <a:pPr marL="457200" indent="-457200" eaLnBrk="1" hangingPunct="1">
              <a:buSzPct val="70000"/>
              <a:buFont typeface="Wingdings" panose="05000000000000000000" pitchFamily="2" charset="2"/>
              <a:buNone/>
            </a:pPr>
            <a:r>
              <a:rPr lang="en-US" altLang="zh-CN" dirty="0">
                <a:solidFill>
                  <a:srgbClr val="FF0000"/>
                </a:solidFill>
                <a:latin typeface="黑体" panose="02010609060101010101" pitchFamily="49" charset="-122"/>
                <a:ea typeface="黑体" panose="02010609060101010101" pitchFamily="49" charset="-122"/>
                <a:cs typeface="+mn-cs"/>
              </a:rPr>
              <a:t>2</a:t>
            </a:r>
            <a:r>
              <a:rPr lang="zh-CN" altLang="en-US" dirty="0">
                <a:solidFill>
                  <a:srgbClr val="FF0000"/>
                </a:solidFill>
                <a:latin typeface="黑体" panose="02010609060101010101" pitchFamily="49" charset="-122"/>
                <a:ea typeface="黑体" panose="02010609060101010101" pitchFamily="49" charset="-122"/>
                <a:cs typeface="+mn-cs"/>
              </a:rPr>
              <a:t>、</a:t>
            </a:r>
            <a:r>
              <a:rPr lang="en-US" altLang="zh-CN" dirty="0">
                <a:solidFill>
                  <a:srgbClr val="FF0000"/>
                </a:solidFill>
                <a:latin typeface="黑体" panose="02010609060101010101" pitchFamily="49" charset="-122"/>
                <a:ea typeface="黑体" panose="02010609060101010101" pitchFamily="49" charset="-122"/>
                <a:cs typeface="+mn-cs"/>
              </a:rPr>
              <a:t>cache</a:t>
            </a:r>
            <a:r>
              <a:rPr lang="zh-CN" altLang="en-US" dirty="0">
                <a:solidFill>
                  <a:srgbClr val="FF0000"/>
                </a:solidFill>
                <a:latin typeface="黑体" panose="02010609060101010101" pitchFamily="49" charset="-122"/>
                <a:ea typeface="黑体" panose="02010609060101010101" pitchFamily="49" charset="-122"/>
                <a:cs typeface="+mn-cs"/>
              </a:rPr>
              <a:t>基本原理</a:t>
            </a:r>
            <a:endParaRPr lang="zh-CN" altLang="en-US" dirty="0">
              <a:solidFill>
                <a:srgbClr val="FF0000"/>
              </a:solidFill>
              <a:latin typeface="黑体" panose="02010609060101010101" pitchFamily="49" charset="-122"/>
              <a:ea typeface="黑体" panose="02010609060101010101" pitchFamily="49" charset="-122"/>
              <a:cs typeface="+mn-cs"/>
            </a:endParaRPr>
          </a:p>
        </p:txBody>
      </p:sp>
      <p:sp>
        <p:nvSpPr>
          <p:cNvPr id="3" name="文本框 2"/>
          <p:cNvSpPr txBox="1"/>
          <p:nvPr/>
        </p:nvSpPr>
        <p:spPr>
          <a:xfrm>
            <a:off x="5508625" y="116840"/>
            <a:ext cx="3525838" cy="4800600"/>
          </a:xfrm>
          <a:prstGeom prst="rect">
            <a:avLst/>
          </a:prstGeom>
          <a:solidFill>
            <a:srgbClr val="FFFF47"/>
          </a:solidFill>
          <a:ln w="9525">
            <a:noFill/>
          </a:ln>
        </p:spPr>
        <p:txBody>
          <a:bodyPr wrap="square" lIns="36195" tIns="0" rIns="0" bIns="0" anchor="t" anchorCtr="1">
            <a:spAutoFit/>
          </a:bodyPr>
          <a:p>
            <a:pPr marL="0" lvl="2" indent="0"/>
            <a:r>
              <a:rPr lang="en-US" altLang="zh-CN" sz="2400" dirty="0">
                <a:latin typeface="黑体" panose="02010609060101010101" pitchFamily="49" charset="-122"/>
                <a:ea typeface="黑体" panose="02010609060101010101" pitchFamily="49" charset="-122"/>
                <a:sym typeface="宋体" panose="02010600030101010101" pitchFamily="2" charset="-122"/>
              </a:rPr>
              <a:t>1</a:t>
            </a:r>
            <a:r>
              <a:rPr lang="zh-CN" altLang="en-US" sz="2400" dirty="0">
                <a:latin typeface="黑体" panose="02010609060101010101" pitchFamily="49" charset="-122"/>
                <a:ea typeface="黑体" panose="02010609060101010101" pitchFamily="49" charset="-122"/>
                <a:sym typeface="宋体" panose="02010600030101010101" pitchFamily="2" charset="-122"/>
              </a:rPr>
              <a:t>、当</a:t>
            </a:r>
            <a:r>
              <a:rPr lang="en-US" altLang="zh-CN" sz="2400" dirty="0">
                <a:latin typeface="黑体" panose="02010609060101010101" pitchFamily="49" charset="-122"/>
                <a:ea typeface="黑体" panose="02010609060101010101" pitchFamily="49" charset="-122"/>
                <a:sym typeface="宋体" panose="02010600030101010101" pitchFamily="2" charset="-122"/>
              </a:rPr>
              <a:t>CPU</a:t>
            </a:r>
            <a:r>
              <a:rPr lang="zh-CN" altLang="en-US" sz="2400" dirty="0">
                <a:latin typeface="黑体" panose="02010609060101010101" pitchFamily="49" charset="-122"/>
                <a:ea typeface="黑体" panose="02010609060101010101" pitchFamily="49" charset="-122"/>
                <a:sym typeface="宋体" panose="02010600030101010101" pitchFamily="2" charset="-122"/>
              </a:rPr>
              <a:t>读取主存中一个字时，便发出此字的内存</a:t>
            </a:r>
            <a:r>
              <a:rPr lang="zh-CN" altLang="en-US" sz="2400" dirty="0">
                <a:solidFill>
                  <a:srgbClr val="FF0000"/>
                </a:solidFill>
                <a:latin typeface="黑体" panose="02010609060101010101" pitchFamily="49" charset="-122"/>
                <a:ea typeface="黑体" panose="02010609060101010101" pitchFamily="49" charset="-122"/>
                <a:sym typeface="宋体" panose="02010600030101010101" pitchFamily="2" charset="-122"/>
              </a:rPr>
              <a:t>地址</a:t>
            </a:r>
            <a:r>
              <a:rPr lang="zh-CN" altLang="en-US" sz="2400" dirty="0">
                <a:latin typeface="黑体" panose="02010609060101010101" pitchFamily="49" charset="-122"/>
                <a:ea typeface="黑体" panose="02010609060101010101" pitchFamily="49" charset="-122"/>
                <a:sym typeface="宋体" panose="02010600030101010101" pitchFamily="2" charset="-122"/>
              </a:rPr>
              <a:t>到</a:t>
            </a:r>
            <a:r>
              <a:rPr lang="en-US" altLang="zh-CN" sz="2400" dirty="0">
                <a:latin typeface="黑体" panose="02010609060101010101" pitchFamily="49" charset="-122"/>
                <a:ea typeface="黑体" panose="02010609060101010101" pitchFamily="49" charset="-122"/>
                <a:sym typeface="宋体" panose="02010600030101010101" pitchFamily="2" charset="-122"/>
              </a:rPr>
              <a:t>cache</a:t>
            </a:r>
            <a:r>
              <a:rPr lang="zh-CN" altLang="en-US" sz="2400" dirty="0">
                <a:latin typeface="黑体" panose="02010609060101010101" pitchFamily="49" charset="-122"/>
                <a:ea typeface="黑体" panose="02010609060101010101" pitchFamily="49" charset="-122"/>
                <a:sym typeface="宋体" panose="02010600030101010101" pitchFamily="2" charset="-122"/>
              </a:rPr>
              <a:t>和主存。</a:t>
            </a:r>
            <a:endParaRPr lang="zh-CN" altLang="en-US" sz="2400" dirty="0">
              <a:latin typeface="黑体" panose="02010609060101010101" pitchFamily="49" charset="-122"/>
              <a:ea typeface="黑体" panose="02010609060101010101" pitchFamily="49" charset="-122"/>
              <a:sym typeface="宋体" panose="02010600030101010101" pitchFamily="2" charset="-122"/>
            </a:endParaRPr>
          </a:p>
          <a:p>
            <a:pPr marL="0" lvl="2" indent="0"/>
            <a:r>
              <a:rPr lang="en-US" altLang="zh-CN" sz="2400" dirty="0">
                <a:latin typeface="黑体" panose="02010609060101010101" pitchFamily="49" charset="-122"/>
                <a:ea typeface="黑体" panose="02010609060101010101" pitchFamily="49" charset="-122"/>
                <a:sym typeface="宋体" panose="02010600030101010101" pitchFamily="2" charset="-122"/>
              </a:rPr>
              <a:t>2</a:t>
            </a:r>
            <a:r>
              <a:rPr lang="zh-CN" altLang="en-US" sz="2400" dirty="0">
                <a:latin typeface="黑体" panose="02010609060101010101" pitchFamily="49" charset="-122"/>
                <a:ea typeface="黑体" panose="02010609060101010101" pitchFamily="49" charset="-122"/>
                <a:sym typeface="宋体" panose="02010600030101010101" pitchFamily="2" charset="-122"/>
              </a:rPr>
              <a:t>、此时</a:t>
            </a:r>
            <a:r>
              <a:rPr lang="en-US" altLang="zh-CN" sz="2400" dirty="0">
                <a:latin typeface="黑体" panose="02010609060101010101" pitchFamily="49" charset="-122"/>
                <a:ea typeface="黑体" panose="02010609060101010101" pitchFamily="49" charset="-122"/>
                <a:sym typeface="宋体" panose="02010600030101010101" pitchFamily="2" charset="-122"/>
              </a:rPr>
              <a:t>cache</a:t>
            </a:r>
            <a:r>
              <a:rPr lang="zh-CN" altLang="en-US" sz="2400" dirty="0">
                <a:solidFill>
                  <a:srgbClr val="FF0000"/>
                </a:solidFill>
                <a:latin typeface="黑体" panose="02010609060101010101" pitchFamily="49" charset="-122"/>
                <a:ea typeface="黑体" panose="02010609060101010101" pitchFamily="49" charset="-122"/>
                <a:sym typeface="宋体" panose="02010600030101010101" pitchFamily="2" charset="-122"/>
              </a:rPr>
              <a:t>控制逻辑</a:t>
            </a:r>
            <a:r>
              <a:rPr lang="zh-CN" altLang="en-US" sz="2400" dirty="0">
                <a:latin typeface="黑体" panose="02010609060101010101" pitchFamily="49" charset="-122"/>
                <a:ea typeface="黑体" panose="02010609060101010101" pitchFamily="49" charset="-122"/>
                <a:sym typeface="宋体" panose="02010600030101010101" pitchFamily="2" charset="-122"/>
              </a:rPr>
              <a:t>依据地址</a:t>
            </a:r>
            <a:r>
              <a:rPr lang="zh-CN" altLang="en-US" sz="2400" dirty="0">
                <a:solidFill>
                  <a:srgbClr val="FF0000"/>
                </a:solidFill>
                <a:latin typeface="黑体" panose="02010609060101010101" pitchFamily="49" charset="-122"/>
                <a:ea typeface="黑体" panose="02010609060101010101" pitchFamily="49" charset="-122"/>
                <a:sym typeface="宋体" panose="02010600030101010101" pitchFamily="2" charset="-122"/>
              </a:rPr>
              <a:t>判断</a:t>
            </a:r>
            <a:r>
              <a:rPr lang="zh-CN" altLang="en-US" sz="2400" dirty="0">
                <a:latin typeface="黑体" panose="02010609060101010101" pitchFamily="49" charset="-122"/>
                <a:ea typeface="黑体" panose="02010609060101010101" pitchFamily="49" charset="-122"/>
                <a:sym typeface="宋体" panose="02010600030101010101" pitchFamily="2" charset="-122"/>
              </a:rPr>
              <a:t>此字是否在</a:t>
            </a:r>
            <a:r>
              <a:rPr lang="en-US" altLang="zh-CN" sz="2400" dirty="0">
                <a:latin typeface="黑体" panose="02010609060101010101" pitchFamily="49" charset="-122"/>
                <a:ea typeface="黑体" panose="02010609060101010101" pitchFamily="49" charset="-122"/>
                <a:sym typeface="宋体" panose="02010600030101010101" pitchFamily="2" charset="-122"/>
              </a:rPr>
              <a:t>cache</a:t>
            </a:r>
            <a:r>
              <a:rPr lang="zh-CN" altLang="en-US" sz="2400" dirty="0">
                <a:latin typeface="黑体" panose="02010609060101010101" pitchFamily="49" charset="-122"/>
                <a:ea typeface="黑体" panose="02010609060101010101" pitchFamily="49" charset="-122"/>
                <a:sym typeface="宋体" panose="02010600030101010101" pitchFamily="2" charset="-122"/>
              </a:rPr>
              <a:t>中：</a:t>
            </a:r>
            <a:endParaRPr lang="zh-CN" altLang="en-US" sz="2400" dirty="0">
              <a:latin typeface="黑体" panose="02010609060101010101" pitchFamily="49" charset="-122"/>
              <a:ea typeface="黑体" panose="02010609060101010101" pitchFamily="49" charset="-122"/>
              <a:sym typeface="宋体" panose="02010600030101010101" pitchFamily="2" charset="-122"/>
            </a:endParaRPr>
          </a:p>
          <a:p>
            <a:pPr marL="0" lvl="2" indent="0"/>
            <a:r>
              <a:rPr lang="zh-CN" altLang="en-US" sz="2400" dirty="0">
                <a:latin typeface="宋体" panose="02010600030101010101" pitchFamily="2" charset="-122"/>
                <a:ea typeface="宋体" panose="02010600030101010101" pitchFamily="2" charset="-122"/>
                <a:sym typeface="宋体" panose="02010600030101010101" pitchFamily="2" charset="-122"/>
              </a:rPr>
              <a:t>①</a:t>
            </a:r>
            <a:r>
              <a:rPr lang="zh-CN" altLang="en-US" sz="2400" dirty="0">
                <a:latin typeface="黑体" panose="02010609060101010101" pitchFamily="49" charset="-122"/>
                <a:ea typeface="黑体" panose="02010609060101010101" pitchFamily="49" charset="-122"/>
                <a:sym typeface="宋体" panose="02010600030101010101" pitchFamily="2" charset="-122"/>
              </a:rPr>
              <a:t>若</a:t>
            </a:r>
            <a:r>
              <a:rPr lang="zh-CN" altLang="en-US" sz="2400" dirty="0">
                <a:solidFill>
                  <a:srgbClr val="FF0000"/>
                </a:solidFill>
                <a:latin typeface="黑体" panose="02010609060101010101" pitchFamily="49" charset="-122"/>
                <a:ea typeface="黑体" panose="02010609060101010101" pitchFamily="49" charset="-122"/>
                <a:sym typeface="宋体" panose="02010600030101010101" pitchFamily="2" charset="-122"/>
              </a:rPr>
              <a:t>是</a:t>
            </a:r>
            <a:r>
              <a:rPr lang="zh-CN" altLang="en-US" sz="2400" dirty="0">
                <a:latin typeface="黑体" panose="02010609060101010101" pitchFamily="49" charset="-122"/>
                <a:ea typeface="黑体" panose="02010609060101010101" pitchFamily="49" charset="-122"/>
                <a:sym typeface="宋体" panose="02010600030101010101" pitchFamily="2" charset="-122"/>
              </a:rPr>
              <a:t>，此字立即传送给</a:t>
            </a:r>
            <a:r>
              <a:rPr lang="en-US" altLang="zh-CN" sz="2400" dirty="0">
                <a:latin typeface="黑体" panose="02010609060101010101" pitchFamily="49" charset="-122"/>
                <a:ea typeface="黑体" panose="02010609060101010101" pitchFamily="49" charset="-122"/>
                <a:sym typeface="宋体" panose="02010600030101010101" pitchFamily="2" charset="-122"/>
              </a:rPr>
              <a:t>CPU</a:t>
            </a:r>
            <a:r>
              <a:rPr lang="zh-CN" altLang="en-US" sz="2400" dirty="0">
                <a:latin typeface="黑体" panose="02010609060101010101" pitchFamily="49" charset="-122"/>
                <a:ea typeface="黑体" panose="02010609060101010101" pitchFamily="49" charset="-122"/>
                <a:sym typeface="宋体" panose="02010600030101010101" pitchFamily="2" charset="-122"/>
              </a:rPr>
              <a:t>；</a:t>
            </a:r>
            <a:endParaRPr lang="zh-CN" altLang="en-US" sz="2400" dirty="0">
              <a:latin typeface="黑体" panose="02010609060101010101" pitchFamily="49" charset="-122"/>
              <a:ea typeface="黑体" panose="02010609060101010101" pitchFamily="49" charset="-122"/>
              <a:sym typeface="宋体" panose="02010600030101010101" pitchFamily="2" charset="-122"/>
            </a:endParaRPr>
          </a:p>
          <a:p>
            <a:pPr marL="0" lvl="2" indent="0"/>
            <a:r>
              <a:rPr lang="zh-CN" altLang="en-US" sz="2400" dirty="0">
                <a:latin typeface="宋体" panose="02010600030101010101" pitchFamily="2" charset="-122"/>
                <a:ea typeface="宋体" panose="02010600030101010101" pitchFamily="2" charset="-122"/>
                <a:sym typeface="宋体" panose="02010600030101010101" pitchFamily="2" charset="-122"/>
              </a:rPr>
              <a:t>②</a:t>
            </a:r>
            <a:r>
              <a:rPr lang="zh-CN" altLang="en-US" sz="2400" dirty="0">
                <a:latin typeface="黑体" panose="02010609060101010101" pitchFamily="49" charset="-122"/>
                <a:ea typeface="黑体" panose="02010609060101010101" pitchFamily="49" charset="-122"/>
                <a:sym typeface="宋体" panose="02010600030101010101" pitchFamily="2" charset="-122"/>
              </a:rPr>
              <a:t>若</a:t>
            </a:r>
            <a:r>
              <a:rPr lang="zh-CN" altLang="en-US" sz="2400" dirty="0">
                <a:solidFill>
                  <a:srgbClr val="FF0000"/>
                </a:solidFill>
                <a:latin typeface="黑体" panose="02010609060101010101" pitchFamily="49" charset="-122"/>
                <a:ea typeface="黑体" panose="02010609060101010101" pitchFamily="49" charset="-122"/>
                <a:sym typeface="宋体" panose="02010600030101010101" pitchFamily="2" charset="-122"/>
              </a:rPr>
              <a:t>非</a:t>
            </a:r>
            <a:r>
              <a:rPr lang="zh-CN" altLang="en-US" sz="2400" dirty="0">
                <a:latin typeface="黑体" panose="02010609060101010101" pitchFamily="49" charset="-122"/>
                <a:ea typeface="黑体" panose="02010609060101010101" pitchFamily="49" charset="-122"/>
                <a:sym typeface="宋体" panose="02010600030101010101" pitchFamily="2" charset="-122"/>
              </a:rPr>
              <a:t>，则用主存读周期把此字</a:t>
            </a:r>
            <a:r>
              <a:rPr lang="zh-CN" altLang="en-US" sz="2400" dirty="0">
                <a:solidFill>
                  <a:srgbClr val="FF0000"/>
                </a:solidFill>
                <a:latin typeface="黑体" panose="02010609060101010101" pitchFamily="49" charset="-122"/>
                <a:ea typeface="黑体" panose="02010609060101010101" pitchFamily="49" charset="-122"/>
                <a:sym typeface="宋体" panose="02010600030101010101" pitchFamily="2" charset="-122"/>
              </a:rPr>
              <a:t>从主存读出送到</a:t>
            </a:r>
            <a:r>
              <a:rPr lang="en-US" altLang="zh-CN" sz="2400" dirty="0">
                <a:solidFill>
                  <a:srgbClr val="FF0000"/>
                </a:solidFill>
                <a:latin typeface="黑体" panose="02010609060101010101" pitchFamily="49" charset="-122"/>
                <a:ea typeface="黑体" panose="02010609060101010101" pitchFamily="49" charset="-122"/>
                <a:sym typeface="宋体" panose="02010600030101010101" pitchFamily="2" charset="-122"/>
              </a:rPr>
              <a:t>CPU</a:t>
            </a:r>
            <a:r>
              <a:rPr lang="zh-CN" altLang="en-US" sz="2400" dirty="0">
                <a:latin typeface="黑体" panose="02010609060101010101" pitchFamily="49" charset="-122"/>
                <a:ea typeface="黑体" panose="02010609060101010101" pitchFamily="49" charset="-122"/>
                <a:sym typeface="宋体" panose="02010600030101010101" pitchFamily="2" charset="-122"/>
              </a:rPr>
              <a:t>，与此同时，把含有这个字的整个数据块</a:t>
            </a:r>
            <a:r>
              <a:rPr lang="zh-CN" altLang="en-US" sz="2400" dirty="0">
                <a:solidFill>
                  <a:srgbClr val="FF0000"/>
                </a:solidFill>
                <a:latin typeface="黑体" panose="02010609060101010101" pitchFamily="49" charset="-122"/>
                <a:ea typeface="黑体" panose="02010609060101010101" pitchFamily="49" charset="-122"/>
                <a:sym typeface="宋体" panose="02010600030101010101" pitchFamily="2" charset="-122"/>
              </a:rPr>
              <a:t>从主存读出送到</a:t>
            </a:r>
            <a:r>
              <a:rPr lang="en-US" altLang="zh-CN" sz="2400" dirty="0">
                <a:solidFill>
                  <a:srgbClr val="FF0000"/>
                </a:solidFill>
                <a:latin typeface="黑体" panose="02010609060101010101" pitchFamily="49" charset="-122"/>
                <a:ea typeface="黑体" panose="02010609060101010101" pitchFamily="49" charset="-122"/>
                <a:sym typeface="宋体" panose="02010600030101010101" pitchFamily="2" charset="-122"/>
              </a:rPr>
              <a:t>cache</a:t>
            </a:r>
            <a:r>
              <a:rPr lang="zh-CN" altLang="en-US" sz="2400" dirty="0">
                <a:latin typeface="黑体" panose="02010609060101010101" pitchFamily="49" charset="-122"/>
                <a:ea typeface="黑体" panose="02010609060101010101" pitchFamily="49" charset="-122"/>
                <a:sym typeface="宋体" panose="02010600030101010101" pitchFamily="2" charset="-122"/>
              </a:rPr>
              <a:t>中。</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5" name="文本框 4"/>
          <p:cNvSpPr txBox="1"/>
          <p:nvPr/>
        </p:nvSpPr>
        <p:spPr>
          <a:xfrm>
            <a:off x="417513" y="3932238"/>
            <a:ext cx="3970337" cy="400050"/>
          </a:xfrm>
          <a:prstGeom prst="rect">
            <a:avLst/>
          </a:prstGeom>
          <a:noFill/>
          <a:ln w="9525">
            <a:noFill/>
          </a:ln>
        </p:spPr>
        <p:txBody>
          <a:bodyPr wrap="square" lIns="36195" tIns="0" rIns="0" bIns="0" anchor="t" anchorCtr="1">
            <a:spAutoFit/>
          </a:bodyPr>
          <a:p>
            <a:pPr marL="0" lvl="1" indent="0">
              <a:lnSpc>
                <a:spcPct val="130000"/>
              </a:lnSpc>
              <a:buSzPct val="70000"/>
            </a:pPr>
            <a:r>
              <a:rPr lang="en-US" altLang="zh-CN" sz="2000" dirty="0">
                <a:solidFill>
                  <a:srgbClr val="FF0000"/>
                </a:solidFill>
                <a:latin typeface="黑体" panose="02010609060101010101" pitchFamily="49" charset="-122"/>
                <a:ea typeface="黑体" panose="02010609060101010101" pitchFamily="49" charset="-122"/>
                <a:sym typeface="宋体" panose="02010600030101010101" pitchFamily="2" charset="-122"/>
              </a:rPr>
              <a:t>cache </a:t>
            </a:r>
            <a:r>
              <a:rPr lang="zh-CN" altLang="en-US" sz="2000" dirty="0">
                <a:solidFill>
                  <a:srgbClr val="FF0000"/>
                </a:solidFill>
                <a:latin typeface="黑体" panose="02010609060101010101" pitchFamily="49" charset="-122"/>
                <a:ea typeface="黑体" panose="02010609060101010101" pitchFamily="49" charset="-122"/>
                <a:sym typeface="宋体" panose="02010600030101010101" pitchFamily="2" charset="-122"/>
              </a:rPr>
              <a:t>共</a:t>
            </a:r>
            <a:r>
              <a:rPr lang="en-US" altLang="zh-CN" sz="2000" dirty="0">
                <a:solidFill>
                  <a:srgbClr val="FF0000"/>
                </a:solidFill>
                <a:latin typeface="黑体" panose="02010609060101010101" pitchFamily="49" charset="-122"/>
                <a:ea typeface="黑体" panose="02010609060101010101" pitchFamily="49" charset="-122"/>
                <a:sym typeface="宋体" panose="02010600030101010101" pitchFamily="2" charset="-122"/>
              </a:rPr>
              <a:t>16</a:t>
            </a:r>
            <a:r>
              <a:rPr lang="zh-CN" altLang="en-US" sz="2000" dirty="0">
                <a:solidFill>
                  <a:srgbClr val="FF0000"/>
                </a:solidFill>
                <a:latin typeface="黑体" panose="02010609060101010101" pitchFamily="49" charset="-122"/>
                <a:ea typeface="黑体" panose="02010609060101010101" pitchFamily="49" charset="-122"/>
                <a:sym typeface="宋体" panose="02010600030101010101" pitchFamily="2" charset="-122"/>
              </a:rPr>
              <a:t>个字，</a:t>
            </a:r>
            <a:r>
              <a:rPr lang="en-US" altLang="zh-CN" sz="2000" dirty="0">
                <a:solidFill>
                  <a:srgbClr val="FF0000"/>
                </a:solidFill>
                <a:latin typeface="黑体" panose="02010609060101010101" pitchFamily="49" charset="-122"/>
                <a:ea typeface="黑体" panose="02010609060101010101" pitchFamily="49" charset="-122"/>
                <a:sym typeface="宋体" panose="02010600030101010101" pitchFamily="2" charset="-122"/>
              </a:rPr>
              <a:t>1</a:t>
            </a:r>
            <a:r>
              <a:rPr lang="zh-CN" altLang="en-US" sz="2000" dirty="0">
                <a:solidFill>
                  <a:srgbClr val="FF0000"/>
                </a:solidFill>
                <a:latin typeface="黑体" panose="02010609060101010101" pitchFamily="49" charset="-122"/>
                <a:ea typeface="黑体" panose="02010609060101010101" pitchFamily="49" charset="-122"/>
                <a:sym typeface="宋体" panose="02010600030101010101" pitchFamily="2" charset="-122"/>
              </a:rPr>
              <a:t>块</a:t>
            </a:r>
            <a:r>
              <a:rPr lang="en-US" altLang="zh-CN" sz="2000" dirty="0">
                <a:solidFill>
                  <a:srgbClr val="FF0000"/>
                </a:solidFill>
                <a:latin typeface="黑体" panose="02010609060101010101" pitchFamily="49" charset="-122"/>
                <a:ea typeface="黑体" panose="02010609060101010101" pitchFamily="49" charset="-122"/>
                <a:sym typeface="宋体" panose="02010600030101010101" pitchFamily="2" charset="-122"/>
              </a:rPr>
              <a:t>4</a:t>
            </a:r>
            <a:r>
              <a:rPr lang="zh-CN" altLang="en-US" sz="2000" dirty="0">
                <a:solidFill>
                  <a:srgbClr val="FF0000"/>
                </a:solidFill>
                <a:latin typeface="黑体" panose="02010609060101010101" pitchFamily="49" charset="-122"/>
                <a:ea typeface="黑体" panose="02010609060101010101" pitchFamily="49" charset="-122"/>
                <a:sym typeface="宋体" panose="02010600030101010101" pitchFamily="2" charset="-122"/>
              </a:rPr>
              <a:t>个字</a:t>
            </a:r>
            <a:endParaRPr lang="zh-CN" altLang="en-US" sz="2000" dirty="0">
              <a:solidFill>
                <a:srgbClr val="FF0000"/>
              </a:solidFill>
              <a:latin typeface="黑体" panose="02010609060101010101" pitchFamily="49" charset="-122"/>
              <a:ea typeface="黑体" panose="02010609060101010101" pitchFamily="49" charset="-122"/>
              <a:sym typeface="宋体" panose="02010600030101010101" pitchFamily="2" charset="-122"/>
            </a:endParaRPr>
          </a:p>
        </p:txBody>
      </p:sp>
      <p:sp>
        <p:nvSpPr>
          <p:cNvPr id="8" name="矩形 7"/>
          <p:cNvSpPr/>
          <p:nvPr/>
        </p:nvSpPr>
        <p:spPr>
          <a:xfrm>
            <a:off x="5508625" y="5372735"/>
            <a:ext cx="3522980" cy="977265"/>
          </a:xfrm>
          <a:prstGeom prst="rect">
            <a:avLst/>
          </a:prstGeom>
          <a:solidFill>
            <a:schemeClr val="accent1">
              <a:lumMod val="20000"/>
              <a:lumOff val="80000"/>
            </a:schemeClr>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每一条线的作用</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答：分析：</a:t>
            </a:r>
            <a:endParaRPr lang="zh-CN" sz="2400" b="1" kern="0" dirty="0">
              <a:solidFill>
                <a:srgbClr val="FF00FF"/>
              </a:solidFill>
              <a:latin typeface="黑体" panose="02010609060101010101" pitchFamily="49" charset="-122"/>
              <a:ea typeface="黑体" panose="02010609060101010101" pitchFamily="49" charset="-122"/>
              <a:sym typeface="+mn-ea"/>
            </a:endParaRPr>
          </a:p>
        </p:txBody>
      </p:sp>
      <p:sp>
        <p:nvSpPr>
          <p:cNvPr id="7" name="文本框 6"/>
          <p:cNvSpPr txBox="1"/>
          <p:nvPr/>
        </p:nvSpPr>
        <p:spPr>
          <a:xfrm>
            <a:off x="56515" y="692468"/>
            <a:ext cx="1543050" cy="1917700"/>
          </a:xfrm>
          <a:prstGeom prst="rect">
            <a:avLst/>
          </a:prstGeom>
          <a:noFill/>
          <a:ln w="9525">
            <a:noFill/>
          </a:ln>
        </p:spPr>
        <p:txBody>
          <a:bodyPr wrap="square" lIns="36195" tIns="0" rIns="0" bIns="0" anchor="t" anchorCtr="1">
            <a:spAutoFit/>
          </a:bodyPr>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地址映射</a:t>
            </a:r>
            <a:endParaRPr lang="zh-CN" altLang="en-US" sz="2400" dirty="0">
              <a:solidFill>
                <a:srgbClr val="FF00FF"/>
              </a:solidFill>
              <a:latin typeface="黑体" panose="02010609060101010101" pitchFamily="49" charset="-122"/>
              <a:ea typeface="黑体" panose="02010609060101010101" pitchFamily="49" charset="-122"/>
            </a:endParaRPr>
          </a:p>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替换策略</a:t>
            </a:r>
            <a:endParaRPr lang="zh-CN" altLang="en-US" sz="2400" dirty="0">
              <a:solidFill>
                <a:srgbClr val="FF00FF"/>
              </a:solidFill>
              <a:latin typeface="黑体" panose="02010609060101010101" pitchFamily="49" charset="-122"/>
              <a:ea typeface="黑体" panose="02010609060101010101" pitchFamily="49" charset="-122"/>
            </a:endParaRPr>
          </a:p>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写一致性</a:t>
            </a:r>
            <a:endParaRPr lang="zh-CN" altLang="en-US" sz="2400" dirty="0">
              <a:solidFill>
                <a:srgbClr val="FF00FF"/>
              </a:solidFill>
              <a:latin typeface="黑体" panose="02010609060101010101" pitchFamily="49" charset="-122"/>
              <a:ea typeface="黑体" panose="02010609060101010101" pitchFamily="49" charset="-122"/>
            </a:endParaRPr>
          </a:p>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性能评价</a:t>
            </a:r>
            <a:endPar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100000">
                                          <p:val>
                                            <p:strVal val="#ppt_x"/>
                                          </p:val>
                                        </p:tav>
                                      </p:tavLst>
                                    </p:anim>
                                    <p:anim calcmode="lin" valueType="num">
                                      <p:cBhvr>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5" grpId="0"/>
      <p:bldP spid="5" grpId="1"/>
      <p:bldP spid="7" grpId="0"/>
      <p:bldP spid="7"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0722" name="Rectangle 2"/>
          <p:cNvSpPr>
            <a:spLocks noGrp="1"/>
          </p:cNvSpPr>
          <p:nvPr>
            <p:ph type="title"/>
          </p:nvPr>
        </p:nvSpPr>
        <p:spPr>
          <a:xfrm>
            <a:off x="457200" y="122238"/>
            <a:ext cx="7543800" cy="85090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3.6.1 cache</a:t>
            </a:r>
            <a:r>
              <a:rPr lang="zh-CN" altLang="en-US" dirty="0">
                <a:latin typeface="黑体" panose="02010609060101010101" pitchFamily="49" charset="-122"/>
                <a:ea typeface="黑体" panose="02010609060101010101" pitchFamily="49" charset="-122"/>
                <a:cs typeface="+mj-cs"/>
              </a:rPr>
              <a:t>基本原理</a:t>
            </a:r>
            <a:endParaRPr lang="zh-CN" altLang="en-US" dirty="0">
              <a:latin typeface="黑体" panose="02010609060101010101" pitchFamily="49" charset="-122"/>
              <a:ea typeface="黑体" panose="02010609060101010101" pitchFamily="49" charset="-122"/>
              <a:cs typeface="+mj-cs"/>
            </a:endParaRPr>
          </a:p>
        </p:txBody>
      </p:sp>
      <p:sp>
        <p:nvSpPr>
          <p:cNvPr id="81923" name="Rectangle 3"/>
          <p:cNvSpPr>
            <a:spLocks noGrp="1"/>
          </p:cNvSpPr>
          <p:nvPr>
            <p:ph idx="1"/>
          </p:nvPr>
        </p:nvSpPr>
        <p:spPr>
          <a:xfrm>
            <a:off x="396875" y="973138"/>
            <a:ext cx="8229600" cy="2041525"/>
          </a:xfrm>
        </p:spPr>
        <p:txBody>
          <a:bodyPr vert="horz" wrap="square" lIns="91440" tIns="45720" rIns="91440" bIns="45720" anchor="t"/>
          <a:p>
            <a:pPr marL="457200" marR="0" indent="-4572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36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3</a:t>
            </a:r>
            <a:r>
              <a:rPr kumimoji="0" lang="zh-CN" altLang="en-US" sz="36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 </a:t>
            </a:r>
            <a:r>
              <a:rPr kumimoji="0" lang="en-US" altLang="zh-CN" sz="36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Cache</a:t>
            </a:r>
            <a:r>
              <a:rPr kumimoji="0" lang="zh-CN" altLang="en-US" sz="36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的命中率</a:t>
            </a:r>
            <a:endParaRPr kumimoji="0" lang="zh-CN" altLang="en-US" sz="36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增加</a:t>
            </a: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cache</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的目的：</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使主存的平均读出时间尽可能接近</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的读出时间</a:t>
            </a:r>
            <a:r>
              <a:rPr kumimoji="0" 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的</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命中率</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应接近于</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1</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。由于程序访问的</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局部性</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，实现这个目标是可能的。） </a:t>
            </a:r>
            <a:endParaRPr kumimoji="0" lang="zh-CN" altLang="en-US" sz="2400" b="1" i="0" u="none" strike="noStrike" kern="0" cap="none" spc="0" normalizeH="0" baseline="0" noProof="1" dirty="0">
              <a:solidFill>
                <a:srgbClr val="000000"/>
              </a:solidFill>
              <a:latin typeface="Tahoma" panose="020B0604030504040204" pitchFamily="34" charset="0"/>
              <a:ea typeface="Tahoma" panose="020B0604030504040204" pitchFamily="34" charset="0"/>
              <a:cs typeface="+mn-cs"/>
            </a:endParaRPr>
          </a:p>
        </p:txBody>
      </p:sp>
      <p:sp>
        <p:nvSpPr>
          <p:cNvPr id="30724" name="Rectangle 5"/>
          <p:cNvSpPr/>
          <p:nvPr/>
        </p:nvSpPr>
        <p:spPr>
          <a:xfrm>
            <a:off x="1647825" y="3321050"/>
            <a:ext cx="1349375" cy="460375"/>
          </a:xfrm>
          <a:prstGeom prst="rect">
            <a:avLst/>
          </a:prstGeom>
          <a:noFill/>
          <a:ln w="9525">
            <a:noFill/>
          </a:ln>
        </p:spPr>
        <p:txBody>
          <a:bodyPr wrap="square" anchor="t" anchorCtr="0">
            <a:spAutoFit/>
          </a:bodyPr>
          <a:p>
            <a:r>
              <a:rPr lang="zh-CN" altLang="en-US" sz="2400" b="1" dirty="0">
                <a:solidFill>
                  <a:srgbClr val="FF0000"/>
                </a:solidFill>
                <a:latin typeface="宋体" panose="02010600030101010101" pitchFamily="2" charset="-122"/>
                <a:ea typeface="宋体" panose="02010600030101010101" pitchFamily="2" charset="-122"/>
              </a:rPr>
              <a:t>命中率</a:t>
            </a:r>
            <a:endParaRPr lang="zh-CN" altLang="en-US" sz="2400" b="1" dirty="0">
              <a:solidFill>
                <a:srgbClr val="FF0000"/>
              </a:solidFill>
              <a:latin typeface="宋体" panose="02010600030101010101" pitchFamily="2" charset="-122"/>
              <a:ea typeface="宋体" panose="02010600030101010101" pitchFamily="2" charset="-122"/>
            </a:endParaRPr>
          </a:p>
        </p:txBody>
      </p:sp>
      <p:graphicFrame>
        <p:nvGraphicFramePr>
          <p:cNvPr id="30725" name="Object 4"/>
          <p:cNvGraphicFramePr/>
          <p:nvPr/>
        </p:nvGraphicFramePr>
        <p:xfrm>
          <a:off x="3347720" y="3014980"/>
          <a:ext cx="3817938" cy="3508375"/>
        </p:xfrm>
        <a:graphic>
          <a:graphicData uri="http://schemas.openxmlformats.org/presentationml/2006/ole">
            <mc:AlternateContent xmlns:mc="http://schemas.openxmlformats.org/markup-compatibility/2006">
              <mc:Choice xmlns:v="urn:schemas-microsoft-com:vml" Requires="v">
                <p:oleObj spid="_x0000_s3076" name="" r:id="rId1" imgW="1219200" imgH="1346200" progId="Equation.3">
                  <p:embed/>
                </p:oleObj>
              </mc:Choice>
              <mc:Fallback>
                <p:oleObj name="" r:id="rId1" imgW="1219200" imgH="1346200" progId="Equation.3">
                  <p:embed/>
                  <p:pic>
                    <p:nvPicPr>
                      <p:cNvPr id="0" name="图片 3075"/>
                      <p:cNvPicPr/>
                      <p:nvPr/>
                    </p:nvPicPr>
                    <p:blipFill>
                      <a:blip r:embed="rId2"/>
                      <a:stretch>
                        <a:fillRect/>
                      </a:stretch>
                    </p:blipFill>
                    <p:spPr>
                      <a:xfrm>
                        <a:off x="3347720" y="3014980"/>
                        <a:ext cx="3817938" cy="3508375"/>
                      </a:xfrm>
                      <a:prstGeom prst="rect">
                        <a:avLst/>
                      </a:prstGeom>
                      <a:noFill/>
                      <a:ln w="38100">
                        <a:noFill/>
                        <a:miter/>
                      </a:ln>
                    </p:spPr>
                  </p:pic>
                </p:oleObj>
              </mc:Fallback>
            </mc:AlternateContent>
          </a:graphicData>
        </a:graphic>
      </p:graphicFrame>
      <p:sp>
        <p:nvSpPr>
          <p:cNvPr id="30726" name="Rectangle 5"/>
          <p:cNvSpPr/>
          <p:nvPr/>
        </p:nvSpPr>
        <p:spPr>
          <a:xfrm>
            <a:off x="179388" y="4035425"/>
            <a:ext cx="2930525" cy="830263"/>
          </a:xfrm>
          <a:prstGeom prst="rect">
            <a:avLst/>
          </a:prstGeom>
          <a:noFill/>
          <a:ln w="9525">
            <a:noFill/>
          </a:ln>
        </p:spPr>
        <p:txBody>
          <a:bodyPr wrap="square" anchor="t" anchorCtr="0">
            <a:spAutoFit/>
          </a:bodyPr>
          <a:p>
            <a:pPr algn="r"/>
            <a:r>
              <a:rPr lang="en-US" altLang="zh-CN" sz="2400" b="1" dirty="0">
                <a:solidFill>
                  <a:srgbClr val="FF0000"/>
                </a:solidFill>
                <a:latin typeface="Times New Roman" panose="02020603050405020304" pitchFamily="18" charset="0"/>
                <a:ea typeface="宋体" panose="02010600030101010101" pitchFamily="2" charset="-122"/>
              </a:rPr>
              <a:t>Cache/</a:t>
            </a:r>
            <a:r>
              <a:rPr lang="zh-CN" altLang="en-US" sz="2400" b="1" dirty="0">
                <a:solidFill>
                  <a:srgbClr val="FF0000"/>
                </a:solidFill>
                <a:latin typeface="Times New Roman" panose="02020603050405020304" pitchFamily="18" charset="0"/>
                <a:ea typeface="宋体" panose="02010600030101010101" pitchFamily="2" charset="-122"/>
              </a:rPr>
              <a:t>主存系统的</a:t>
            </a:r>
            <a:endParaRPr lang="zh-CN" altLang="en-US" sz="2400" b="1" dirty="0">
              <a:solidFill>
                <a:srgbClr val="FF0000"/>
              </a:solidFill>
              <a:latin typeface="Times New Roman" panose="02020603050405020304" pitchFamily="18" charset="0"/>
              <a:ea typeface="宋体" panose="02010600030101010101" pitchFamily="2" charset="-122"/>
            </a:endParaRPr>
          </a:p>
          <a:p>
            <a:pPr algn="r"/>
            <a:r>
              <a:rPr lang="zh-CN" altLang="en-US" sz="2400" b="1" dirty="0">
                <a:solidFill>
                  <a:srgbClr val="FF0000"/>
                </a:solidFill>
                <a:latin typeface="Times New Roman" panose="02020603050405020304" pitchFamily="18" charset="0"/>
                <a:ea typeface="宋体" panose="02010600030101010101" pitchFamily="2" charset="-122"/>
              </a:rPr>
              <a:t>平均访问时间</a:t>
            </a:r>
            <a:endParaRPr lang="zh-CN" altLang="en-US" sz="2400" b="1" dirty="0">
              <a:solidFill>
                <a:srgbClr val="FF0000"/>
              </a:solidFill>
              <a:latin typeface="Times New Roman" panose="02020603050405020304" pitchFamily="18" charset="0"/>
              <a:ea typeface="宋体" panose="02010600030101010101" pitchFamily="2" charset="-122"/>
            </a:endParaRPr>
          </a:p>
        </p:txBody>
      </p:sp>
      <p:sp>
        <p:nvSpPr>
          <p:cNvPr id="30727" name="Rectangle 5"/>
          <p:cNvSpPr/>
          <p:nvPr/>
        </p:nvSpPr>
        <p:spPr>
          <a:xfrm>
            <a:off x="1446213" y="5105400"/>
            <a:ext cx="1550987" cy="460375"/>
          </a:xfrm>
          <a:prstGeom prst="rect">
            <a:avLst/>
          </a:prstGeom>
          <a:noFill/>
          <a:ln w="9525">
            <a:noFill/>
          </a:ln>
        </p:spPr>
        <p:txBody>
          <a:bodyPr wrap="square" anchor="t" anchorCtr="0">
            <a:spAutoFit/>
          </a:bodyPr>
          <a:p>
            <a:pPr algn="r"/>
            <a:r>
              <a:rPr lang="zh-CN" altLang="en-US" sz="2400" b="1" dirty="0">
                <a:solidFill>
                  <a:srgbClr val="FF0000"/>
                </a:solidFill>
                <a:latin typeface="Times New Roman" panose="02020603050405020304" pitchFamily="18" charset="0"/>
                <a:ea typeface="宋体" panose="02010600030101010101" pitchFamily="2" charset="-122"/>
              </a:rPr>
              <a:t>访问效率</a:t>
            </a:r>
            <a:endParaRPr lang="zh-CN" altLang="en-US" sz="2400" b="1" dirty="0">
              <a:solidFill>
                <a:srgbClr val="FF0000"/>
              </a:solidFill>
              <a:latin typeface="Times New Roman" panose="02020603050405020304" pitchFamily="18" charset="0"/>
              <a:ea typeface="宋体" panose="02010600030101010101" pitchFamily="2" charset="-122"/>
            </a:endParaRPr>
          </a:p>
        </p:txBody>
      </p:sp>
      <p:sp>
        <p:nvSpPr>
          <p:cNvPr id="30728" name="Rectangle 5"/>
          <p:cNvSpPr/>
          <p:nvPr/>
        </p:nvSpPr>
        <p:spPr>
          <a:xfrm>
            <a:off x="-42862" y="5995988"/>
            <a:ext cx="3373437" cy="460375"/>
          </a:xfrm>
          <a:prstGeom prst="rect">
            <a:avLst/>
          </a:prstGeom>
          <a:noFill/>
          <a:ln w="9525">
            <a:noFill/>
          </a:ln>
        </p:spPr>
        <p:txBody>
          <a:bodyPr wrap="square" anchor="t" anchorCtr="0">
            <a:spAutoFit/>
          </a:bodyPr>
          <a:p>
            <a:pPr algn="r"/>
            <a:r>
              <a:rPr lang="en-US" altLang="zh-CN" sz="2400" b="1" dirty="0">
                <a:solidFill>
                  <a:srgbClr val="FF0000"/>
                </a:solidFill>
                <a:latin typeface="Times New Roman" panose="02020603050405020304" pitchFamily="18" charset="0"/>
                <a:ea typeface="宋体" panose="02010600030101010101" pitchFamily="2" charset="-122"/>
              </a:rPr>
              <a:t>Cache</a:t>
            </a:r>
            <a:r>
              <a:rPr lang="zh-CN" altLang="en-US" sz="2400" b="1" dirty="0">
                <a:solidFill>
                  <a:srgbClr val="FF0000"/>
                </a:solidFill>
                <a:latin typeface="Times New Roman" panose="02020603050405020304" pitchFamily="18" charset="0"/>
                <a:ea typeface="宋体" panose="02010600030101010101" pitchFamily="2" charset="-122"/>
              </a:rPr>
              <a:t>与内存的速度比</a:t>
            </a:r>
            <a:endParaRPr lang="zh-CN" altLang="en-US" sz="2400" b="1" dirty="0">
              <a:solidFill>
                <a:srgbClr val="FF0000"/>
              </a:solidFill>
              <a:latin typeface="Times New Roman" panose="02020603050405020304" pitchFamily="18" charset="0"/>
              <a:ea typeface="宋体" panose="02010600030101010101" pitchFamily="2" charset="-122"/>
            </a:endParaRPr>
          </a:p>
        </p:txBody>
      </p:sp>
      <p:sp>
        <p:nvSpPr>
          <p:cNvPr id="30729" name="Rectangle 5"/>
          <p:cNvSpPr/>
          <p:nvPr/>
        </p:nvSpPr>
        <p:spPr>
          <a:xfrm>
            <a:off x="5405438" y="3084513"/>
            <a:ext cx="3221037" cy="460375"/>
          </a:xfrm>
          <a:prstGeom prst="rect">
            <a:avLst/>
          </a:prstGeom>
          <a:noFill/>
          <a:ln w="9525">
            <a:noFill/>
          </a:ln>
        </p:spPr>
        <p:txBody>
          <a:bodyPr wrap="square" anchor="t" anchorCtr="0">
            <a:spAutoFit/>
          </a:bodyPr>
          <a:p>
            <a:r>
              <a:rPr lang="en-US" altLang="zh-CN" sz="2400" b="1" dirty="0">
                <a:solidFill>
                  <a:srgbClr val="0000FF"/>
                </a:solidFill>
                <a:latin typeface="宋体" panose="02010600030101010101" pitchFamily="2" charset="-122"/>
                <a:ea typeface="宋体" panose="02010600030101010101" pitchFamily="2" charset="-122"/>
              </a:rPr>
              <a:t>N</a:t>
            </a:r>
            <a:r>
              <a:rPr lang="en-US" altLang="zh-CN" sz="2400" b="1" baseline="-25000" dirty="0">
                <a:solidFill>
                  <a:srgbClr val="0000FF"/>
                </a:solidFill>
                <a:latin typeface="宋体" panose="02010600030101010101" pitchFamily="2" charset="-122"/>
                <a:ea typeface="宋体" panose="02010600030101010101" pitchFamily="2" charset="-122"/>
              </a:rPr>
              <a:t>c</a:t>
            </a:r>
            <a:r>
              <a:rPr lang="zh-CN" altLang="en-US" sz="2400" b="1" dirty="0">
                <a:solidFill>
                  <a:srgbClr val="0000FF"/>
                </a:solidFill>
                <a:latin typeface="宋体" panose="02010600030101010101" pitchFamily="2" charset="-122"/>
                <a:ea typeface="宋体" panose="02010600030101010101" pitchFamily="2" charset="-122"/>
              </a:rPr>
              <a:t>访问</a:t>
            </a:r>
            <a:r>
              <a:rPr lang="en-US" altLang="zh-CN" sz="2400" b="1" dirty="0">
                <a:solidFill>
                  <a:srgbClr val="0000FF"/>
                </a:solidFill>
                <a:latin typeface="宋体" panose="02010600030101010101" pitchFamily="2" charset="-122"/>
                <a:ea typeface="宋体" panose="02010600030101010101" pitchFamily="2" charset="-122"/>
              </a:rPr>
              <a:t>cache</a:t>
            </a:r>
            <a:r>
              <a:rPr lang="zh-CN" altLang="en-US" sz="2400" b="1" dirty="0">
                <a:solidFill>
                  <a:srgbClr val="0000FF"/>
                </a:solidFill>
                <a:latin typeface="宋体" panose="02010600030101010101" pitchFamily="2" charset="-122"/>
                <a:ea typeface="宋体" panose="02010600030101010101" pitchFamily="2" charset="-122"/>
              </a:rPr>
              <a:t>的次数</a:t>
            </a:r>
            <a:endParaRPr lang="zh-CN" altLang="en-US" sz="2400" b="1" dirty="0">
              <a:solidFill>
                <a:srgbClr val="0000FF"/>
              </a:solidFill>
              <a:latin typeface="宋体" panose="02010600030101010101" pitchFamily="2" charset="-122"/>
              <a:ea typeface="宋体" panose="02010600030101010101" pitchFamily="2" charset="-122"/>
            </a:endParaRPr>
          </a:p>
        </p:txBody>
      </p:sp>
      <p:sp>
        <p:nvSpPr>
          <p:cNvPr id="30730" name="Rectangle 5"/>
          <p:cNvSpPr/>
          <p:nvPr/>
        </p:nvSpPr>
        <p:spPr>
          <a:xfrm>
            <a:off x="5814378" y="3644583"/>
            <a:ext cx="3221037" cy="460375"/>
          </a:xfrm>
          <a:prstGeom prst="rect">
            <a:avLst/>
          </a:prstGeom>
          <a:noFill/>
          <a:ln w="9525">
            <a:noFill/>
          </a:ln>
        </p:spPr>
        <p:txBody>
          <a:bodyPr wrap="square" anchor="t" anchorCtr="0">
            <a:spAutoFit/>
          </a:bodyPr>
          <a:p>
            <a:r>
              <a:rPr lang="en-US" altLang="zh-CN" sz="2400" b="1" dirty="0">
                <a:solidFill>
                  <a:srgbClr val="0000FF"/>
                </a:solidFill>
                <a:latin typeface="宋体" panose="02010600030101010101" pitchFamily="2" charset="-122"/>
                <a:ea typeface="宋体" panose="02010600030101010101" pitchFamily="2" charset="-122"/>
              </a:rPr>
              <a:t>N</a:t>
            </a:r>
            <a:r>
              <a:rPr lang="en-US" altLang="zh-CN" sz="2400" b="1" baseline="-25000" dirty="0">
                <a:solidFill>
                  <a:srgbClr val="0000FF"/>
                </a:solidFill>
                <a:latin typeface="宋体" panose="02010600030101010101" pitchFamily="2" charset="-122"/>
                <a:ea typeface="宋体" panose="02010600030101010101" pitchFamily="2" charset="-122"/>
              </a:rPr>
              <a:t>m</a:t>
            </a:r>
            <a:r>
              <a:rPr lang="zh-CN" altLang="en-US" sz="2400" b="1" dirty="0">
                <a:solidFill>
                  <a:srgbClr val="0000FF"/>
                </a:solidFill>
                <a:latin typeface="宋体" panose="02010600030101010101" pitchFamily="2" charset="-122"/>
                <a:ea typeface="宋体" panose="02010600030101010101" pitchFamily="2" charset="-122"/>
              </a:rPr>
              <a:t>访问主存的次数</a:t>
            </a:r>
            <a:endParaRPr lang="zh-CN" altLang="en-US" sz="2400" b="1" dirty="0">
              <a:solidFill>
                <a:srgbClr val="0000FF"/>
              </a:solidFill>
              <a:latin typeface="宋体" panose="02010600030101010101" pitchFamily="2" charset="-122"/>
              <a:ea typeface="宋体" panose="02010600030101010101" pitchFamily="2" charset="-122"/>
            </a:endParaRPr>
          </a:p>
        </p:txBody>
      </p:sp>
      <p:sp>
        <p:nvSpPr>
          <p:cNvPr id="30731" name="Rectangle 5"/>
          <p:cNvSpPr/>
          <p:nvPr/>
        </p:nvSpPr>
        <p:spPr>
          <a:xfrm>
            <a:off x="6553200" y="4035425"/>
            <a:ext cx="3221038" cy="830263"/>
          </a:xfrm>
          <a:prstGeom prst="rect">
            <a:avLst/>
          </a:prstGeom>
          <a:noFill/>
          <a:ln w="9525">
            <a:noFill/>
          </a:ln>
        </p:spPr>
        <p:txBody>
          <a:bodyPr wrap="square" anchor="t" anchorCtr="0">
            <a:spAutoFit/>
          </a:bodyPr>
          <a:p>
            <a:r>
              <a:rPr lang="en-US" altLang="zh-CN" sz="2400" b="1" dirty="0">
                <a:solidFill>
                  <a:srgbClr val="00C600"/>
                </a:solidFill>
                <a:latin typeface="宋体" panose="02010600030101010101" pitchFamily="2" charset="-122"/>
                <a:ea typeface="宋体" panose="02010600030101010101" pitchFamily="2" charset="-122"/>
              </a:rPr>
              <a:t>t</a:t>
            </a:r>
            <a:r>
              <a:rPr lang="en-US" altLang="zh-CN" sz="2400" b="1" baseline="-25000" dirty="0">
                <a:solidFill>
                  <a:srgbClr val="00C600"/>
                </a:solidFill>
                <a:latin typeface="宋体" panose="02010600030101010101" pitchFamily="2" charset="-122"/>
                <a:ea typeface="宋体" panose="02010600030101010101" pitchFamily="2" charset="-122"/>
              </a:rPr>
              <a:t>c</a:t>
            </a:r>
            <a:r>
              <a:rPr lang="en-US" altLang="zh-CN" sz="2400" b="1" dirty="0">
                <a:solidFill>
                  <a:srgbClr val="00C600"/>
                </a:solidFill>
                <a:latin typeface="宋体" panose="02010600030101010101" pitchFamily="2" charset="-122"/>
                <a:ea typeface="宋体" panose="02010600030101010101" pitchFamily="2" charset="-122"/>
              </a:rPr>
              <a:t>:cache</a:t>
            </a:r>
            <a:r>
              <a:rPr lang="zh-CN" altLang="en-US" sz="2400" b="1" dirty="0">
                <a:solidFill>
                  <a:srgbClr val="00C600"/>
                </a:solidFill>
                <a:latin typeface="宋体" panose="02010600030101010101" pitchFamily="2" charset="-122"/>
                <a:ea typeface="宋体" panose="02010600030101010101" pitchFamily="2" charset="-122"/>
              </a:rPr>
              <a:t>访问时间</a:t>
            </a:r>
            <a:endParaRPr lang="zh-CN" altLang="en-US" sz="2400" b="1" dirty="0">
              <a:solidFill>
                <a:srgbClr val="00C600"/>
              </a:solidFill>
              <a:latin typeface="宋体" panose="02010600030101010101" pitchFamily="2" charset="-122"/>
              <a:ea typeface="宋体" panose="02010600030101010101" pitchFamily="2" charset="-122"/>
            </a:endParaRPr>
          </a:p>
          <a:p>
            <a:r>
              <a:rPr lang="en-US" altLang="zh-CN" sz="2400" b="1" dirty="0">
                <a:solidFill>
                  <a:srgbClr val="00C600"/>
                </a:solidFill>
                <a:latin typeface="宋体" panose="02010600030101010101" pitchFamily="2" charset="-122"/>
                <a:ea typeface="宋体" panose="02010600030101010101" pitchFamily="2" charset="-122"/>
                <a:sym typeface="宋体" panose="02010600030101010101" pitchFamily="2" charset="-122"/>
              </a:rPr>
              <a:t>t</a:t>
            </a:r>
            <a:r>
              <a:rPr lang="en-US" altLang="zh-CN" sz="2400" b="1" baseline="-25000" dirty="0">
                <a:solidFill>
                  <a:srgbClr val="00C600"/>
                </a:solidFill>
                <a:latin typeface="宋体" panose="02010600030101010101" pitchFamily="2" charset="-122"/>
                <a:ea typeface="宋体" panose="02010600030101010101" pitchFamily="2" charset="-122"/>
                <a:sym typeface="宋体" panose="02010600030101010101" pitchFamily="2" charset="-122"/>
              </a:rPr>
              <a:t>m</a:t>
            </a:r>
            <a:r>
              <a:rPr lang="en-US" altLang="zh-CN" sz="2400" b="1" dirty="0">
                <a:solidFill>
                  <a:srgbClr val="00C600"/>
                </a:solidFill>
                <a:latin typeface="宋体" panose="02010600030101010101" pitchFamily="2" charset="-122"/>
                <a:ea typeface="宋体" panose="02010600030101010101" pitchFamily="2" charset="-122"/>
                <a:sym typeface="宋体" panose="02010600030101010101" pitchFamily="2" charset="-122"/>
              </a:rPr>
              <a:t>:</a:t>
            </a:r>
            <a:r>
              <a:rPr lang="zh-CN" altLang="en-US" sz="2400" b="1" dirty="0">
                <a:solidFill>
                  <a:srgbClr val="00C600"/>
                </a:solidFill>
                <a:latin typeface="宋体" panose="02010600030101010101" pitchFamily="2" charset="-122"/>
                <a:ea typeface="宋体" panose="02010600030101010101" pitchFamily="2" charset="-122"/>
                <a:sym typeface="宋体" panose="02010600030101010101" pitchFamily="2" charset="-122"/>
              </a:rPr>
              <a:t>内存访问时间</a:t>
            </a:r>
            <a:endParaRPr lang="zh-CN" altLang="en-US" sz="2400" b="1" dirty="0">
              <a:solidFill>
                <a:srgbClr val="00C600"/>
              </a:solidFill>
              <a:latin typeface="宋体" panose="02010600030101010101" pitchFamily="2" charset="-122"/>
              <a:ea typeface="宋体" panose="02010600030101010101" pitchFamily="2" charset="-122"/>
              <a:sym typeface="宋体" panose="02010600030101010101" pitchFamily="2" charset="-122"/>
            </a:endParaRPr>
          </a:p>
        </p:txBody>
      </p:sp>
      <p:sp>
        <p:nvSpPr>
          <p:cNvPr id="2" name="Rectangle 5"/>
          <p:cNvSpPr/>
          <p:nvPr/>
        </p:nvSpPr>
        <p:spPr>
          <a:xfrm>
            <a:off x="5466080" y="5949315"/>
            <a:ext cx="3569335" cy="460375"/>
          </a:xfrm>
          <a:prstGeom prst="rect">
            <a:avLst/>
          </a:prstGeom>
          <a:noFill/>
          <a:ln w="9525">
            <a:noFill/>
          </a:ln>
        </p:spPr>
        <p:txBody>
          <a:bodyPr wrap="square" anchor="t" anchorCtr="0">
            <a:spAutoFit/>
          </a:bodyPr>
          <a:p>
            <a:r>
              <a:rPr lang="en-US" altLang="zh-CN" sz="2400" b="1" dirty="0">
                <a:solidFill>
                  <a:srgbClr val="0000FF"/>
                </a:solidFill>
                <a:latin typeface="宋体" panose="02010600030101010101" pitchFamily="2" charset="-122"/>
                <a:ea typeface="宋体" panose="02010600030101010101" pitchFamily="2" charset="-122"/>
              </a:rPr>
              <a:t>r</a:t>
            </a:r>
            <a:r>
              <a:rPr lang="zh-CN" altLang="en-US" sz="2400" b="1" dirty="0">
                <a:solidFill>
                  <a:srgbClr val="0000FF"/>
                </a:solidFill>
                <a:latin typeface="宋体" panose="02010600030101010101" pitchFamily="2" charset="-122"/>
                <a:ea typeface="宋体" panose="02010600030101010101" pitchFamily="2" charset="-122"/>
              </a:rPr>
              <a:t>以</a:t>
            </a:r>
            <a:r>
              <a:rPr lang="en-US" altLang="zh-CN" sz="2400" b="1" dirty="0">
                <a:solidFill>
                  <a:srgbClr val="0000FF"/>
                </a:solidFill>
                <a:latin typeface="宋体" panose="02010600030101010101" pitchFamily="2" charset="-122"/>
                <a:ea typeface="宋体" panose="02010600030101010101" pitchFamily="2" charset="-122"/>
              </a:rPr>
              <a:t>5-10</a:t>
            </a:r>
            <a:r>
              <a:rPr lang="zh-CN" altLang="en-US" sz="2400" b="1" dirty="0">
                <a:solidFill>
                  <a:srgbClr val="0000FF"/>
                </a:solidFill>
                <a:latin typeface="宋体" panose="02010600030101010101" pitchFamily="2" charset="-122"/>
                <a:ea typeface="宋体" panose="02010600030101010101" pitchFamily="2" charset="-122"/>
              </a:rPr>
              <a:t>为宜，不宜过大</a:t>
            </a:r>
            <a:endParaRPr lang="zh-CN" altLang="en-US" sz="2400" b="1" dirty="0">
              <a:solidFill>
                <a:srgbClr val="0000FF"/>
              </a:solidFill>
              <a:latin typeface="宋体" panose="02010600030101010101" pitchFamily="2" charset="-122"/>
              <a:ea typeface="宋体" panose="02010600030101010101" pitchFamily="2" charset="-122"/>
            </a:endParaRPr>
          </a:p>
        </p:txBody>
      </p:sp>
      <p:sp>
        <p:nvSpPr>
          <p:cNvPr id="3" name="Rectangle 5"/>
          <p:cNvSpPr/>
          <p:nvPr/>
        </p:nvSpPr>
        <p:spPr>
          <a:xfrm>
            <a:off x="6947853" y="5013008"/>
            <a:ext cx="3221037" cy="460375"/>
          </a:xfrm>
          <a:prstGeom prst="rect">
            <a:avLst/>
          </a:prstGeom>
          <a:noFill/>
          <a:ln w="9525">
            <a:noFill/>
          </a:ln>
        </p:spPr>
        <p:txBody>
          <a:bodyPr wrap="square" anchor="t" anchorCtr="0">
            <a:spAutoFit/>
          </a:bodyPr>
          <a:p>
            <a:r>
              <a:rPr lang="en-US" altLang="zh-CN" sz="2400" b="1" dirty="0">
                <a:solidFill>
                  <a:srgbClr val="0000FF"/>
                </a:solidFill>
                <a:latin typeface="宋体" panose="02010600030101010101" pitchFamily="2" charset="-122"/>
                <a:ea typeface="宋体" panose="02010600030101010101" pitchFamily="2" charset="-122"/>
              </a:rPr>
              <a:t>t</a:t>
            </a:r>
            <a:r>
              <a:rPr lang="en-US" altLang="zh-CN" sz="2400" b="1" baseline="-25000" dirty="0">
                <a:solidFill>
                  <a:srgbClr val="0000FF"/>
                </a:solidFill>
                <a:latin typeface="宋体" panose="02010600030101010101" pitchFamily="2" charset="-122"/>
                <a:ea typeface="宋体" panose="02010600030101010101" pitchFamily="2" charset="-122"/>
              </a:rPr>
              <a:t>a</a:t>
            </a:r>
            <a:r>
              <a:rPr lang="zh-CN" altLang="en-US" sz="2400" b="1" dirty="0">
                <a:solidFill>
                  <a:srgbClr val="0000FF"/>
                </a:solidFill>
                <a:latin typeface="宋体" panose="02010600030101010101" pitchFamily="2" charset="-122"/>
                <a:ea typeface="宋体" panose="02010600030101010101" pitchFamily="2" charset="-122"/>
              </a:rPr>
              <a:t>越接近</a:t>
            </a:r>
            <a:r>
              <a:rPr lang="en-US" altLang="zh-CN" sz="2400" b="1" dirty="0">
                <a:solidFill>
                  <a:srgbClr val="0000FF"/>
                </a:solidFill>
                <a:latin typeface="宋体" panose="02010600030101010101" pitchFamily="2" charset="-122"/>
                <a:sym typeface="+mn-ea"/>
              </a:rPr>
              <a:t>t</a:t>
            </a:r>
            <a:r>
              <a:rPr lang="en-US" altLang="zh-CN" sz="2400" b="1" baseline="-25000" dirty="0">
                <a:solidFill>
                  <a:srgbClr val="0000FF"/>
                </a:solidFill>
                <a:latin typeface="宋体" panose="02010600030101010101" pitchFamily="2" charset="-122"/>
                <a:sym typeface="+mn-ea"/>
              </a:rPr>
              <a:t>c</a:t>
            </a:r>
            <a:r>
              <a:rPr lang="zh-CN" altLang="en-US" sz="2400" b="1" dirty="0">
                <a:solidFill>
                  <a:srgbClr val="0000FF"/>
                </a:solidFill>
                <a:latin typeface="宋体" panose="02010600030101010101" pitchFamily="2" charset="-122"/>
                <a:ea typeface="宋体" panose="02010600030101010101" pitchFamily="2" charset="-122"/>
              </a:rPr>
              <a:t>越好</a:t>
            </a:r>
            <a:endParaRPr lang="zh-CN" altLang="en-US" sz="2400" b="1" dirty="0">
              <a:solidFill>
                <a:srgbClr val="0000FF"/>
              </a:solidFill>
              <a:latin typeface="宋体" panose="02010600030101010101" pitchFamily="2" charset="-122"/>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1746" name="Rectangle 2"/>
          <p:cNvSpPr>
            <a:spLocks noGrp="1"/>
          </p:cNvSpPr>
          <p:nvPr>
            <p:ph type="title"/>
          </p:nvPr>
        </p:nvSpPr>
        <p:spPr>
          <a:xfrm>
            <a:off x="500063" y="285750"/>
            <a:ext cx="7543800" cy="1928813"/>
          </a:xfrm>
        </p:spPr>
        <p:txBody>
          <a:bodyPr wrap="square" lIns="91440" tIns="45720" rIns="91440" bIns="45720" anchor="b" anchorCtr="0"/>
          <a:p>
            <a:pPr eaLnBrk="1" hangingPunct="1"/>
            <a:r>
              <a:rPr lang="zh-CN" altLang="en-US" sz="2600" dirty="0">
                <a:solidFill>
                  <a:srgbClr val="FF00FF"/>
                </a:solidFill>
                <a:latin typeface="Tahoma" panose="020B0604030504040204" pitchFamily="34" charset="0"/>
                <a:ea typeface="黑体" panose="02010609060101010101" pitchFamily="49" charset="-122"/>
                <a:cs typeface="+mj-cs"/>
              </a:rPr>
              <a:t>例</a:t>
            </a:r>
            <a:r>
              <a:rPr lang="en-US" altLang="zh-CN" sz="2600" dirty="0">
                <a:solidFill>
                  <a:srgbClr val="FF00FF"/>
                </a:solidFill>
                <a:latin typeface="Tahoma" panose="020B0604030504040204" pitchFamily="34" charset="0"/>
                <a:ea typeface="黑体" panose="02010609060101010101" pitchFamily="49" charset="-122"/>
                <a:cs typeface="+mj-cs"/>
              </a:rPr>
              <a:t>3.4</a:t>
            </a:r>
            <a:r>
              <a:rPr lang="en-US" altLang="zh-CN" sz="2600" dirty="0">
                <a:latin typeface="黑体" panose="02010609060101010101" pitchFamily="49" charset="-122"/>
                <a:ea typeface="黑体" panose="02010609060101010101" pitchFamily="49" charset="-122"/>
                <a:cs typeface="+mj-cs"/>
              </a:rPr>
              <a:t> </a:t>
            </a:r>
            <a:r>
              <a:rPr lang="en-US" altLang="zh-CN" sz="2600" dirty="0">
                <a:solidFill>
                  <a:schemeClr val="tx1"/>
                </a:solidFill>
                <a:latin typeface="黑体" panose="02010609060101010101" pitchFamily="49" charset="-122"/>
                <a:ea typeface="黑体" panose="02010609060101010101" pitchFamily="49" charset="-122"/>
                <a:cs typeface="+mj-cs"/>
              </a:rPr>
              <a:t>CPU</a:t>
            </a:r>
            <a:r>
              <a:rPr lang="zh-CN" altLang="en-US" sz="2600" dirty="0">
                <a:solidFill>
                  <a:schemeClr val="tx1"/>
                </a:solidFill>
                <a:latin typeface="黑体" panose="02010609060101010101" pitchFamily="49" charset="-122"/>
                <a:ea typeface="黑体" panose="02010609060101010101" pitchFamily="49" charset="-122"/>
                <a:cs typeface="+mj-cs"/>
              </a:rPr>
              <a:t>执行一段程序时，</a:t>
            </a:r>
            <a:r>
              <a:rPr lang="en-US" altLang="zh-CN" sz="2600" dirty="0">
                <a:solidFill>
                  <a:schemeClr val="tx1"/>
                </a:solidFill>
                <a:latin typeface="黑体" panose="02010609060101010101" pitchFamily="49" charset="-122"/>
                <a:ea typeface="黑体" panose="02010609060101010101" pitchFamily="49" charset="-122"/>
                <a:cs typeface="+mj-cs"/>
              </a:rPr>
              <a:t>cache</a:t>
            </a:r>
            <a:r>
              <a:rPr lang="zh-CN" altLang="en-US" sz="2600" dirty="0">
                <a:solidFill>
                  <a:schemeClr val="tx1"/>
                </a:solidFill>
                <a:latin typeface="黑体" panose="02010609060101010101" pitchFamily="49" charset="-122"/>
                <a:ea typeface="黑体" panose="02010609060101010101" pitchFamily="49" charset="-122"/>
                <a:cs typeface="+mj-cs"/>
              </a:rPr>
              <a:t>完成存取的次数为</a:t>
            </a:r>
            <a:r>
              <a:rPr lang="en-US" altLang="zh-CN" sz="2600" dirty="0">
                <a:solidFill>
                  <a:srgbClr val="FF0000"/>
                </a:solidFill>
                <a:latin typeface="黑体" panose="02010609060101010101" pitchFamily="49" charset="-122"/>
                <a:ea typeface="黑体" panose="02010609060101010101" pitchFamily="49" charset="-122"/>
                <a:cs typeface="+mj-cs"/>
              </a:rPr>
              <a:t>1900</a:t>
            </a:r>
            <a:r>
              <a:rPr lang="zh-CN" altLang="en-US" sz="2600" dirty="0">
                <a:solidFill>
                  <a:srgbClr val="FF0000"/>
                </a:solidFill>
                <a:latin typeface="黑体" panose="02010609060101010101" pitchFamily="49" charset="-122"/>
                <a:ea typeface="黑体" panose="02010609060101010101" pitchFamily="49" charset="-122"/>
                <a:cs typeface="+mj-cs"/>
              </a:rPr>
              <a:t>次</a:t>
            </a:r>
            <a:r>
              <a:rPr lang="zh-CN" altLang="en-US" sz="2600" dirty="0">
                <a:solidFill>
                  <a:schemeClr val="tx1"/>
                </a:solidFill>
                <a:latin typeface="黑体" panose="02010609060101010101" pitchFamily="49" charset="-122"/>
                <a:ea typeface="黑体" panose="02010609060101010101" pitchFamily="49" charset="-122"/>
                <a:cs typeface="+mj-cs"/>
              </a:rPr>
              <a:t>，主存完成存取的次数为</a:t>
            </a:r>
            <a:r>
              <a:rPr lang="en-US" altLang="zh-CN" sz="2600" dirty="0">
                <a:solidFill>
                  <a:srgbClr val="FF0000"/>
                </a:solidFill>
                <a:latin typeface="黑体" panose="02010609060101010101" pitchFamily="49" charset="-122"/>
                <a:ea typeface="黑体" panose="02010609060101010101" pitchFamily="49" charset="-122"/>
                <a:cs typeface="+mj-cs"/>
              </a:rPr>
              <a:t>100</a:t>
            </a:r>
            <a:r>
              <a:rPr lang="zh-CN" altLang="en-US" sz="2600" dirty="0">
                <a:solidFill>
                  <a:srgbClr val="FF0000"/>
                </a:solidFill>
                <a:latin typeface="黑体" panose="02010609060101010101" pitchFamily="49" charset="-122"/>
                <a:ea typeface="黑体" panose="02010609060101010101" pitchFamily="49" charset="-122"/>
                <a:cs typeface="+mj-cs"/>
              </a:rPr>
              <a:t>次</a:t>
            </a:r>
            <a:r>
              <a:rPr lang="zh-CN" altLang="en-US" sz="2600" dirty="0">
                <a:solidFill>
                  <a:schemeClr val="tx1"/>
                </a:solidFill>
                <a:latin typeface="黑体" panose="02010609060101010101" pitchFamily="49" charset="-122"/>
                <a:ea typeface="黑体" panose="02010609060101010101" pitchFamily="49" charset="-122"/>
                <a:cs typeface="+mj-cs"/>
              </a:rPr>
              <a:t>，已知</a:t>
            </a:r>
            <a:r>
              <a:rPr lang="en-US" altLang="zh-CN" sz="2600" dirty="0">
                <a:solidFill>
                  <a:schemeClr val="tx1"/>
                </a:solidFill>
                <a:latin typeface="黑体" panose="02010609060101010101" pitchFamily="49" charset="-122"/>
                <a:ea typeface="黑体" panose="02010609060101010101" pitchFamily="49" charset="-122"/>
                <a:cs typeface="+mj-cs"/>
              </a:rPr>
              <a:t>cache</a:t>
            </a:r>
            <a:r>
              <a:rPr lang="zh-CN" altLang="en-US" sz="2600" dirty="0">
                <a:solidFill>
                  <a:schemeClr val="tx1"/>
                </a:solidFill>
                <a:latin typeface="黑体" panose="02010609060101010101" pitchFamily="49" charset="-122"/>
                <a:ea typeface="黑体" panose="02010609060101010101" pitchFamily="49" charset="-122"/>
                <a:cs typeface="+mj-cs"/>
              </a:rPr>
              <a:t>存取周期为</a:t>
            </a:r>
            <a:r>
              <a:rPr lang="en-US" altLang="zh-CN" sz="2600" dirty="0">
                <a:solidFill>
                  <a:srgbClr val="FF0000"/>
                </a:solidFill>
                <a:latin typeface="黑体" panose="02010609060101010101" pitchFamily="49" charset="-122"/>
                <a:ea typeface="黑体" panose="02010609060101010101" pitchFamily="49" charset="-122"/>
                <a:cs typeface="+mj-cs"/>
              </a:rPr>
              <a:t>50ns</a:t>
            </a:r>
            <a:r>
              <a:rPr lang="en-US" altLang="zh-CN" sz="2600" dirty="0">
                <a:solidFill>
                  <a:schemeClr val="tx1"/>
                </a:solidFill>
                <a:latin typeface="黑体" panose="02010609060101010101" pitchFamily="49" charset="-122"/>
                <a:ea typeface="黑体" panose="02010609060101010101" pitchFamily="49" charset="-122"/>
                <a:cs typeface="+mj-cs"/>
              </a:rPr>
              <a:t>，主存存取周期为</a:t>
            </a:r>
            <a:r>
              <a:rPr lang="en-US" altLang="zh-CN" sz="2600" dirty="0">
                <a:solidFill>
                  <a:srgbClr val="FF0000"/>
                </a:solidFill>
                <a:latin typeface="黑体" panose="02010609060101010101" pitchFamily="49" charset="-122"/>
                <a:ea typeface="黑体" panose="02010609060101010101" pitchFamily="49" charset="-122"/>
                <a:cs typeface="+mj-cs"/>
              </a:rPr>
              <a:t>250ns</a:t>
            </a:r>
            <a:r>
              <a:rPr lang="en-US" altLang="zh-CN" sz="2600" dirty="0">
                <a:solidFill>
                  <a:schemeClr val="tx1"/>
                </a:solidFill>
                <a:latin typeface="黑体" panose="02010609060101010101" pitchFamily="49" charset="-122"/>
                <a:ea typeface="黑体" panose="02010609060101010101" pitchFamily="49" charset="-122"/>
                <a:cs typeface="+mj-cs"/>
              </a:rPr>
              <a:t>，求cache/</a:t>
            </a:r>
            <a:r>
              <a:rPr lang="zh-CN" altLang="en-US" sz="2600" dirty="0">
                <a:solidFill>
                  <a:schemeClr val="tx1"/>
                </a:solidFill>
                <a:latin typeface="黑体" panose="02010609060101010101" pitchFamily="49" charset="-122"/>
                <a:ea typeface="黑体" panose="02010609060101010101" pitchFamily="49" charset="-122"/>
                <a:cs typeface="+mj-cs"/>
              </a:rPr>
              <a:t>主存系统的效率</a:t>
            </a:r>
            <a:r>
              <a:rPr lang="en-US" altLang="zh-CN" sz="2600" dirty="0">
                <a:solidFill>
                  <a:schemeClr val="tx1"/>
                </a:solidFill>
                <a:latin typeface="黑体" panose="02010609060101010101" pitchFamily="49" charset="-122"/>
                <a:ea typeface="黑体" panose="02010609060101010101" pitchFamily="49" charset="-122"/>
                <a:cs typeface="+mj-cs"/>
              </a:rPr>
              <a:t>e</a:t>
            </a:r>
            <a:r>
              <a:rPr lang="zh-CN" altLang="en-US" sz="2600" dirty="0">
                <a:solidFill>
                  <a:schemeClr val="tx1"/>
                </a:solidFill>
                <a:latin typeface="黑体" panose="02010609060101010101" pitchFamily="49" charset="-122"/>
                <a:ea typeface="黑体" panose="02010609060101010101" pitchFamily="49" charset="-122"/>
                <a:cs typeface="+mj-cs"/>
              </a:rPr>
              <a:t>和平均访问时间</a:t>
            </a:r>
            <a:r>
              <a:rPr lang="en-US" altLang="zh-CN" sz="2600" dirty="0">
                <a:solidFill>
                  <a:schemeClr val="tx1"/>
                </a:solidFill>
                <a:latin typeface="黑体" panose="02010609060101010101" pitchFamily="49" charset="-122"/>
                <a:ea typeface="黑体" panose="02010609060101010101" pitchFamily="49" charset="-122"/>
                <a:cs typeface="+mj-cs"/>
              </a:rPr>
              <a:t>ta</a:t>
            </a:r>
            <a:r>
              <a:rPr lang="zh-CN" altLang="en-US" sz="2600" dirty="0">
                <a:solidFill>
                  <a:schemeClr val="tx1"/>
                </a:solidFill>
                <a:latin typeface="黑体" panose="02010609060101010101" pitchFamily="49" charset="-122"/>
                <a:ea typeface="黑体" panose="02010609060101010101" pitchFamily="49" charset="-122"/>
                <a:cs typeface="+mj-cs"/>
              </a:rPr>
              <a:t>。 </a:t>
            </a:r>
            <a:br>
              <a:rPr lang="en-US" altLang="zh-CN" sz="2700" dirty="0">
                <a:solidFill>
                  <a:schemeClr val="tx1"/>
                </a:solidFill>
                <a:latin typeface="Tahoma" panose="020B0604030504040204" pitchFamily="34" charset="0"/>
                <a:ea typeface="黑体" panose="02010609060101010101" pitchFamily="49" charset="-122"/>
                <a:cs typeface="+mj-cs"/>
              </a:rPr>
            </a:br>
            <a:endParaRPr lang="en-US" altLang="zh-CN" sz="2700" dirty="0">
              <a:solidFill>
                <a:schemeClr val="tx1"/>
              </a:solidFill>
              <a:latin typeface="Tahoma" panose="020B0604030504040204" pitchFamily="34" charset="0"/>
              <a:ea typeface="黑体" panose="02010609060101010101" pitchFamily="49" charset="-122"/>
              <a:cs typeface="+mj-cs"/>
            </a:endParaRPr>
          </a:p>
        </p:txBody>
      </p:sp>
      <p:sp>
        <p:nvSpPr>
          <p:cNvPr id="83971" name="Rectangle 3"/>
          <p:cNvSpPr>
            <a:spLocks noGrp="1"/>
          </p:cNvSpPr>
          <p:nvPr>
            <p:ph idx="1"/>
          </p:nvPr>
        </p:nvSpPr>
        <p:spPr>
          <a:xfrm>
            <a:off x="92075" y="2012950"/>
            <a:ext cx="8594725" cy="4411663"/>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解：</a:t>
            </a: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h=Nc/</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Nc+Nm</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=1900/(1900+100)=0.95</a:t>
            </a: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r=tm/tc=250ns/50ns=5</a:t>
            </a: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e=1/(r+(1-r)h)=1/(5+(1-5)×0.95</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=83.3%</a:t>
            </a: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l"/>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ta=tc/e=50ns/0.833=60ns </a:t>
            </a: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graphicFrame>
        <p:nvGraphicFramePr>
          <p:cNvPr id="31748" name="Object 4"/>
          <p:cNvGraphicFramePr/>
          <p:nvPr/>
        </p:nvGraphicFramePr>
        <p:xfrm>
          <a:off x="6637338" y="2363788"/>
          <a:ext cx="2457450" cy="3017837"/>
        </p:xfrm>
        <a:graphic>
          <a:graphicData uri="http://schemas.openxmlformats.org/presentationml/2006/ole">
            <mc:AlternateContent xmlns:mc="http://schemas.openxmlformats.org/markup-compatibility/2006">
              <mc:Choice xmlns:v="urn:schemas-microsoft-com:vml" Requires="v">
                <p:oleObj spid="_x0000_s3077" name="" r:id="rId1" imgW="1219200" imgH="1346200" progId="Equation.3">
                  <p:embed/>
                </p:oleObj>
              </mc:Choice>
              <mc:Fallback>
                <p:oleObj name="" r:id="rId1" imgW="1219200" imgH="1346200" progId="Equation.3">
                  <p:embed/>
                  <p:pic>
                    <p:nvPicPr>
                      <p:cNvPr id="0" name="图片 3076"/>
                      <p:cNvPicPr/>
                      <p:nvPr/>
                    </p:nvPicPr>
                    <p:blipFill>
                      <a:blip r:embed="rId2"/>
                      <a:stretch>
                        <a:fillRect/>
                      </a:stretch>
                    </p:blipFill>
                    <p:spPr>
                      <a:xfrm>
                        <a:off x="6637338" y="2363788"/>
                        <a:ext cx="2457450" cy="3017837"/>
                      </a:xfrm>
                      <a:prstGeom prst="rect">
                        <a:avLst/>
                      </a:prstGeom>
                      <a:noFill/>
                      <a:ln w="38100">
                        <a:noFill/>
                        <a:miter/>
                      </a:ln>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a:xfrm>
            <a:off x="457200" y="122238"/>
            <a:ext cx="7543800" cy="85090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3.6.1 cache</a:t>
            </a:r>
            <a:r>
              <a:rPr lang="zh-CN" altLang="en-US" dirty="0">
                <a:latin typeface="黑体" panose="02010609060101010101" pitchFamily="49" charset="-122"/>
                <a:ea typeface="黑体" panose="02010609060101010101" pitchFamily="49" charset="-122"/>
                <a:cs typeface="+mj-cs"/>
              </a:rPr>
              <a:t>基本原理</a:t>
            </a:r>
            <a:endParaRPr lang="zh-CN" altLang="en-US" dirty="0">
              <a:latin typeface="黑体" panose="02010609060101010101" pitchFamily="49" charset="-122"/>
              <a:ea typeface="黑体" panose="02010609060101010101" pitchFamily="49" charset="-122"/>
              <a:cs typeface="+mj-cs"/>
            </a:endParaRPr>
          </a:p>
        </p:txBody>
      </p:sp>
      <p:sp>
        <p:nvSpPr>
          <p:cNvPr id="81923" name="Rectangle 3"/>
          <p:cNvSpPr>
            <a:spLocks noGrp="1"/>
          </p:cNvSpPr>
          <p:nvPr>
            <p:ph idx="1"/>
          </p:nvPr>
        </p:nvSpPr>
        <p:spPr>
          <a:xfrm>
            <a:off x="396875" y="973138"/>
            <a:ext cx="8229600" cy="2041525"/>
          </a:xfrm>
        </p:spPr>
        <p:txBody>
          <a:bodyPr vert="horz" wrap="square" lIns="91440" tIns="45720" rIns="91440" bIns="45720" anchor="t"/>
          <a:p>
            <a:pPr marL="457200" marR="0" indent="-457200" algn="l" defTabSz="914400" rtl="0" eaLnBrk="1" fontAlgn="base" latinLnBrk="0" hangingPunct="1">
              <a:lnSpc>
                <a:spcPct val="160000"/>
              </a:lnSpc>
              <a:spcBef>
                <a:spcPct val="20000"/>
              </a:spcBef>
              <a:spcAft>
                <a:spcPct val="0"/>
              </a:spcAft>
              <a:buClr>
                <a:schemeClr val="tx2"/>
              </a:buClr>
              <a:buSzPct val="70000"/>
              <a:buFont typeface="Wingdings" panose="05000000000000000000" pitchFamily="2" charset="2"/>
              <a:buNone/>
            </a:pPr>
            <a:r>
              <a:rPr kumimoji="0" lang="en-US" altLang="zh-CN" sz="36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4</a:t>
            </a:r>
            <a:r>
              <a:rPr kumimoji="0" lang="zh-CN" altLang="en-US" sz="36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 </a:t>
            </a:r>
            <a:r>
              <a:rPr kumimoji="0" lang="en-US" altLang="zh-CN" sz="36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Cache</a:t>
            </a:r>
            <a:r>
              <a:rPr kumimoji="0" lang="zh-CN" altLang="en-US" sz="36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设计原则</a:t>
            </a:r>
            <a:endParaRPr kumimoji="0" lang="zh-CN" altLang="en-US" sz="36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endParaRPr>
          </a:p>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命中率：</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cache</a:t>
            </a:r>
            <a:r>
              <a:rPr kumimoji="0" 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命中率尽可能高</a:t>
            </a:r>
            <a:endParaRPr kumimoji="0" 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6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透明性：</a:t>
            </a:r>
            <a:r>
              <a:rPr kumimoji="0" lang="en-US" altLang="zh-CN"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cache</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对</a:t>
            </a:r>
            <a:r>
              <a:rPr kumimoji="0" lang="en-US" altLang="zh-CN"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cpu</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而言是透明的</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a:t>
            </a:r>
            <a:r>
              <a:rPr kumimoji="0" 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不论是否有</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访存的方法是一样的。软件不需要增加任何指令就可以访问 </a:t>
            </a:r>
            <a:endParaRPr kumimoji="0" lang="zh-CN" altLang="en-US" sz="2400" b="1" i="0" u="none" strike="noStrike" kern="0" cap="none" spc="0" normalizeH="0" baseline="0" noProof="1" dirty="0">
              <a:solidFill>
                <a:srgbClr val="000000"/>
              </a:solidFill>
              <a:latin typeface="Tahoma" panose="020B0604030504040204" pitchFamily="34" charset="0"/>
              <a:ea typeface="Tahoma" panose="020B0604030504040204" pitchFamily="34" charset="0"/>
              <a:cs typeface="+mn-cs"/>
            </a:endParaRPr>
          </a:p>
        </p:txBody>
      </p:sp>
      <p:sp>
        <p:nvSpPr>
          <p:cNvPr id="5" name="文本框 4"/>
          <p:cNvSpPr txBox="1"/>
          <p:nvPr/>
        </p:nvSpPr>
        <p:spPr>
          <a:xfrm>
            <a:off x="2987675" y="4220528"/>
            <a:ext cx="1543050" cy="1917700"/>
          </a:xfrm>
          <a:prstGeom prst="rect">
            <a:avLst/>
          </a:prstGeom>
          <a:noFill/>
          <a:ln w="9525">
            <a:noFill/>
          </a:ln>
        </p:spPr>
        <p:txBody>
          <a:bodyPr wrap="square" lIns="36195" tIns="0" rIns="0" bIns="0" anchor="t" anchorCtr="1">
            <a:spAutoFit/>
          </a:bodyPr>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地址映射</a:t>
            </a:r>
            <a:endParaRPr lang="zh-CN" altLang="en-US" sz="2400" dirty="0">
              <a:solidFill>
                <a:srgbClr val="FF00FF"/>
              </a:solidFill>
              <a:latin typeface="黑体" panose="02010609060101010101" pitchFamily="49" charset="-122"/>
              <a:ea typeface="黑体" panose="02010609060101010101" pitchFamily="49" charset="-122"/>
            </a:endParaRPr>
          </a:p>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替换策略</a:t>
            </a:r>
            <a:endParaRPr lang="zh-CN" altLang="en-US" sz="2400" dirty="0">
              <a:solidFill>
                <a:srgbClr val="FF00FF"/>
              </a:solidFill>
              <a:latin typeface="黑体" panose="02010609060101010101" pitchFamily="49" charset="-122"/>
              <a:ea typeface="黑体" panose="02010609060101010101" pitchFamily="49" charset="-122"/>
            </a:endParaRPr>
          </a:p>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写一致性</a:t>
            </a:r>
            <a:endParaRPr lang="zh-CN" altLang="en-US" sz="2400" dirty="0">
              <a:solidFill>
                <a:srgbClr val="FF00FF"/>
              </a:solidFill>
              <a:latin typeface="黑体" panose="02010609060101010101" pitchFamily="49" charset="-122"/>
              <a:ea typeface="黑体" panose="02010609060101010101" pitchFamily="49" charset="-122"/>
            </a:endParaRPr>
          </a:p>
          <a:p>
            <a:pPr marL="0" lvl="1" indent="0">
              <a:lnSpc>
                <a:spcPct val="130000"/>
              </a:lnSpc>
              <a:buSzPct val="70000"/>
            </a:pPr>
            <a:r>
              <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rPr>
              <a:t>性能评价</a:t>
            </a:r>
            <a:endParaRPr lang="zh-CN" altLang="en-US" sz="2400" dirty="0">
              <a:solidFill>
                <a:srgbClr val="FF00FF"/>
              </a:solidFill>
              <a:latin typeface="黑体" panose="02010609060101010101" pitchFamily="49" charset="-122"/>
              <a:ea typeface="黑体" panose="02010609060101010101" pitchFamily="49"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2770" name="Rectangle 2"/>
          <p:cNvSpPr>
            <a:spLocks noGrp="1"/>
          </p:cNvSpPr>
          <p:nvPr>
            <p:ph type="title"/>
          </p:nvPr>
        </p:nvSpPr>
        <p:spPr>
          <a:xfrm>
            <a:off x="4763" y="122238"/>
            <a:ext cx="9180512" cy="100965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3.6.2 </a:t>
            </a:r>
            <a:r>
              <a:rPr lang="zh-CN" altLang="en-US" dirty="0">
                <a:latin typeface="Tahoma" panose="020B0604030504040204" pitchFamily="34" charset="0"/>
                <a:ea typeface="黑体" panose="02010609060101010101" pitchFamily="49" charset="-122"/>
                <a:cs typeface="+mj-cs"/>
              </a:rPr>
              <a:t>主存与</a:t>
            </a:r>
            <a:r>
              <a:rPr lang="en-US" altLang="zh-CN" dirty="0">
                <a:latin typeface="Tahoma" panose="020B0604030504040204" pitchFamily="34" charset="0"/>
                <a:ea typeface="黑体" panose="02010609060101010101" pitchFamily="49" charset="-122"/>
                <a:cs typeface="+mj-cs"/>
              </a:rPr>
              <a:t>Cache</a:t>
            </a:r>
            <a:r>
              <a:rPr lang="zh-CN" altLang="en-US" dirty="0">
                <a:latin typeface="Tahoma" panose="020B0604030504040204" pitchFamily="34" charset="0"/>
                <a:ea typeface="黑体" panose="02010609060101010101" pitchFamily="49" charset="-122"/>
                <a:cs typeface="+mj-cs"/>
              </a:rPr>
              <a:t>的地址映射</a:t>
            </a:r>
            <a:endParaRPr lang="zh-CN" altLang="en-US" dirty="0">
              <a:latin typeface="Tahoma" panose="020B0604030504040204" pitchFamily="34" charset="0"/>
              <a:ea typeface="黑体" panose="02010609060101010101" pitchFamily="49" charset="-122"/>
              <a:cs typeface="+mj-cs"/>
            </a:endParaRPr>
          </a:p>
        </p:txBody>
      </p:sp>
      <p:sp>
        <p:nvSpPr>
          <p:cNvPr id="14339" name="Rectangle 3"/>
          <p:cNvSpPr>
            <a:spLocks noGrp="1"/>
          </p:cNvSpPr>
          <p:nvPr>
            <p:ph idx="1"/>
          </p:nvPr>
        </p:nvSpPr>
        <p:spPr/>
        <p:txBody>
          <a:bodyPr vert="horz" wrap="square" lIns="91440" tIns="45720" rIns="91440" bIns="45720" anchor="t"/>
          <a:p>
            <a:pPr marL="342900" marR="0" indent="-34290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Char char="l"/>
            </a:pPr>
            <a:r>
              <a:rPr kumimoji="0" lang="zh-CN" altLang="en-US" sz="28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地址映射：</a:t>
            </a: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采用某种方法把</a:t>
            </a:r>
            <a:r>
              <a:rPr kumimoji="0" lang="zh-CN" altLang="en-US" sz="2800" b="1" i="0" u="none" strike="noStrike" kern="0" cap="none" spc="0" normalizeH="0" baseline="0" noProof="1" dirty="0">
                <a:solidFill>
                  <a:srgbClr val="0000FF"/>
                </a:solidFill>
                <a:latin typeface="Tahoma" panose="020B0604030504040204" pitchFamily="34" charset="0"/>
                <a:ea typeface="黑体" panose="02010609060101010101" pitchFamily="49" charset="-122"/>
                <a:cs typeface="+mn-cs"/>
              </a:rPr>
              <a:t>主存块</a:t>
            </a: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地址</a:t>
            </a:r>
            <a:r>
              <a:rPr kumimoji="0" lang="zh-CN" altLang="en-US" sz="2800" b="1" i="0" u="none" strike="noStrike" kern="0" cap="none" spc="0" normalizeH="0" baseline="0" noProof="1" dirty="0">
                <a:solidFill>
                  <a:srgbClr val="0000FF"/>
                </a:solidFill>
                <a:latin typeface="Tahoma" panose="020B0604030504040204" pitchFamily="34" charset="0"/>
                <a:ea typeface="黑体" panose="02010609060101010101" pitchFamily="49" charset="-122"/>
                <a:cs typeface="+mn-cs"/>
              </a:rPr>
              <a:t>定位</a:t>
            </a: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到</a:t>
            </a:r>
            <a:r>
              <a:rPr kumimoji="0" lang="en-US" altLang="zh-CN"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cache</a:t>
            </a: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中。</a:t>
            </a:r>
            <a:endPar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endParaRPr>
          </a:p>
          <a:p>
            <a:pPr marL="342900" marR="0" indent="-34290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Char char="l"/>
            </a:pPr>
            <a:r>
              <a:rPr kumimoji="0" lang="zh-CN" altLang="en-US" sz="28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rPr>
              <a:t>三种映射方法</a:t>
            </a:r>
            <a:endParaRPr kumimoji="0" lang="zh-CN" altLang="en-US" sz="2800" b="1" i="0" u="none" strike="noStrike" kern="0" cap="none" spc="0" normalizeH="0" baseline="0" noProof="1" dirty="0">
              <a:solidFill>
                <a:srgbClr val="FF0000"/>
              </a:solidFill>
              <a:latin typeface="Tahoma" panose="020B0604030504040204" pitchFamily="34" charset="0"/>
              <a:ea typeface="黑体" panose="02010609060101010101" pitchFamily="49" charset="-122"/>
              <a:cs typeface="+mn-cs"/>
            </a:endParaRPr>
          </a:p>
          <a:p>
            <a:pPr marL="0" marR="0" indent="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None/>
            </a:pP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    </a:t>
            </a:r>
            <a:r>
              <a:rPr kumimoji="0" lang="zh-CN" altLang="en-US" sz="2800" b="1" i="0" u="none" strike="noStrike" kern="0" cap="none" spc="0" normalizeH="0" baseline="0" noProof="1" dirty="0">
                <a:solidFill>
                  <a:srgbClr val="0000FF"/>
                </a:solidFill>
                <a:latin typeface="Tahoma" panose="020B0604030504040204" pitchFamily="34" charset="0"/>
                <a:ea typeface="黑体" panose="02010609060101010101" pitchFamily="49" charset="-122"/>
                <a:cs typeface="+mn-cs"/>
              </a:rPr>
              <a:t>全相联</a:t>
            </a: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映射方法</a:t>
            </a:r>
            <a:endPar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endParaRPr>
          </a:p>
          <a:p>
            <a:pPr marL="0" marR="0" indent="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None/>
            </a:pP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    </a:t>
            </a:r>
            <a:r>
              <a:rPr kumimoji="0" lang="zh-CN" altLang="en-US" sz="2800" b="1" i="0" u="none" strike="noStrike" kern="0" cap="none" spc="0" normalizeH="0" baseline="0" noProof="1" dirty="0">
                <a:solidFill>
                  <a:srgbClr val="0000FF"/>
                </a:solidFill>
                <a:latin typeface="Tahoma" panose="020B0604030504040204" pitchFamily="34" charset="0"/>
                <a:ea typeface="黑体" panose="02010609060101010101" pitchFamily="49" charset="-122"/>
                <a:cs typeface="+mn-cs"/>
              </a:rPr>
              <a:t>直接</a:t>
            </a: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映射方法</a:t>
            </a:r>
            <a:endPar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endParaRPr>
          </a:p>
          <a:p>
            <a:pPr marL="0" marR="0" indent="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None/>
            </a:pP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    </a:t>
            </a:r>
            <a:r>
              <a:rPr kumimoji="0" lang="zh-CN" altLang="en-US" sz="2800" b="1" i="0" u="none" strike="noStrike" kern="0" cap="none" spc="0" normalizeH="0" baseline="0" noProof="1" dirty="0">
                <a:solidFill>
                  <a:srgbClr val="0000FF"/>
                </a:solidFill>
                <a:latin typeface="Tahoma" panose="020B0604030504040204" pitchFamily="34" charset="0"/>
                <a:ea typeface="黑体" panose="02010609060101010101" pitchFamily="49" charset="-122"/>
                <a:cs typeface="+mn-cs"/>
              </a:rPr>
              <a:t>组相联</a:t>
            </a:r>
            <a:r>
              <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rPr>
              <a:t>映射方法</a:t>
            </a:r>
            <a:endParaRPr kumimoji="0" lang="zh-CN" altLang="en-US" sz="2800" b="1" i="0" u="none" strike="noStrike" kern="0" cap="none" spc="0" normalizeH="0" baseline="0" noProof="1" dirty="0">
              <a:solidFill>
                <a:srgbClr val="000000"/>
              </a:solidFill>
              <a:latin typeface="Tahoma" panose="020B0604030504040204" pitchFamily="34" charset="0"/>
              <a:ea typeface="黑体" panose="02010609060101010101" pitchFamily="49" charset="-122"/>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07950" y="1988820"/>
          <a:ext cx="8934450" cy="4502150"/>
        </p:xfrm>
        <a:graphic>
          <a:graphicData uri="http://schemas.openxmlformats.org/presentationml/2006/ole">
            <mc:AlternateContent xmlns:mc="http://schemas.openxmlformats.org/markup-compatibility/2006">
              <mc:Choice xmlns:v="urn:schemas-microsoft-com:vml" Requires="v">
                <p:oleObj spid="_x0000_s3" name="" r:id="rId1" imgW="9654540" imgH="6991350" progId="Paint.Picture">
                  <p:embed/>
                </p:oleObj>
              </mc:Choice>
              <mc:Fallback>
                <p:oleObj name="" r:id="rId1" imgW="9654540" imgH="6991350" progId="Paint.Picture">
                  <p:embed/>
                  <p:pic>
                    <p:nvPicPr>
                      <p:cNvPr id="0" name="图片 2"/>
                      <p:cNvPicPr/>
                      <p:nvPr/>
                    </p:nvPicPr>
                    <p:blipFill>
                      <a:blip r:embed="rId2"/>
                      <a:stretch>
                        <a:fillRect/>
                      </a:stretch>
                    </p:blipFill>
                    <p:spPr>
                      <a:xfrm>
                        <a:off x="107950" y="1988820"/>
                        <a:ext cx="8934450" cy="4502150"/>
                      </a:xfrm>
                      <a:prstGeom prst="rect">
                        <a:avLst/>
                      </a:prstGeom>
                    </p:spPr>
                  </p:pic>
                </p:oleObj>
              </mc:Fallback>
            </mc:AlternateContent>
          </a:graphicData>
        </a:graphic>
      </p:graphicFrame>
      <p:sp>
        <p:nvSpPr>
          <p:cNvPr id="3379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3794" name="Rectangle 3"/>
          <p:cNvSpPr>
            <a:spLocks noGrp="1"/>
          </p:cNvSpPr>
          <p:nvPr>
            <p:ph idx="1"/>
          </p:nvPr>
        </p:nvSpPr>
        <p:spPr>
          <a:xfrm>
            <a:off x="279400" y="836930"/>
            <a:ext cx="8747125" cy="1489075"/>
          </a:xfrm>
        </p:spPr>
        <p:txBody>
          <a:bodyPr vert="horz" wrap="square" lIns="91440" tIns="45720" rIns="91440" bIns="45720" anchor="t" anchorCtr="0"/>
          <a:p>
            <a:pPr eaLnBrk="1" hangingPunct="1">
              <a:buSzPct val="70000"/>
              <a:buFont typeface="Wingdings" panose="05000000000000000000" charset="0"/>
            </a:pP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分行，内存分块，行块等长，行</a:t>
            </a:r>
            <a:r>
              <a:rPr lang="en-US" altLang="zh-CN" sz="2400" dirty="0">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块内分字</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charset="0"/>
            </a:pPr>
            <a:r>
              <a:rPr lang="zh-CN" altLang="en-US" sz="2400" dirty="0">
                <a:latin typeface="黑体" panose="02010609060101010101" pitchFamily="49" charset="-122"/>
                <a:ea typeface="黑体" panose="02010609060101010101" pitchFamily="49" charset="-122"/>
                <a:cs typeface="+mn-cs"/>
              </a:rPr>
              <a:t>将</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每行分为块地址（块号、块标记）和块内容（字）</a:t>
            </a:r>
            <a:endParaRPr lang="zh-CN" altLang="en-US" sz="2400" dirty="0">
              <a:latin typeface="黑体" panose="02010609060101010101" pitchFamily="49" charset="-122"/>
              <a:ea typeface="黑体" panose="02010609060101010101" pitchFamily="49" charset="-122"/>
              <a:cs typeface="+mn-cs"/>
            </a:endParaRPr>
          </a:p>
          <a:p>
            <a:pPr eaLnBrk="1" hangingPunct="1">
              <a:buSzPct val="70000"/>
              <a:buFont typeface="Wingdings" panose="05000000000000000000" charset="0"/>
            </a:pPr>
            <a:r>
              <a:rPr lang="zh-CN" altLang="en-US" sz="2400" dirty="0">
                <a:latin typeface="黑体" panose="02010609060101010101" pitchFamily="49" charset="-122"/>
                <a:ea typeface="黑体" panose="02010609060101010101" pitchFamily="49" charset="-122"/>
                <a:cs typeface="+mn-cs"/>
              </a:rPr>
              <a:t>内存的任意一个块都可以直接拷贝到</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的任何一行上。</a:t>
            </a:r>
            <a:endParaRPr lang="en-US" altLang="zh-CN" sz="2400" dirty="0">
              <a:latin typeface="黑体" panose="02010609060101010101" pitchFamily="49" charset="-122"/>
              <a:ea typeface="黑体" panose="02010609060101010101" pitchFamily="49" charset="-122"/>
              <a:cs typeface="+mn-cs"/>
            </a:endParaRPr>
          </a:p>
        </p:txBody>
      </p:sp>
      <p:sp>
        <p:nvSpPr>
          <p:cNvPr id="33795" name="Rectangle 2"/>
          <p:cNvSpPr txBox="1"/>
          <p:nvPr/>
        </p:nvSpPr>
        <p:spPr>
          <a:xfrm>
            <a:off x="4763" y="241300"/>
            <a:ext cx="9021762" cy="673100"/>
          </a:xfrm>
          <a:prstGeom prst="rect">
            <a:avLst/>
          </a:prstGeom>
          <a:noFill/>
          <a:ln w="9525">
            <a:noFill/>
          </a:ln>
        </p:spPr>
        <p:txBody>
          <a:bodyPr anchor="b" anchorCtr="0"/>
          <a:p>
            <a:pPr>
              <a:buSzTx/>
            </a:pPr>
            <a:r>
              <a:rPr lang="en-US" altLang="zh-CN" sz="4800" b="1" dirty="0">
                <a:solidFill>
                  <a:srgbClr val="FF00FF"/>
                </a:solidFill>
                <a:latin typeface="黑体" panose="02010609060101010101" pitchFamily="49" charset="-122"/>
                <a:ea typeface="黑体" panose="02010609060101010101" pitchFamily="49" charset="-122"/>
              </a:rPr>
              <a:t>1</a:t>
            </a:r>
            <a:r>
              <a:rPr lang="zh-CN" altLang="en-US" sz="4800" b="1" dirty="0">
                <a:solidFill>
                  <a:srgbClr val="FF00FF"/>
                </a:solidFill>
                <a:latin typeface="黑体" panose="02010609060101010101" pitchFamily="49" charset="-122"/>
                <a:ea typeface="黑体" panose="02010609060101010101" pitchFamily="49" charset="-122"/>
              </a:rPr>
              <a:t>、全相联映射</a:t>
            </a:r>
            <a:endParaRPr lang="zh-CN" altLang="en-US" sz="4800" b="1" dirty="0">
              <a:solidFill>
                <a:srgbClr val="FF00FF"/>
              </a:solidFill>
              <a:latin typeface="黑体" panose="02010609060101010101" pitchFamily="49" charset="-122"/>
              <a:ea typeface="黑体" panose="02010609060101010101" pitchFamily="49" charset="-122"/>
            </a:endParaRPr>
          </a:p>
        </p:txBody>
      </p:sp>
      <p:sp>
        <p:nvSpPr>
          <p:cNvPr id="33797" name="文本框 1"/>
          <p:cNvSpPr txBox="1"/>
          <p:nvPr/>
        </p:nvSpPr>
        <p:spPr>
          <a:xfrm>
            <a:off x="5436235" y="3860800"/>
            <a:ext cx="1644015" cy="1107440"/>
          </a:xfrm>
          <a:prstGeom prst="rect">
            <a:avLst/>
          </a:prstGeom>
          <a:noFill/>
          <a:ln w="9525">
            <a:noFill/>
          </a:ln>
        </p:spPr>
        <p:txBody>
          <a:bodyPr wrap="square" lIns="36195" tIns="0" rIns="0" bIns="0" anchor="t" anchorCtr="1">
            <a:spAutoFit/>
          </a:bodyPr>
          <a:p>
            <a:pPr marL="63500" lvl="2" indent="0" algn="l">
              <a:buNone/>
            </a:pPr>
            <a:r>
              <a:rPr lang="zh-CN" altLang="en-US" sz="2400">
                <a:solidFill>
                  <a:srgbClr val="FF00FF"/>
                </a:solidFill>
                <a:latin typeface="黑体" panose="02010609060101010101" pitchFamily="49" charset="-122"/>
                <a:ea typeface="黑体" panose="02010609060101010101" pitchFamily="49" charset="-122"/>
              </a:rPr>
              <a:t>优点：</a:t>
            </a:r>
            <a:endParaRPr lang="zh-CN" altLang="en-US" sz="2400">
              <a:solidFill>
                <a:srgbClr val="FF00FF"/>
              </a:solidFill>
              <a:latin typeface="黑体" panose="02010609060101010101" pitchFamily="49" charset="-122"/>
              <a:ea typeface="黑体" panose="02010609060101010101" pitchFamily="49" charset="-122"/>
            </a:endParaRPr>
          </a:p>
          <a:p>
            <a:pPr marL="63500" lvl="2" indent="0" algn="l">
              <a:buNone/>
            </a:pPr>
            <a:r>
              <a:rPr lang="zh-CN" altLang="en-US" sz="2400">
                <a:solidFill>
                  <a:srgbClr val="FF00FF"/>
                </a:solidFill>
                <a:latin typeface="黑体" panose="02010609060101010101" pitchFamily="49" charset="-122"/>
                <a:ea typeface="黑体" panose="02010609060101010101" pitchFamily="49" charset="-122"/>
              </a:rPr>
              <a:t>存放灵活，冲突少</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4" name="文本框 1"/>
          <p:cNvSpPr txBox="1"/>
          <p:nvPr/>
        </p:nvSpPr>
        <p:spPr>
          <a:xfrm>
            <a:off x="539750" y="3140710"/>
            <a:ext cx="640715" cy="368935"/>
          </a:xfrm>
          <a:prstGeom prst="rect">
            <a:avLst/>
          </a:prstGeom>
          <a:noFill/>
          <a:ln w="9525">
            <a:noFill/>
          </a:ln>
        </p:spPr>
        <p:txBody>
          <a:bodyPr wrap="square" lIns="36195" tIns="0" rIns="0" bIns="0" anchor="t" anchorCtr="1">
            <a:spAutoFit/>
          </a:bodyPr>
          <a:p>
            <a:pPr marL="63500" lvl="2" indent="0" algn="l">
              <a:buNone/>
            </a:pPr>
            <a:r>
              <a:rPr lang="en-US" altLang="zh-CN" sz="2400">
                <a:solidFill>
                  <a:srgbClr val="FF00FF"/>
                </a:solidFill>
                <a:latin typeface="黑体" panose="02010609060101010101" pitchFamily="49" charset="-122"/>
                <a:ea typeface="黑体" panose="02010609060101010101" pitchFamily="49" charset="-122"/>
              </a:rPr>
              <a:t>8</a:t>
            </a:r>
            <a:r>
              <a:rPr lang="zh-CN" altLang="en-US" sz="2400">
                <a:solidFill>
                  <a:srgbClr val="FF00FF"/>
                </a:solidFill>
                <a:latin typeface="黑体" panose="02010609060101010101" pitchFamily="49" charset="-122"/>
                <a:ea typeface="黑体" panose="02010609060101010101" pitchFamily="49" charset="-122"/>
              </a:rPr>
              <a:t>行</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5" name="文本框 1"/>
          <p:cNvSpPr txBox="1"/>
          <p:nvPr/>
        </p:nvSpPr>
        <p:spPr>
          <a:xfrm>
            <a:off x="7380605" y="3140710"/>
            <a:ext cx="879475" cy="738505"/>
          </a:xfrm>
          <a:prstGeom prst="rect">
            <a:avLst/>
          </a:prstGeom>
          <a:noFill/>
          <a:ln w="9525">
            <a:noFill/>
          </a:ln>
        </p:spPr>
        <p:txBody>
          <a:bodyPr wrap="square" lIns="36195" tIns="0" rIns="0" bIns="0" anchor="t" anchorCtr="1">
            <a:spAutoFit/>
          </a:bodyPr>
          <a:p>
            <a:pPr marL="63500" lvl="2" indent="0" algn="l">
              <a:buNone/>
            </a:pPr>
            <a:r>
              <a:rPr lang="en-US" altLang="zh-CN" sz="2400">
                <a:solidFill>
                  <a:srgbClr val="FF00FF"/>
                </a:solidFill>
                <a:latin typeface="黑体" panose="02010609060101010101" pitchFamily="49" charset="-122"/>
                <a:ea typeface="黑体" panose="02010609060101010101" pitchFamily="49" charset="-122"/>
              </a:rPr>
              <a:t>256</a:t>
            </a:r>
            <a:r>
              <a:rPr lang="zh-CN" altLang="en-US" sz="2400">
                <a:solidFill>
                  <a:srgbClr val="FF00FF"/>
                </a:solidFill>
                <a:latin typeface="黑体" panose="02010609060101010101" pitchFamily="49" charset="-122"/>
                <a:ea typeface="黑体" panose="02010609060101010101" pitchFamily="49" charset="-122"/>
              </a:rPr>
              <a:t>块</a:t>
            </a:r>
            <a:endParaRPr lang="zh-CN" altLang="en-US" sz="2400">
              <a:solidFill>
                <a:srgbClr val="FF00FF"/>
              </a:solidFill>
              <a:latin typeface="黑体" panose="02010609060101010101" pitchFamily="49" charset="-122"/>
              <a:ea typeface="黑体" panose="02010609060101010101" pitchFamily="49" charset="-122"/>
            </a:endParaRPr>
          </a:p>
          <a:p>
            <a:pPr marL="63500" lvl="2" indent="0" algn="l">
              <a:buNone/>
            </a:pPr>
            <a:r>
              <a:rPr lang="en-US" altLang="zh-CN" sz="2400">
                <a:solidFill>
                  <a:srgbClr val="FF00FF"/>
                </a:solidFill>
                <a:latin typeface="黑体" panose="02010609060101010101" pitchFamily="49" charset="-122"/>
                <a:ea typeface="黑体" panose="02010609060101010101" pitchFamily="49" charset="-122"/>
              </a:rPr>
              <a:t>2</a:t>
            </a:r>
            <a:r>
              <a:rPr lang="en-US" altLang="zh-CN" sz="2400" baseline="60000">
                <a:solidFill>
                  <a:srgbClr val="FF00FF"/>
                </a:solidFill>
                <a:uFillTx/>
                <a:latin typeface="黑体" panose="02010609060101010101" pitchFamily="49" charset="-122"/>
                <a:ea typeface="黑体" panose="02010609060101010101" pitchFamily="49" charset="-122"/>
              </a:rPr>
              <a:t>s</a:t>
            </a:r>
            <a:r>
              <a:rPr lang="zh-CN" altLang="en-US" sz="2400">
                <a:solidFill>
                  <a:srgbClr val="FF00FF"/>
                </a:solidFill>
                <a:latin typeface="黑体" panose="02010609060101010101" pitchFamily="49" charset="-122"/>
                <a:ea typeface="黑体" panose="02010609060101010101" pitchFamily="49" charset="-122"/>
              </a:rPr>
              <a:t>块</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6" name="文本框 1"/>
          <p:cNvSpPr txBox="1"/>
          <p:nvPr/>
        </p:nvSpPr>
        <p:spPr>
          <a:xfrm>
            <a:off x="1548130" y="5532120"/>
            <a:ext cx="1748790" cy="307340"/>
          </a:xfrm>
          <a:prstGeom prst="rect">
            <a:avLst/>
          </a:prstGeom>
          <a:noFill/>
          <a:ln w="9525">
            <a:noFill/>
          </a:ln>
        </p:spPr>
        <p:txBody>
          <a:bodyPr wrap="square" lIns="36195" tIns="0" rIns="0" bIns="0" anchor="t" anchorCtr="1">
            <a:spAutoFit/>
          </a:bodyPr>
          <a:p>
            <a:pPr marL="63500" lvl="2" indent="0" algn="l">
              <a:buNone/>
            </a:pPr>
            <a:r>
              <a:rPr lang="zh-CN" sz="2000">
                <a:solidFill>
                  <a:srgbClr val="FF0000"/>
                </a:solidFill>
                <a:latin typeface="黑体" panose="02010609060101010101" pitchFamily="49" charset="-122"/>
                <a:ea typeface="黑体" panose="02010609060101010101" pitchFamily="49" charset="-122"/>
              </a:rPr>
              <a:t>：主存块地址</a:t>
            </a:r>
            <a:r>
              <a:rPr lang="en-US" altLang="zh-CN" sz="2000">
                <a:solidFill>
                  <a:srgbClr val="FF0000"/>
                </a:solidFill>
                <a:latin typeface="黑体" panose="02010609060101010101" pitchFamily="49" charset="-122"/>
                <a:ea typeface="黑体" panose="02010609060101010101" pitchFamily="49" charset="-122"/>
              </a:rPr>
              <a:t> </a:t>
            </a:r>
            <a:endParaRPr lang="en-US" altLang="zh-CN" sz="2000">
              <a:solidFill>
                <a:srgbClr val="FF0000"/>
              </a:solidFill>
              <a:latin typeface="黑体" panose="02010609060101010101" pitchFamily="49" charset="-122"/>
              <a:ea typeface="黑体" panose="02010609060101010101" pitchFamily="49" charset="-122"/>
            </a:endParaRPr>
          </a:p>
        </p:txBody>
      </p:sp>
      <p:sp>
        <p:nvSpPr>
          <p:cNvPr id="7" name="文本框 1"/>
          <p:cNvSpPr txBox="1"/>
          <p:nvPr/>
        </p:nvSpPr>
        <p:spPr>
          <a:xfrm>
            <a:off x="3749675" y="2853055"/>
            <a:ext cx="1644015" cy="368935"/>
          </a:xfrm>
          <a:prstGeom prst="rect">
            <a:avLst/>
          </a:prstGeom>
          <a:noFill/>
          <a:ln w="9525">
            <a:noFill/>
          </a:ln>
        </p:spPr>
        <p:txBody>
          <a:bodyPr wrap="square" lIns="36195" tIns="0" rIns="0" bIns="0" anchor="t" anchorCtr="1">
            <a:spAutoFit/>
          </a:bodyPr>
          <a:p>
            <a:pPr marL="63500" lvl="2" indent="0" algn="l">
              <a:buNone/>
            </a:pPr>
            <a:r>
              <a:rPr lang="zh-CN" altLang="en-US" sz="2400">
                <a:solidFill>
                  <a:srgbClr val="FF0000"/>
                </a:solidFill>
                <a:latin typeface="黑体" panose="02010609060101010101" pitchFamily="49" charset="-122"/>
                <a:ea typeface="黑体" panose="02010609060101010101" pitchFamily="49" charset="-122"/>
              </a:rPr>
              <a:t>多对一</a:t>
            </a:r>
            <a:endParaRPr lang="zh-CN" altLang="en-US" sz="2400">
              <a:solidFill>
                <a:srgbClr val="FF0000"/>
              </a:solidFill>
              <a:latin typeface="黑体" panose="02010609060101010101" pitchFamily="49" charset="-122"/>
              <a:ea typeface="黑体" panose="02010609060101010101" pitchFamily="49" charset="-122"/>
            </a:endParaRPr>
          </a:p>
        </p:txBody>
      </p:sp>
      <p:sp>
        <p:nvSpPr>
          <p:cNvPr id="8" name="文本框 1"/>
          <p:cNvSpPr txBox="1"/>
          <p:nvPr/>
        </p:nvSpPr>
        <p:spPr>
          <a:xfrm>
            <a:off x="6910070" y="4102735"/>
            <a:ext cx="1821180" cy="368935"/>
          </a:xfrm>
          <a:prstGeom prst="rect">
            <a:avLst/>
          </a:prstGeom>
          <a:noFill/>
          <a:ln w="9525">
            <a:noFill/>
          </a:ln>
        </p:spPr>
        <p:txBody>
          <a:bodyPr wrap="square" lIns="36195" tIns="0" rIns="0" bIns="0" anchor="t" anchorCtr="1">
            <a:spAutoFit/>
          </a:bodyPr>
          <a:p>
            <a:pPr marL="63500" lvl="2" indent="0" algn="l">
              <a:buNone/>
            </a:pPr>
            <a:r>
              <a:rPr lang="zh-CN" altLang="en-US" sz="2400">
                <a:solidFill>
                  <a:srgbClr val="FF00FF"/>
                </a:solidFill>
                <a:latin typeface="黑体" panose="02010609060101010101" pitchFamily="49" charset="-122"/>
                <a:ea typeface="黑体" panose="02010609060101010101" pitchFamily="49" charset="-122"/>
              </a:rPr>
              <a:t>每块</a:t>
            </a:r>
            <a:r>
              <a:rPr lang="en-US" altLang="zh-CN" sz="2400">
                <a:solidFill>
                  <a:srgbClr val="FF00FF"/>
                </a:solidFill>
                <a:latin typeface="黑体" panose="02010609060101010101" pitchFamily="49" charset="-122"/>
                <a:ea typeface="黑体" panose="02010609060101010101" pitchFamily="49" charset="-122"/>
              </a:rPr>
              <a:t>2</a:t>
            </a:r>
            <a:r>
              <a:rPr lang="en-US" altLang="zh-CN" sz="2400" baseline="60000">
                <a:solidFill>
                  <a:srgbClr val="FF00FF"/>
                </a:solidFill>
                <a:uFillTx/>
                <a:latin typeface="黑体" panose="02010609060101010101" pitchFamily="49" charset="-122"/>
                <a:ea typeface="黑体" panose="02010609060101010101" pitchFamily="49" charset="-122"/>
              </a:rPr>
              <a:t>w</a:t>
            </a:r>
            <a:r>
              <a:rPr lang="zh-CN" altLang="en-US" sz="2400">
                <a:solidFill>
                  <a:srgbClr val="FF00FF"/>
                </a:solidFill>
                <a:latin typeface="黑体" panose="02010609060101010101" pitchFamily="49" charset="-122"/>
                <a:ea typeface="黑体" panose="02010609060101010101" pitchFamily="49" charset="-122"/>
              </a:rPr>
              <a:t>个字</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9" name="文本框 1"/>
          <p:cNvSpPr txBox="1"/>
          <p:nvPr/>
        </p:nvSpPr>
        <p:spPr>
          <a:xfrm>
            <a:off x="1475740" y="3563620"/>
            <a:ext cx="1821180" cy="307340"/>
          </a:xfrm>
          <a:prstGeom prst="rect">
            <a:avLst/>
          </a:prstGeom>
          <a:noFill/>
          <a:ln w="9525">
            <a:noFill/>
          </a:ln>
        </p:spPr>
        <p:txBody>
          <a:bodyPr wrap="square" lIns="36195" tIns="0" rIns="0" bIns="0" anchor="t" anchorCtr="1">
            <a:spAutoFit/>
          </a:bodyPr>
          <a:p>
            <a:pPr marL="63500" lvl="2" indent="0" algn="l">
              <a:buNone/>
            </a:pPr>
            <a:r>
              <a:rPr lang="zh-CN" altLang="en-US" sz="2000">
                <a:solidFill>
                  <a:srgbClr val="FF00FF"/>
                </a:solidFill>
                <a:latin typeface="黑体" panose="02010609060101010101" pitchFamily="49" charset="-122"/>
                <a:ea typeface="黑体" panose="02010609060101010101" pitchFamily="49" charset="-122"/>
              </a:rPr>
              <a:t>每行</a:t>
            </a:r>
            <a:r>
              <a:rPr lang="en-US" altLang="zh-CN" sz="2000">
                <a:solidFill>
                  <a:srgbClr val="FF00FF"/>
                </a:solidFill>
                <a:latin typeface="黑体" panose="02010609060101010101" pitchFamily="49" charset="-122"/>
                <a:ea typeface="黑体" panose="02010609060101010101" pitchFamily="49" charset="-122"/>
              </a:rPr>
              <a:t>2</a:t>
            </a:r>
            <a:r>
              <a:rPr lang="en-US" altLang="zh-CN" sz="2000" baseline="60000">
                <a:solidFill>
                  <a:srgbClr val="FF00FF"/>
                </a:solidFill>
                <a:uFillTx/>
                <a:latin typeface="黑体" panose="02010609060101010101" pitchFamily="49" charset="-122"/>
                <a:ea typeface="黑体" panose="02010609060101010101" pitchFamily="49" charset="-122"/>
              </a:rPr>
              <a:t>w</a:t>
            </a:r>
            <a:r>
              <a:rPr lang="zh-CN" altLang="en-US" sz="2000">
                <a:solidFill>
                  <a:srgbClr val="FF00FF"/>
                </a:solidFill>
                <a:latin typeface="黑体" panose="02010609060101010101" pitchFamily="49" charset="-122"/>
                <a:ea typeface="黑体" panose="02010609060101010101" pitchFamily="49" charset="-122"/>
              </a:rPr>
              <a:t>个字</a:t>
            </a:r>
            <a:endParaRPr lang="zh-CN" altLang="en-US" sz="2000">
              <a:solidFill>
                <a:srgbClr val="FF00FF"/>
              </a:solidFill>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1506" name="Rectangle 2"/>
          <p:cNvSpPr>
            <a:spLocks noGrp="1"/>
          </p:cNvSpPr>
          <p:nvPr>
            <p:ph type="title"/>
          </p:nvPr>
        </p:nvSpPr>
        <p:spPr>
          <a:xfrm>
            <a:off x="457200" y="122238"/>
            <a:ext cx="8340725" cy="630237"/>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3.1.2 </a:t>
            </a:r>
            <a:r>
              <a:rPr lang="zh-CN" altLang="en-US" dirty="0">
                <a:latin typeface="黑体" panose="02010609060101010101" pitchFamily="49" charset="-122"/>
                <a:ea typeface="黑体" panose="02010609060101010101" pitchFamily="49" charset="-122"/>
                <a:cs typeface="+mj-cs"/>
              </a:rPr>
              <a:t>存储器的编址和端模式</a:t>
            </a:r>
            <a:endParaRPr lang="zh-CN" altLang="en-US" dirty="0">
              <a:latin typeface="黑体" panose="02010609060101010101" pitchFamily="49" charset="-122"/>
              <a:ea typeface="黑体" panose="02010609060101010101" pitchFamily="49" charset="-122"/>
              <a:cs typeface="+mj-cs"/>
            </a:endParaRPr>
          </a:p>
        </p:txBody>
      </p:sp>
      <p:sp>
        <p:nvSpPr>
          <p:cNvPr id="16387" name="Rectangle 3"/>
          <p:cNvSpPr>
            <a:spLocks noGrp="1"/>
          </p:cNvSpPr>
          <p:nvPr>
            <p:ph idx="1"/>
          </p:nvPr>
        </p:nvSpPr>
        <p:spPr>
          <a:xfrm>
            <a:off x="-108267" y="734695"/>
            <a:ext cx="8707438" cy="5387975"/>
          </a:xfrm>
        </p:spPr>
        <p:txBody>
          <a:bodyPr vert="horz" wrap="square" lIns="91440" tIns="45720" rIns="91440" bIns="45720" anchor="t"/>
          <a:p>
            <a:pPr marL="342900" marR="0" indent="-342900" algn="l" defTabSz="914400" rtl="0" eaLnBrk="1" fontAlgn="base" latinLnBrk="0" hangingPunct="1">
              <a:lnSpc>
                <a:spcPct val="120000"/>
              </a:lnSpc>
              <a:spcBef>
                <a:spcPct val="20000"/>
              </a:spcBef>
              <a:spcAft>
                <a:spcPct val="0"/>
              </a:spcAft>
              <a:buClr>
                <a:schemeClr val="tx2"/>
              </a:buClr>
              <a:buSzPct val="70000"/>
              <a:buFont typeface="Wingdings" panose="05000000000000000000" pitchFamily="2" charset="2"/>
              <a:buChar char="l"/>
            </a:pP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a:t>
            </a:r>
            <a:r>
              <a:rPr kumimoji="0" lang="zh-CN" altLang="en-US" sz="2500" b="1" i="0" strike="noStrike" kern="0" cap="none" spc="0" normalizeH="0" baseline="0" noProof="1" dirty="0">
                <a:solidFill>
                  <a:srgbClr val="FF0000"/>
                </a:solidFill>
                <a:highlight>
                  <a:srgbClr val="00FFFF"/>
                </a:highlight>
                <a:latin typeface="黑体" panose="02010609060101010101" pitchFamily="49" charset="-122"/>
                <a:ea typeface="黑体" panose="02010609060101010101" pitchFamily="49" charset="-122"/>
                <a:cs typeface="+mn-cs"/>
              </a:rPr>
              <a:t>位</a:t>
            </a: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元：</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存储一位二进制代码</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（最小的存储单位）</a:t>
            </a:r>
            <a:endPar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20000"/>
              </a:lnSpc>
              <a:spcBef>
                <a:spcPct val="20000"/>
              </a:spcBef>
              <a:spcAft>
                <a:spcPct val="0"/>
              </a:spcAft>
              <a:buClr>
                <a:schemeClr val="tx2"/>
              </a:buClr>
              <a:buSzPct val="70000"/>
              <a:buFont typeface="Wingdings" panose="05000000000000000000" pitchFamily="2" charset="2"/>
              <a:buChar char="l"/>
            </a:pPr>
            <a:r>
              <a:rPr kumimoji="0" lang="zh-CN" altLang="en-US" sz="2500" b="1" i="0" u="none" strike="noStrike" kern="0" cap="none" spc="0" normalizeH="0" baseline="0" noProof="1" dirty="0">
                <a:solidFill>
                  <a:srgbClr val="FF0000"/>
                </a:solidFill>
                <a:highlight>
                  <a:srgbClr val="00FFFF"/>
                </a:highlight>
                <a:latin typeface="黑体" panose="02010609060101010101" pitchFamily="49" charset="-122"/>
                <a:ea typeface="黑体" panose="02010609060101010101" pitchFamily="49" charset="-122"/>
                <a:cs typeface="+mn-cs"/>
              </a:rPr>
              <a:t>字</a:t>
            </a: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存储单元</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：存放一个机器字的存储单元，相应的单元地址叫</a:t>
            </a:r>
            <a:r>
              <a:rPr kumimoji="0" lang="zh-CN" altLang="en-US" sz="25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字地址</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20000"/>
              </a:lnSpc>
              <a:spcBef>
                <a:spcPct val="20000"/>
              </a:spcBef>
              <a:spcAft>
                <a:spcPct val="0"/>
              </a:spcAft>
              <a:buClr>
                <a:schemeClr val="tx2"/>
              </a:buClr>
              <a:buSzPct val="70000"/>
              <a:buFont typeface="Wingdings" panose="05000000000000000000" pitchFamily="2" charset="2"/>
              <a:buChar char="l"/>
            </a:pPr>
            <a:r>
              <a:rPr kumimoji="0" lang="zh-CN" altLang="en-US" sz="2500" b="1" i="0" u="none" strike="noStrike" kern="0" cap="none" spc="0" normalizeH="0" baseline="0" noProof="1" dirty="0">
                <a:solidFill>
                  <a:srgbClr val="FF0000"/>
                </a:solidFill>
                <a:highlight>
                  <a:srgbClr val="00FFFF"/>
                </a:highlight>
                <a:latin typeface="黑体" panose="02010609060101010101" pitchFamily="49" charset="-122"/>
                <a:ea typeface="黑体" panose="02010609060101010101" pitchFamily="49" charset="-122"/>
                <a:cs typeface="+mn-cs"/>
              </a:rPr>
              <a:t>字节</a:t>
            </a: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存储单元</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：存放一个字节的单元，相应的地址称为</a:t>
            </a:r>
            <a:r>
              <a:rPr kumimoji="0" lang="zh-CN" altLang="en-US" sz="25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字节地址</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20000"/>
              </a:lnSpc>
              <a:spcBef>
                <a:spcPct val="20000"/>
              </a:spcBef>
              <a:spcAft>
                <a:spcPct val="0"/>
              </a:spcAft>
              <a:buClr>
                <a:schemeClr val="tx2"/>
              </a:buClr>
              <a:buSzPct val="70000"/>
              <a:buFont typeface="Wingdings" panose="05000000000000000000" pitchFamily="2" charset="2"/>
              <a:buChar char="l"/>
            </a:pP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端模式：</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一个存储字内部的多字节排列方式</a:t>
            </a:r>
            <a:endPar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20000"/>
              </a:lnSpc>
              <a:spcBef>
                <a:spcPct val="20000"/>
              </a:spcBef>
              <a:spcAft>
                <a:spcPct val="0"/>
              </a:spcAft>
              <a:buClr>
                <a:schemeClr val="tx2"/>
              </a:buClr>
              <a:buSzPct val="70000"/>
              <a:buFont typeface="Wingdings" panose="05000000000000000000" pitchFamily="2" charset="2"/>
              <a:buNone/>
            </a:pP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 大端模式：</a:t>
            </a:r>
            <a:endPar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20000"/>
              </a:lnSpc>
              <a:spcBef>
                <a:spcPct val="20000"/>
              </a:spcBef>
              <a:spcAft>
                <a:spcPct val="0"/>
              </a:spcAft>
              <a:buClr>
                <a:schemeClr val="tx2"/>
              </a:buClr>
              <a:buSzPct val="70000"/>
              <a:buFont typeface="Wingdings" panose="05000000000000000000" pitchFamily="2" charset="2"/>
              <a:buNone/>
            </a:pP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小端模式</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en-US" altLang="zh-CN"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graphicFrame>
        <p:nvGraphicFramePr>
          <p:cNvPr id="2" name="对象 1"/>
          <p:cNvGraphicFramePr/>
          <p:nvPr>
            <p:custDataLst>
              <p:tags r:id="rId1"/>
            </p:custDataLst>
          </p:nvPr>
        </p:nvGraphicFramePr>
        <p:xfrm>
          <a:off x="3204210" y="3861435"/>
          <a:ext cx="5916295" cy="2963545"/>
        </p:xfrm>
        <a:graphic>
          <a:graphicData uri="http://schemas.openxmlformats.org/presentationml/2006/ole">
            <mc:AlternateContent xmlns:mc="http://schemas.openxmlformats.org/markup-compatibility/2006">
              <mc:Choice xmlns:v="urn:schemas-microsoft-com:vml" Requires="v">
                <p:oleObj spid="_x0000_s3" name="" r:id="rId2" imgW="9658350" imgH="4565650" progId="Paint.Picture">
                  <p:embed/>
                </p:oleObj>
              </mc:Choice>
              <mc:Fallback>
                <p:oleObj name="" r:id="rId2" imgW="9658350" imgH="4565650" progId="Paint.Picture">
                  <p:embed/>
                  <p:pic>
                    <p:nvPicPr>
                      <p:cNvPr id="0" name="图片 2"/>
                      <p:cNvPicPr/>
                      <p:nvPr/>
                    </p:nvPicPr>
                    <p:blipFill>
                      <a:blip r:embed="rId3"/>
                      <a:stretch>
                        <a:fillRect/>
                      </a:stretch>
                    </p:blipFill>
                    <p:spPr>
                      <a:xfrm>
                        <a:off x="3204210" y="3861435"/>
                        <a:ext cx="5916295" cy="2963545"/>
                      </a:xfrm>
                      <a:prstGeom prst="rect">
                        <a:avLst/>
                      </a:prstGeom>
                    </p:spPr>
                  </p:pic>
                </p:oleObj>
              </mc:Fallback>
            </mc:AlternateContent>
          </a:graphicData>
        </a:graphic>
      </p:graphicFrame>
      <p:sp>
        <p:nvSpPr>
          <p:cNvPr id="29706" name="矩形 7"/>
          <p:cNvSpPr/>
          <p:nvPr/>
        </p:nvSpPr>
        <p:spPr>
          <a:xfrm>
            <a:off x="36195" y="5229225"/>
            <a:ext cx="2879725" cy="142049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en-US" sz="2400" dirty="0">
                <a:solidFill>
                  <a:srgbClr val="FF0000"/>
                </a:solidFill>
                <a:latin typeface="黑体" panose="02010609060101010101" pitchFamily="49" charset="-122"/>
                <a:ea typeface="黑体" panose="02010609060101010101" pitchFamily="49" charset="-122"/>
              </a:rPr>
              <a:t>Intel</a:t>
            </a:r>
            <a:r>
              <a:rPr lang="zh-CN" altLang="en-US" sz="2400" dirty="0">
                <a:solidFill>
                  <a:srgbClr val="FF0000"/>
                </a:solidFill>
                <a:latin typeface="黑体" panose="02010609060101010101" pitchFamily="49" charset="-122"/>
                <a:ea typeface="黑体" panose="02010609060101010101" pitchFamily="49" charset="-122"/>
              </a:rPr>
              <a:t>的</a:t>
            </a:r>
            <a:r>
              <a:rPr lang="en-US" altLang="zh-CN" sz="2400" dirty="0">
                <a:solidFill>
                  <a:srgbClr val="FF0000"/>
                </a:solidFill>
                <a:latin typeface="黑体" panose="02010609060101010101" pitchFamily="49" charset="-122"/>
                <a:ea typeface="黑体" panose="02010609060101010101" pitchFamily="49" charset="-122"/>
              </a:rPr>
              <a:t>CPU</a:t>
            </a:r>
            <a:r>
              <a:rPr lang="zh-CN" altLang="en-US" sz="2400" dirty="0">
                <a:solidFill>
                  <a:srgbClr val="FF0000"/>
                </a:solidFill>
                <a:latin typeface="黑体" panose="02010609060101010101" pitchFamily="49" charset="-122"/>
                <a:ea typeface="黑体" panose="02010609060101010101" pitchFamily="49" charset="-122"/>
              </a:rPr>
              <a:t>采用哪种端模式？</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答：采用小端模式</a:t>
            </a:r>
            <a:endParaRPr lang="zh-CN" altLang="en-US" sz="2400"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9706">
                                            <p:txEl>
                                              <p:pRg st="1" end="1"/>
                                            </p:txEl>
                                          </p:spTgt>
                                        </p:tgtEl>
                                        <p:attrNameLst>
                                          <p:attrName>style.visibility</p:attrName>
                                        </p:attrNameLst>
                                      </p:cBhvr>
                                      <p:to>
                                        <p:strVal val="visible"/>
                                      </p:to>
                                    </p:set>
                                    <p:anim calcmode="lin" valueType="num">
                                      <p:cBhvr additive="base">
                                        <p:cTn id="7" dur="500"/>
                                        <p:tgtEl>
                                          <p:spTgt spid="29706">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97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36830" y="2411730"/>
          <a:ext cx="9069705" cy="4437380"/>
        </p:xfrm>
        <a:graphic>
          <a:graphicData uri="http://schemas.openxmlformats.org/presentationml/2006/ole">
            <mc:AlternateContent xmlns:mc="http://schemas.openxmlformats.org/markup-compatibility/2006">
              <mc:Choice xmlns:v="urn:schemas-microsoft-com:vml" Requires="v">
                <p:oleObj spid="_x0000_s3" name="" r:id="rId1" imgW="7990840" imgH="10242550" progId="Paint.Picture">
                  <p:embed/>
                </p:oleObj>
              </mc:Choice>
              <mc:Fallback>
                <p:oleObj name="" r:id="rId1" imgW="7990840" imgH="10242550" progId="Paint.Picture">
                  <p:embed/>
                  <p:pic>
                    <p:nvPicPr>
                      <p:cNvPr id="0" name="图片 2"/>
                      <p:cNvPicPr/>
                      <p:nvPr/>
                    </p:nvPicPr>
                    <p:blipFill>
                      <a:blip r:embed="rId2"/>
                      <a:stretch>
                        <a:fillRect/>
                      </a:stretch>
                    </p:blipFill>
                    <p:spPr>
                      <a:xfrm>
                        <a:off x="36830" y="2411730"/>
                        <a:ext cx="9069705" cy="4437380"/>
                      </a:xfrm>
                      <a:prstGeom prst="rect">
                        <a:avLst/>
                      </a:prstGeom>
                    </p:spPr>
                  </p:pic>
                </p:oleObj>
              </mc:Fallback>
            </mc:AlternateContent>
          </a:graphicData>
        </a:graphic>
      </p:graphicFrame>
      <p:sp>
        <p:nvSpPr>
          <p:cNvPr id="34818"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15362" name="Rectangle 3"/>
          <p:cNvSpPr>
            <a:spLocks noGrp="1"/>
          </p:cNvSpPr>
          <p:nvPr>
            <p:ph idx="1"/>
          </p:nvPr>
        </p:nvSpPr>
        <p:spPr>
          <a:xfrm>
            <a:off x="250825" y="854075"/>
            <a:ext cx="8229600" cy="168910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访问过程：</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比较电路</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将内存地址的块号与</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中的标记进行比较，相同表示</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命中</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，访问相应单元；如果</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没有命中</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访问内存，</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CPU </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直接访问内存，并将被访问内存的相对应块写入</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sp>
        <p:nvSpPr>
          <p:cNvPr id="34820" name="Rectangle 2"/>
          <p:cNvSpPr txBox="1"/>
          <p:nvPr/>
        </p:nvSpPr>
        <p:spPr>
          <a:xfrm>
            <a:off x="4763" y="241300"/>
            <a:ext cx="9021762" cy="673100"/>
          </a:xfrm>
          <a:prstGeom prst="rect">
            <a:avLst/>
          </a:prstGeom>
          <a:noFill/>
          <a:ln w="9525">
            <a:noFill/>
          </a:ln>
        </p:spPr>
        <p:txBody>
          <a:bodyPr anchor="b" anchorCtr="0"/>
          <a:p>
            <a:pPr>
              <a:buSzTx/>
            </a:pPr>
            <a:r>
              <a:rPr lang="en-US" altLang="zh-CN" sz="4800" b="1" dirty="0">
                <a:solidFill>
                  <a:srgbClr val="FF00FF"/>
                </a:solidFill>
                <a:latin typeface="黑体" panose="02010609060101010101" pitchFamily="49" charset="-122"/>
                <a:ea typeface="黑体" panose="02010609060101010101" pitchFamily="49" charset="-122"/>
              </a:rPr>
              <a:t>1</a:t>
            </a:r>
            <a:r>
              <a:rPr lang="zh-CN" altLang="en-US" sz="4800" b="1" dirty="0">
                <a:solidFill>
                  <a:srgbClr val="FF00FF"/>
                </a:solidFill>
                <a:latin typeface="黑体" panose="02010609060101010101" pitchFamily="49" charset="-122"/>
                <a:ea typeface="黑体" panose="02010609060101010101" pitchFamily="49" charset="-122"/>
              </a:rPr>
              <a:t>、全相联映射</a:t>
            </a:r>
            <a:endParaRPr lang="zh-CN" altLang="en-US" sz="4800" b="1" dirty="0">
              <a:solidFill>
                <a:srgbClr val="FF00FF"/>
              </a:solidFill>
              <a:latin typeface="黑体" panose="02010609060101010101" pitchFamily="49" charset="-122"/>
              <a:ea typeface="黑体" panose="02010609060101010101" pitchFamily="49" charset="-122"/>
            </a:endParaRPr>
          </a:p>
        </p:txBody>
      </p:sp>
      <p:sp>
        <p:nvSpPr>
          <p:cNvPr id="34821" name="文本框 1"/>
          <p:cNvSpPr txBox="1"/>
          <p:nvPr/>
        </p:nvSpPr>
        <p:spPr>
          <a:xfrm>
            <a:off x="2735263" y="2041525"/>
            <a:ext cx="6367462" cy="369888"/>
          </a:xfrm>
          <a:prstGeom prst="rect">
            <a:avLst/>
          </a:prstGeom>
          <a:solidFill>
            <a:srgbClr val="FFFF47"/>
          </a:solidFill>
          <a:ln w="9525">
            <a:noFill/>
          </a:ln>
        </p:spPr>
        <p:txBody>
          <a:bodyPr wrap="none" lIns="36195" tIns="0" rIns="0" bIns="0" anchor="t" anchorCtr="1">
            <a:spAutoFit/>
          </a:bodyPr>
          <a:p>
            <a:pPr marL="694055" lvl="2" indent="0" algn="l" eaLnBrk="1" hangingPunct="1">
              <a:buNone/>
            </a:pPr>
            <a:r>
              <a:rPr lang="zh-CN" altLang="en-US" sz="2400">
                <a:solidFill>
                  <a:srgbClr val="FF00FF"/>
                </a:solidFill>
                <a:latin typeface="黑体" panose="02010609060101010101" pitchFamily="49" charset="-122"/>
                <a:ea typeface="黑体" panose="02010609060101010101" pitchFamily="49" charset="-122"/>
              </a:rPr>
              <a:t>缺点：比较电路设计难，成本高 →容量小</a:t>
            </a:r>
            <a:endParaRPr lang="zh-CN" altLang="en-US" sz="2400">
              <a:solidFill>
                <a:srgbClr val="FF00FF"/>
              </a:solidFill>
              <a:latin typeface="黑体" panose="02010609060101010101" pitchFamily="49" charset="-122"/>
              <a:ea typeface="黑体" panose="02010609060101010101" pitchFamily="49" charset="-122"/>
            </a:endParaRPr>
          </a:p>
        </p:txBody>
      </p:sp>
      <p:sp>
        <p:nvSpPr>
          <p:cNvPr id="34822" name="文本框 1"/>
          <p:cNvSpPr txBox="1"/>
          <p:nvPr/>
        </p:nvSpPr>
        <p:spPr>
          <a:xfrm>
            <a:off x="3719513" y="2835275"/>
            <a:ext cx="581025"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块号</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34823" name="文本框 1"/>
          <p:cNvSpPr txBox="1"/>
          <p:nvPr/>
        </p:nvSpPr>
        <p:spPr>
          <a:xfrm>
            <a:off x="4177030" y="88900"/>
            <a:ext cx="4663440" cy="738505"/>
          </a:xfrm>
          <a:prstGeom prst="rect">
            <a:avLst/>
          </a:prstGeom>
          <a:solidFill>
            <a:srgbClr val="D6ADFF"/>
          </a:solidFill>
          <a:ln w="9525">
            <a:noFill/>
          </a:ln>
        </p:spPr>
        <p:txBody>
          <a:bodyPr wrap="square" lIns="36195" tIns="0" rIns="0" bIns="0" anchor="t" anchorCtr="1">
            <a:spAutoFit/>
          </a:bodyPr>
          <a:p>
            <a:pPr marL="0" lvl="2" indent="0" algn="l">
              <a:buNone/>
            </a:pPr>
            <a:r>
              <a:rPr lang="zh-CN" altLang="en-US" sz="2400">
                <a:solidFill>
                  <a:srgbClr val="FF0000"/>
                </a:solidFill>
                <a:latin typeface="黑体" panose="02010609060101010101" pitchFamily="49" charset="-122"/>
                <a:ea typeface="黑体" panose="02010609060101010101" pitchFamily="49" charset="-122"/>
              </a:rPr>
              <a:t>内存分块，</a:t>
            </a:r>
            <a:r>
              <a:rPr lang="en-US" altLang="zh-CN" sz="2400">
                <a:solidFill>
                  <a:srgbClr val="FF0000"/>
                </a:solidFill>
                <a:latin typeface="黑体" panose="02010609060101010101" pitchFamily="49" charset="-122"/>
                <a:ea typeface="黑体" panose="02010609060101010101" pitchFamily="49" charset="-122"/>
              </a:rPr>
              <a:t>cache</a:t>
            </a:r>
            <a:r>
              <a:rPr lang="zh-CN" altLang="en-US" sz="2400">
                <a:solidFill>
                  <a:srgbClr val="FF0000"/>
                </a:solidFill>
                <a:latin typeface="黑体" panose="02010609060101010101" pitchFamily="49" charset="-122"/>
                <a:ea typeface="黑体" panose="02010609060101010101" pitchFamily="49" charset="-122"/>
              </a:rPr>
              <a:t>分行</a:t>
            </a:r>
            <a:endParaRPr lang="zh-CN" altLang="en-US" sz="2400">
              <a:solidFill>
                <a:srgbClr val="FF0000"/>
              </a:solidFill>
              <a:latin typeface="黑体" panose="02010609060101010101" pitchFamily="49" charset="-122"/>
              <a:ea typeface="黑体" panose="02010609060101010101" pitchFamily="49" charset="-122"/>
            </a:endParaRPr>
          </a:p>
          <a:p>
            <a:pPr marL="0" lvl="2" indent="0" algn="l">
              <a:buNone/>
            </a:pPr>
            <a:r>
              <a:rPr lang="zh-CN" altLang="en-US" sz="2400">
                <a:solidFill>
                  <a:srgbClr val="FF0000"/>
                </a:solidFill>
                <a:latin typeface="黑体" panose="02010609060101010101" pitchFamily="49" charset="-122"/>
                <a:ea typeface="黑体" panose="02010609060101010101" pitchFamily="49" charset="-122"/>
                <a:sym typeface="+mn-ea"/>
              </a:rPr>
              <a:t>块内分字，</a:t>
            </a:r>
            <a:r>
              <a:rPr lang="zh-CN" altLang="en-US" sz="2400">
                <a:solidFill>
                  <a:srgbClr val="FF0000"/>
                </a:solidFill>
                <a:latin typeface="黑体" panose="02010609060101010101" pitchFamily="49" charset="-122"/>
                <a:ea typeface="黑体" panose="02010609060101010101" pitchFamily="49" charset="-122"/>
              </a:rPr>
              <a:t>块大小</a:t>
            </a:r>
            <a:r>
              <a:rPr lang="en-US" altLang="zh-CN" sz="2400">
                <a:solidFill>
                  <a:srgbClr val="FF0000"/>
                </a:solidFill>
                <a:latin typeface="黑体" panose="02010609060101010101" pitchFamily="49" charset="-122"/>
                <a:ea typeface="黑体" panose="02010609060101010101" pitchFamily="49" charset="-122"/>
              </a:rPr>
              <a:t>=Cache</a:t>
            </a:r>
            <a:r>
              <a:rPr lang="zh-CN" altLang="en-US" sz="2400">
                <a:solidFill>
                  <a:srgbClr val="FF0000"/>
                </a:solidFill>
                <a:latin typeface="黑体" panose="02010609060101010101" pitchFamily="49" charset="-122"/>
                <a:ea typeface="黑体" panose="02010609060101010101" pitchFamily="49" charset="-122"/>
              </a:rPr>
              <a:t>行大小，</a:t>
            </a:r>
            <a:endParaRPr lang="zh-CN" altLang="en-US" sz="2400">
              <a:solidFill>
                <a:srgbClr val="FF0000"/>
              </a:solidFill>
              <a:latin typeface="黑体" panose="02010609060101010101" pitchFamily="49" charset="-122"/>
              <a:ea typeface="黑体" panose="02010609060101010101" pitchFamily="49" charset="-122"/>
            </a:endParaRPr>
          </a:p>
        </p:txBody>
      </p:sp>
      <p:sp>
        <p:nvSpPr>
          <p:cNvPr id="4" name="文本框 1"/>
          <p:cNvSpPr txBox="1"/>
          <p:nvPr/>
        </p:nvSpPr>
        <p:spPr>
          <a:xfrm>
            <a:off x="3420110" y="4797425"/>
            <a:ext cx="1492885" cy="307340"/>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相联存储器</a:t>
            </a:r>
            <a:endParaRPr lang="zh-CN" altLang="en-US" sz="2000">
              <a:solidFill>
                <a:srgbClr val="FF00FF"/>
              </a:solidFill>
              <a:latin typeface="黑体" panose="02010609060101010101" pitchFamily="49" charset="-122"/>
              <a:ea typeface="黑体" panose="02010609060101010101"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246785"/>
          <p:cNvSpPr>
            <a:spLocks noGrp="1"/>
          </p:cNvSpPr>
          <p:nvPr>
            <p:ph type="title"/>
          </p:nvPr>
        </p:nvSpPr>
        <p:spPr>
          <a:xfrm>
            <a:off x="457200" y="122238"/>
            <a:ext cx="7543800" cy="754062"/>
          </a:xfrm>
        </p:spPr>
        <p:txBody>
          <a:bodyPr anchor="ctr" anchorCtr="0"/>
          <a:p>
            <a:r>
              <a:rPr lang="zh-CN" altLang="en-US" sz="4000" dirty="0">
                <a:latin typeface="黑体" panose="02010609060101010101" pitchFamily="49" charset="-122"/>
                <a:ea typeface="黑体" panose="02010609060101010101" pitchFamily="49" charset="-122"/>
                <a:cs typeface="+mj-cs"/>
              </a:rPr>
              <a:t>全相联映射 例题</a:t>
            </a:r>
            <a:endParaRPr lang="zh-CN" altLang="en-US" sz="4000" dirty="0">
              <a:latin typeface="黑体" panose="02010609060101010101" pitchFamily="49" charset="-122"/>
              <a:ea typeface="黑体" panose="02010609060101010101" pitchFamily="49" charset="-122"/>
              <a:cs typeface="+mj-cs"/>
            </a:endParaRPr>
          </a:p>
        </p:txBody>
      </p:sp>
      <p:sp>
        <p:nvSpPr>
          <p:cNvPr id="35842" name="文本占位符 246786"/>
          <p:cNvSpPr>
            <a:spLocks noGrp="1"/>
          </p:cNvSpPr>
          <p:nvPr>
            <p:ph idx="1"/>
          </p:nvPr>
        </p:nvSpPr>
        <p:spPr>
          <a:xfrm>
            <a:off x="211138" y="876300"/>
            <a:ext cx="7789862" cy="4411663"/>
          </a:xfrm>
        </p:spPr>
        <p:txBody>
          <a:bodyPr anchor="t" anchorCtr="0"/>
          <a:p>
            <a:pPr marL="0" indent="0">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例</a:t>
            </a:r>
            <a:r>
              <a:rPr lang="en-US" altLang="zh-CN" sz="2400" dirty="0">
                <a:solidFill>
                  <a:srgbClr val="FF0000"/>
                </a:solidFill>
                <a:latin typeface="黑体" panose="02010609060101010101" pitchFamily="49" charset="-122"/>
                <a:ea typeface="黑体" panose="02010609060101010101" pitchFamily="49" charset="-122"/>
                <a:cs typeface="+mn-cs"/>
              </a:rPr>
              <a:t>3.7</a:t>
            </a:r>
            <a:r>
              <a:rPr lang="zh-CN" altLang="en-US" sz="2400" dirty="0">
                <a:solidFill>
                  <a:srgbClr val="FF0000"/>
                </a:solidFill>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一处理器，主存容量</a:t>
            </a:r>
            <a:r>
              <a:rPr lang="en-US" altLang="zh-CN" sz="2400" dirty="0">
                <a:latin typeface="黑体" panose="02010609060101010101" pitchFamily="49" charset="-122"/>
                <a:ea typeface="黑体" panose="02010609060101010101" pitchFamily="49" charset="-122"/>
                <a:cs typeface="+mn-cs"/>
              </a:rPr>
              <a:t>1MB</a:t>
            </a:r>
            <a:r>
              <a:rPr lang="zh-CN" altLang="en-US" sz="2400" dirty="0">
                <a:latin typeface="黑体" panose="02010609060101010101" pitchFamily="49" charset="-122"/>
                <a:ea typeface="黑体" panose="02010609060101010101" pitchFamily="49" charset="-122"/>
                <a:cs typeface="+mn-cs"/>
              </a:rPr>
              <a:t>，字长</a:t>
            </a:r>
            <a:r>
              <a:rPr lang="en-US" altLang="zh-CN" sz="2400" dirty="0">
                <a:latin typeface="黑体" panose="02010609060101010101" pitchFamily="49" charset="-122"/>
                <a:ea typeface="黑体" panose="02010609060101010101" pitchFamily="49" charset="-122"/>
                <a:cs typeface="+mn-cs"/>
              </a:rPr>
              <a:t>1B</a:t>
            </a:r>
            <a:r>
              <a:rPr lang="zh-CN" altLang="en-US" sz="2400" dirty="0">
                <a:latin typeface="黑体" panose="02010609060101010101" pitchFamily="49" charset="-122"/>
                <a:ea typeface="黑体" panose="02010609060101010101" pitchFamily="49" charset="-122"/>
                <a:cs typeface="+mn-cs"/>
              </a:rPr>
              <a:t>，块大小</a:t>
            </a:r>
            <a:r>
              <a:rPr lang="en-US" altLang="zh-CN" sz="2400" dirty="0">
                <a:latin typeface="黑体" panose="02010609060101010101" pitchFamily="49" charset="-122"/>
                <a:ea typeface="黑体" panose="02010609060101010101" pitchFamily="49" charset="-122"/>
                <a:cs typeface="+mn-cs"/>
              </a:rPr>
              <a:t>16B</a:t>
            </a:r>
            <a:r>
              <a:rPr lang="zh-CN" altLang="en-US" sz="2400" dirty="0">
                <a:latin typeface="黑体" panose="02010609060101010101" pitchFamily="49" charset="-122"/>
                <a:ea typeface="黑体" panose="02010609060101010101" pitchFamily="49" charset="-122"/>
                <a:cs typeface="+mn-cs"/>
              </a:rPr>
              <a:t>，</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容量</a:t>
            </a:r>
            <a:r>
              <a:rPr lang="en-US" altLang="zh-CN" sz="2400" dirty="0">
                <a:latin typeface="黑体" panose="02010609060101010101" pitchFamily="49" charset="-122"/>
                <a:ea typeface="黑体" panose="02010609060101010101" pitchFamily="49" charset="-122"/>
                <a:cs typeface="+mn-cs"/>
              </a:rPr>
              <a:t>64KB</a:t>
            </a:r>
            <a:r>
              <a:rPr lang="zh-CN" altLang="en-US" sz="2400" dirty="0">
                <a:latin typeface="黑体" panose="02010609060101010101" pitchFamily="49" charset="-122"/>
                <a:ea typeface="黑体" panose="02010609060101010101" pitchFamily="49" charset="-122"/>
                <a:cs typeface="+mn-cs"/>
              </a:rPr>
              <a:t>。若</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采用全相联映射，对内存地址</a:t>
            </a:r>
            <a:r>
              <a:rPr lang="en-US" altLang="zh-CN" sz="2400" dirty="0">
                <a:latin typeface="黑体" panose="02010609060101010101" pitchFamily="49" charset="-122"/>
                <a:ea typeface="黑体" panose="02010609060101010101" pitchFamily="49" charset="-122"/>
                <a:cs typeface="+mn-cs"/>
              </a:rPr>
              <a:t>B0010H </a:t>
            </a:r>
            <a:r>
              <a:rPr lang="zh-CN" altLang="en-US" sz="2400" dirty="0">
                <a:latin typeface="黑体" panose="02010609060101010101" pitchFamily="49" charset="-122"/>
                <a:ea typeface="黑体" panose="02010609060101010101" pitchFamily="49" charset="-122"/>
                <a:cs typeface="+mn-cs"/>
              </a:rPr>
              <a:t>给出相应的标记和字号。</a:t>
            </a:r>
            <a:endParaRPr lang="zh-CN" altLang="en-US" sz="2400" dirty="0">
              <a:latin typeface="黑体" panose="02010609060101010101" pitchFamily="49" charset="-122"/>
              <a:ea typeface="黑体" panose="02010609060101010101" pitchFamily="49" charset="-122"/>
              <a:cs typeface="+mn-cs"/>
            </a:endParaRPr>
          </a:p>
          <a:p>
            <a:pPr marL="0" indent="0">
              <a:buSzPct val="70000"/>
              <a:buFont typeface="Wingdings" panose="05000000000000000000" pitchFamily="2" charset="2"/>
              <a:buNone/>
            </a:pPr>
            <a:endParaRPr lang="zh-CN" altLang="en-US" sz="2400" dirty="0">
              <a:latin typeface="黑体" panose="02010609060101010101" pitchFamily="49" charset="-122"/>
              <a:ea typeface="黑体" panose="02010609060101010101" pitchFamily="49" charset="-122"/>
              <a:cs typeface="+mn-cs"/>
            </a:endParaRPr>
          </a:p>
          <a:p>
            <a:pPr marL="0" indent="0">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解：</a:t>
            </a:r>
            <a:r>
              <a:rPr lang="zh-CN" altLang="en-US" sz="2400" dirty="0">
                <a:latin typeface="黑体" panose="02010609060101010101" pitchFamily="49" charset="-122"/>
                <a:ea typeface="黑体" panose="02010609060101010101" pitchFamily="49" charset="-122"/>
                <a:cs typeface="+mn-cs"/>
              </a:rPr>
              <a:t>因为块大小</a:t>
            </a:r>
            <a:r>
              <a:rPr lang="en-US" altLang="zh-CN" sz="2400" dirty="0">
                <a:latin typeface="黑体" panose="02010609060101010101" pitchFamily="49" charset="-122"/>
                <a:ea typeface="黑体" panose="02010609060101010101" pitchFamily="49" charset="-122"/>
                <a:cs typeface="+mn-cs"/>
              </a:rPr>
              <a:t>16B</a:t>
            </a:r>
            <a:r>
              <a:rPr lang="zh-CN" altLang="en-US" sz="2400" dirty="0">
                <a:latin typeface="黑体" panose="02010609060101010101" pitchFamily="49" charset="-122"/>
                <a:ea typeface="黑体" panose="02010609060101010101" pitchFamily="49" charset="-122"/>
                <a:cs typeface="+mn-cs"/>
              </a:rPr>
              <a:t>，故字号</a:t>
            </a:r>
            <a:r>
              <a:rPr lang="en-US" altLang="zh-CN" sz="2400" dirty="0">
                <a:latin typeface="黑体" panose="02010609060101010101" pitchFamily="49" charset="-122"/>
                <a:ea typeface="黑体" panose="02010609060101010101" pitchFamily="49" charset="-122"/>
                <a:cs typeface="+mn-cs"/>
              </a:rPr>
              <a:t>4</a:t>
            </a:r>
            <a:r>
              <a:rPr lang="zh-CN" altLang="en-US" sz="2400" dirty="0">
                <a:latin typeface="黑体" panose="02010609060101010101" pitchFamily="49" charset="-122"/>
                <a:ea typeface="黑体" panose="02010609060101010101" pitchFamily="49" charset="-122"/>
                <a:cs typeface="+mn-cs"/>
              </a:rPr>
              <a:t>位。</a:t>
            </a:r>
            <a:endParaRPr lang="zh-CN" altLang="en-US" sz="2400" dirty="0">
              <a:latin typeface="黑体" panose="02010609060101010101" pitchFamily="49" charset="-122"/>
              <a:ea typeface="黑体" panose="02010609060101010101" pitchFamily="49" charset="-122"/>
              <a:cs typeface="+mn-cs"/>
            </a:endParaRPr>
          </a:p>
          <a:p>
            <a:pPr marL="0" indent="0">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又因为</a:t>
            </a:r>
            <a:r>
              <a:rPr lang="en-US" altLang="zh-CN" sz="2400" dirty="0">
                <a:latin typeface="黑体" panose="02010609060101010101" pitchFamily="49" charset="-122"/>
                <a:ea typeface="黑体" panose="02010609060101010101" pitchFamily="49" charset="-122"/>
                <a:cs typeface="+mn-cs"/>
              </a:rPr>
              <a:t>1MB</a:t>
            </a:r>
            <a:r>
              <a:rPr lang="zh-CN" altLang="en-US" sz="2400" dirty="0">
                <a:latin typeface="黑体" panose="02010609060101010101" pitchFamily="49" charset="-122"/>
                <a:ea typeface="黑体" panose="02010609060101010101" pitchFamily="49" charset="-122"/>
                <a:cs typeface="+mn-cs"/>
              </a:rPr>
              <a:t>为</a:t>
            </a:r>
            <a:r>
              <a:rPr lang="en-US" altLang="zh-CN" sz="2400" dirty="0">
                <a:latin typeface="黑体" panose="02010609060101010101" pitchFamily="49" charset="-122"/>
                <a:ea typeface="黑体" panose="02010609060101010101" pitchFamily="49" charset="-122"/>
                <a:cs typeface="+mn-cs"/>
              </a:rPr>
              <a:t>20</a:t>
            </a:r>
            <a:r>
              <a:rPr lang="zh-CN" altLang="en-US" sz="2400" dirty="0">
                <a:latin typeface="黑体" panose="02010609060101010101" pitchFamily="49" charset="-122"/>
                <a:ea typeface="黑体" panose="02010609060101010101" pitchFamily="49" charset="-122"/>
                <a:cs typeface="+mn-cs"/>
              </a:rPr>
              <a:t>位地址，所以主存块号有</a:t>
            </a:r>
            <a:r>
              <a:rPr lang="en-US" altLang="zh-CN" sz="2400" dirty="0">
                <a:latin typeface="黑体" panose="02010609060101010101" pitchFamily="49" charset="-122"/>
                <a:ea typeface="黑体" panose="02010609060101010101" pitchFamily="49" charset="-122"/>
                <a:cs typeface="+mn-cs"/>
              </a:rPr>
              <a:t>16</a:t>
            </a:r>
            <a:r>
              <a:rPr lang="zh-CN" altLang="en-US" sz="2400" dirty="0">
                <a:latin typeface="黑体" panose="02010609060101010101" pitchFamily="49" charset="-122"/>
                <a:ea typeface="黑体" panose="02010609060101010101" pitchFamily="49" charset="-122"/>
                <a:cs typeface="+mn-cs"/>
              </a:rPr>
              <a:t>位。</a:t>
            </a:r>
            <a:endParaRPr lang="zh-CN" altLang="en-US" sz="2400" dirty="0">
              <a:latin typeface="黑体" panose="02010609060101010101" pitchFamily="49" charset="-122"/>
              <a:ea typeface="黑体" panose="02010609060101010101" pitchFamily="49" charset="-122"/>
              <a:cs typeface="+mn-cs"/>
            </a:endParaRPr>
          </a:p>
          <a:p>
            <a:pPr marL="0" indent="0">
              <a:buSzPct val="70000"/>
              <a:buFont typeface="Wingdings" panose="05000000000000000000" pitchFamily="2" charset="2"/>
              <a:buNone/>
            </a:pPr>
            <a:r>
              <a:rPr lang="en-US" altLang="zh-CN" sz="2400" err="1">
                <a:latin typeface="黑体" panose="02010609060101010101" pitchFamily="49" charset="-122"/>
                <a:ea typeface="黑体" panose="02010609060101010101" pitchFamily="49" charset="-122"/>
                <a:cs typeface="+mn-cs"/>
              </a:rPr>
              <a:t>B0010H=1011  0000  0000</a:t>
            </a:r>
            <a:r>
              <a:rPr lang="en-US" altLang="zh-CN" sz="2400">
                <a:latin typeface="黑体" panose="02010609060101010101" pitchFamily="49" charset="-122"/>
                <a:ea typeface="黑体" panose="02010609060101010101" pitchFamily="49" charset="-122"/>
                <a:cs typeface="+mn-cs"/>
              </a:rPr>
              <a:t> 0001  0000B</a:t>
            </a:r>
            <a:endParaRPr lang="en-US" altLang="zh-CN" sz="2400">
              <a:latin typeface="黑体" panose="02010609060101010101" pitchFamily="49" charset="-122"/>
              <a:ea typeface="黑体" panose="02010609060101010101" pitchFamily="49" charset="-122"/>
              <a:cs typeface="+mn-cs"/>
            </a:endParaRPr>
          </a:p>
          <a:p>
            <a:pPr marL="0" indent="0">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即标记为</a:t>
            </a:r>
            <a:r>
              <a:rPr lang="en-US" altLang="zh-CN" sz="2400" err="1">
                <a:latin typeface="黑体" panose="02010609060101010101" pitchFamily="49" charset="-122"/>
                <a:ea typeface="黑体" panose="02010609060101010101" pitchFamily="49" charset="-122"/>
                <a:cs typeface="+mn-cs"/>
              </a:rPr>
              <a:t>1011   0000   0000</a:t>
            </a:r>
            <a:r>
              <a:rPr lang="en-US" altLang="zh-CN" sz="2400">
                <a:latin typeface="黑体" panose="02010609060101010101" pitchFamily="49" charset="-122"/>
                <a:ea typeface="黑体" panose="02010609060101010101" pitchFamily="49" charset="-122"/>
                <a:cs typeface="+mn-cs"/>
              </a:rPr>
              <a:t> 0001B</a:t>
            </a:r>
            <a:endParaRPr lang="en-US" altLang="zh-CN" sz="2400">
              <a:latin typeface="黑体" panose="02010609060101010101" pitchFamily="49" charset="-122"/>
              <a:ea typeface="黑体" panose="02010609060101010101" pitchFamily="49" charset="-122"/>
              <a:cs typeface="+mn-cs"/>
            </a:endParaRPr>
          </a:p>
          <a:p>
            <a:pPr marL="0" indent="0">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字号为</a:t>
            </a:r>
            <a:r>
              <a:rPr lang="en-US" altLang="zh-CN" sz="2400">
                <a:latin typeface="黑体" panose="02010609060101010101" pitchFamily="49" charset="-122"/>
                <a:ea typeface="黑体" panose="02010609060101010101" pitchFamily="49" charset="-122"/>
                <a:cs typeface="+mn-cs"/>
              </a:rPr>
              <a:t>0000B</a:t>
            </a:r>
            <a:endParaRPr lang="en-US" altLang="zh-CN" sz="2400">
              <a:latin typeface="黑体" panose="02010609060101010101" pitchFamily="49" charset="-122"/>
              <a:ea typeface="黑体" panose="02010609060101010101" pitchFamily="49" charset="-122"/>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6866" name="Rectangle 2"/>
          <p:cNvSpPr>
            <a:spLocks noGrp="1"/>
          </p:cNvSpPr>
          <p:nvPr>
            <p:ph type="title"/>
          </p:nvPr>
        </p:nvSpPr>
        <p:spPr>
          <a:xfrm>
            <a:off x="180975" y="47625"/>
            <a:ext cx="7543800" cy="87947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2</a:t>
            </a:r>
            <a:r>
              <a:rPr lang="zh-CN" altLang="en-US" dirty="0">
                <a:latin typeface="黑体" panose="02010609060101010101" pitchFamily="49" charset="-122"/>
                <a:ea typeface="黑体" panose="02010609060101010101" pitchFamily="49" charset="-122"/>
                <a:cs typeface="+mj-cs"/>
              </a:rPr>
              <a:t>、直接映射</a:t>
            </a:r>
            <a:endParaRPr lang="zh-CN" altLang="en-US" dirty="0">
              <a:latin typeface="黑体" panose="02010609060101010101" pitchFamily="49" charset="-122"/>
              <a:ea typeface="黑体" panose="02010609060101010101" pitchFamily="49" charset="-122"/>
              <a:cs typeface="+mj-cs"/>
            </a:endParaRPr>
          </a:p>
        </p:txBody>
      </p:sp>
      <p:sp>
        <p:nvSpPr>
          <p:cNvPr id="36870" name="文本框 1"/>
          <p:cNvSpPr txBox="1"/>
          <p:nvPr/>
        </p:nvSpPr>
        <p:spPr>
          <a:xfrm>
            <a:off x="4176713" y="47625"/>
            <a:ext cx="4510087" cy="1108075"/>
          </a:xfrm>
          <a:prstGeom prst="rect">
            <a:avLst/>
          </a:prstGeom>
          <a:solidFill>
            <a:srgbClr val="D6ADFF"/>
          </a:solidFill>
          <a:ln w="9525">
            <a:noFill/>
          </a:ln>
        </p:spPr>
        <p:txBody>
          <a:bodyPr wrap="square" lIns="36195" tIns="0" rIns="0" bIns="0" anchor="t" anchorCtr="1">
            <a:spAutoFit/>
          </a:bodyPr>
          <a:p>
            <a:pPr marL="0" lvl="2" indent="0" algn="l">
              <a:buNone/>
            </a:pPr>
            <a:r>
              <a:rPr lang="zh-CN" altLang="en-US" sz="2400">
                <a:solidFill>
                  <a:srgbClr val="FF0000"/>
                </a:solidFill>
                <a:latin typeface="黑体" panose="02010609060101010101" pitchFamily="49" charset="-122"/>
                <a:ea typeface="黑体" panose="02010609060101010101" pitchFamily="49" charset="-122"/>
              </a:rPr>
              <a:t>内存分区，区大小</a:t>
            </a:r>
            <a:r>
              <a:rPr lang="en-US" altLang="zh-CN" sz="2400">
                <a:solidFill>
                  <a:srgbClr val="FF0000"/>
                </a:solidFill>
                <a:latin typeface="黑体" panose="02010609060101010101" pitchFamily="49" charset="-122"/>
                <a:ea typeface="黑体" panose="02010609060101010101" pitchFamily="49" charset="-122"/>
              </a:rPr>
              <a:t>=Cache</a:t>
            </a:r>
            <a:r>
              <a:rPr lang="zh-CN" altLang="en-US" sz="2400">
                <a:solidFill>
                  <a:srgbClr val="FF0000"/>
                </a:solidFill>
                <a:latin typeface="黑体" panose="02010609060101010101" pitchFamily="49" charset="-122"/>
                <a:ea typeface="黑体" panose="02010609060101010101" pitchFamily="49" charset="-122"/>
              </a:rPr>
              <a:t>大小</a:t>
            </a:r>
            <a:endParaRPr lang="zh-CN" altLang="en-US" sz="2400">
              <a:solidFill>
                <a:srgbClr val="FF0000"/>
              </a:solidFill>
              <a:latin typeface="黑体" panose="02010609060101010101" pitchFamily="49" charset="-122"/>
              <a:ea typeface="黑体" panose="02010609060101010101" pitchFamily="49" charset="-122"/>
            </a:endParaRPr>
          </a:p>
          <a:p>
            <a:pPr marL="0" lvl="2" indent="0" algn="l">
              <a:buNone/>
            </a:pPr>
            <a:r>
              <a:rPr lang="zh-CN" altLang="en-US" sz="2400">
                <a:solidFill>
                  <a:srgbClr val="FF0000"/>
                </a:solidFill>
                <a:latin typeface="黑体" panose="02010609060101010101" pitchFamily="49" charset="-122"/>
                <a:ea typeface="黑体" panose="02010609060101010101" pitchFamily="49" charset="-122"/>
              </a:rPr>
              <a:t>区内分块，块大小</a:t>
            </a:r>
            <a:r>
              <a:rPr lang="en-US" altLang="zh-CN" sz="2400">
                <a:solidFill>
                  <a:srgbClr val="FF0000"/>
                </a:solidFill>
                <a:latin typeface="黑体" panose="02010609060101010101" pitchFamily="49" charset="-122"/>
                <a:ea typeface="黑体" panose="02010609060101010101" pitchFamily="49" charset="-122"/>
              </a:rPr>
              <a:t>=Cache</a:t>
            </a:r>
            <a:r>
              <a:rPr lang="zh-CN" altLang="en-US" sz="2400">
                <a:solidFill>
                  <a:srgbClr val="FF0000"/>
                </a:solidFill>
                <a:latin typeface="黑体" panose="02010609060101010101" pitchFamily="49" charset="-122"/>
                <a:ea typeface="黑体" panose="02010609060101010101" pitchFamily="49" charset="-122"/>
              </a:rPr>
              <a:t>行大小</a:t>
            </a:r>
            <a:endParaRPr lang="zh-CN" altLang="en-US" sz="2400">
              <a:solidFill>
                <a:srgbClr val="FF0000"/>
              </a:solidFill>
              <a:latin typeface="黑体" panose="02010609060101010101" pitchFamily="49" charset="-122"/>
              <a:ea typeface="黑体" panose="02010609060101010101" pitchFamily="49" charset="-122"/>
            </a:endParaRPr>
          </a:p>
          <a:p>
            <a:pPr marL="0" lvl="2" indent="0" algn="l">
              <a:buNone/>
            </a:pPr>
            <a:r>
              <a:rPr lang="zh-CN" altLang="en-US" sz="2400">
                <a:solidFill>
                  <a:srgbClr val="FF0000"/>
                </a:solidFill>
                <a:latin typeface="黑体" panose="02010609060101010101" pitchFamily="49" charset="-122"/>
                <a:ea typeface="黑体" panose="02010609060101010101" pitchFamily="49" charset="-122"/>
              </a:rPr>
              <a:t>块内分字</a:t>
            </a:r>
            <a:endParaRPr lang="zh-CN" altLang="en-US" sz="2400">
              <a:solidFill>
                <a:srgbClr val="FF0000"/>
              </a:solidFill>
              <a:latin typeface="黑体" panose="02010609060101010101" pitchFamily="49" charset="-122"/>
              <a:ea typeface="黑体" panose="02010609060101010101" pitchFamily="49" charset="-122"/>
            </a:endParaRPr>
          </a:p>
        </p:txBody>
      </p:sp>
      <p:graphicFrame>
        <p:nvGraphicFramePr>
          <p:cNvPr id="2" name="对象 1"/>
          <p:cNvGraphicFramePr/>
          <p:nvPr/>
        </p:nvGraphicFramePr>
        <p:xfrm>
          <a:off x="612140" y="1628775"/>
          <a:ext cx="6322695" cy="4535805"/>
        </p:xfrm>
        <a:graphic>
          <a:graphicData uri="http://schemas.openxmlformats.org/presentationml/2006/ole">
            <mc:AlternateContent xmlns:mc="http://schemas.openxmlformats.org/markup-compatibility/2006">
              <mc:Choice xmlns:v="urn:schemas-microsoft-com:vml" Requires="v">
                <p:oleObj spid="_x0000_s3" name="" r:id="rId1" imgW="9565640" imgH="8972550" progId="Paint.Picture">
                  <p:embed/>
                </p:oleObj>
              </mc:Choice>
              <mc:Fallback>
                <p:oleObj name="" r:id="rId1" imgW="9565640" imgH="8972550" progId="Paint.Picture">
                  <p:embed/>
                  <p:pic>
                    <p:nvPicPr>
                      <p:cNvPr id="0" name="图片 2"/>
                      <p:cNvPicPr/>
                      <p:nvPr/>
                    </p:nvPicPr>
                    <p:blipFill>
                      <a:blip r:embed="rId2"/>
                      <a:stretch>
                        <a:fillRect/>
                      </a:stretch>
                    </p:blipFill>
                    <p:spPr>
                      <a:xfrm>
                        <a:off x="612140" y="1628775"/>
                        <a:ext cx="6322695" cy="4535805"/>
                      </a:xfrm>
                      <a:prstGeom prst="rect">
                        <a:avLst/>
                      </a:prstGeom>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80975" y="1764030"/>
          <a:ext cx="8223250" cy="4941570"/>
        </p:xfrm>
        <a:graphic>
          <a:graphicData uri="http://schemas.openxmlformats.org/presentationml/2006/ole">
            <mc:AlternateContent xmlns:mc="http://schemas.openxmlformats.org/markup-compatibility/2006">
              <mc:Choice xmlns:v="urn:schemas-microsoft-com:vml" Requires="v">
                <p:oleObj spid="_x0000_s3" name="" r:id="rId1" imgW="5679440" imgH="10090150" progId="Paint.Picture">
                  <p:embed/>
                </p:oleObj>
              </mc:Choice>
              <mc:Fallback>
                <p:oleObj name="" r:id="rId1" imgW="5679440" imgH="10090150" progId="Paint.Picture">
                  <p:embed/>
                  <p:pic>
                    <p:nvPicPr>
                      <p:cNvPr id="0" name="图片 2"/>
                      <p:cNvPicPr/>
                      <p:nvPr/>
                    </p:nvPicPr>
                    <p:blipFill>
                      <a:blip r:embed="rId2"/>
                      <a:stretch>
                        <a:fillRect/>
                      </a:stretch>
                    </p:blipFill>
                    <p:spPr>
                      <a:xfrm>
                        <a:off x="180975" y="1764030"/>
                        <a:ext cx="8223250" cy="4941570"/>
                      </a:xfrm>
                      <a:prstGeom prst="rect">
                        <a:avLst/>
                      </a:prstGeom>
                    </p:spPr>
                  </p:pic>
                </p:oleObj>
              </mc:Fallback>
            </mc:AlternateContent>
          </a:graphicData>
        </a:graphic>
      </p:graphicFrame>
      <p:sp>
        <p:nvSpPr>
          <p:cNvPr id="3686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6866" name="Rectangle 2"/>
          <p:cNvSpPr>
            <a:spLocks noGrp="1"/>
          </p:cNvSpPr>
          <p:nvPr>
            <p:ph type="title"/>
          </p:nvPr>
        </p:nvSpPr>
        <p:spPr>
          <a:xfrm>
            <a:off x="180975" y="47625"/>
            <a:ext cx="7543800" cy="87947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2</a:t>
            </a:r>
            <a:r>
              <a:rPr lang="zh-CN" altLang="en-US" dirty="0">
                <a:latin typeface="黑体" panose="02010609060101010101" pitchFamily="49" charset="-122"/>
                <a:ea typeface="黑体" panose="02010609060101010101" pitchFamily="49" charset="-122"/>
                <a:cs typeface="+mj-cs"/>
              </a:rPr>
              <a:t>、直接映射</a:t>
            </a:r>
            <a:endParaRPr lang="zh-CN" altLang="en-US" dirty="0">
              <a:latin typeface="黑体" panose="02010609060101010101" pitchFamily="49" charset="-122"/>
              <a:ea typeface="黑体" panose="02010609060101010101" pitchFamily="49" charset="-122"/>
              <a:cs typeface="+mj-cs"/>
            </a:endParaRPr>
          </a:p>
        </p:txBody>
      </p:sp>
      <p:sp>
        <p:nvSpPr>
          <p:cNvPr id="36867" name="Rectangle 3"/>
          <p:cNvSpPr>
            <a:spLocks noGrp="1"/>
          </p:cNvSpPr>
          <p:nvPr>
            <p:ph idx="1"/>
          </p:nvPr>
        </p:nvSpPr>
        <p:spPr>
          <a:xfrm>
            <a:off x="107950" y="927100"/>
            <a:ext cx="8988425" cy="1116013"/>
          </a:xfrm>
        </p:spPr>
        <p:txBody>
          <a:bodyPr vert="horz" wrap="square" lIns="91440" tIns="45720" rIns="91440" bIns="45720" anchor="t" anchorCtr="0"/>
          <a:p>
            <a:pPr>
              <a:lnSpc>
                <a:spcPct val="90000"/>
              </a:lnSpc>
              <a:buSzPct val="70000"/>
            </a:pP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多对一</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映射，但一个主存块只能拷贝到</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cache</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的一个</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特定行</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位置</a:t>
            </a:r>
            <a:endParaRPr lang="zh-CN" altLang="en-US" sz="2400" dirty="0">
              <a:latin typeface="黑体" panose="02010609060101010101" pitchFamily="49" charset="-122"/>
              <a:ea typeface="黑体" panose="02010609060101010101" pitchFamily="49" charset="-122"/>
              <a:cs typeface="+mn-cs"/>
            </a:endParaRPr>
          </a:p>
          <a:p>
            <a:pPr>
              <a:lnSpc>
                <a:spcPct val="90000"/>
              </a:lnSpc>
              <a:buSzPct val="70000"/>
            </a:pPr>
            <a:r>
              <a:rPr lang="en-US" altLang="zh-CN"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i</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 (cache</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的行号</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 </a:t>
            </a:r>
            <a:r>
              <a:rPr lang="en-US" altLang="zh-CN"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a:t>
            </a:r>
            <a:r>
              <a:rPr lang="zh-CN" altLang="en-US"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 </a:t>
            </a:r>
            <a:r>
              <a:rPr lang="en-US" altLang="zh-CN"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j </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主存块号</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 </a:t>
            </a:r>
            <a:r>
              <a:rPr lang="en-US" altLang="zh-CN" sz="2400" dirty="0">
                <a:solidFill>
                  <a:srgbClr val="FF0000"/>
                </a:solidFill>
                <a:latin typeface="黑体" panose="02010609060101010101" pitchFamily="49" charset="-122"/>
                <a:ea typeface="黑体" panose="02010609060101010101" pitchFamily="49" charset="-122"/>
                <a:cs typeface="+mn-cs"/>
                <a:sym typeface="宋体" panose="02010600030101010101" pitchFamily="2" charset="-122"/>
              </a:rPr>
              <a:t>mod  m</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 (cache</a:t>
            </a:r>
            <a:r>
              <a:rPr lang="zh-CN" altLang="en-US" sz="2400" dirty="0">
                <a:latin typeface="黑体" panose="02010609060101010101" pitchFamily="49" charset="-122"/>
                <a:ea typeface="黑体" panose="02010609060101010101" pitchFamily="49" charset="-122"/>
                <a:cs typeface="+mn-cs"/>
                <a:sym typeface="宋体" panose="02010600030101010101" pitchFamily="2" charset="-122"/>
              </a:rPr>
              <a:t>中的总行数</a:t>
            </a:r>
            <a:r>
              <a:rPr lang="en-US" altLang="zh-CN" sz="2400" dirty="0">
                <a:latin typeface="黑体" panose="02010609060101010101" pitchFamily="49" charset="-122"/>
                <a:ea typeface="黑体" panose="02010609060101010101" pitchFamily="49" charset="-122"/>
                <a:cs typeface="+mn-cs"/>
                <a:sym typeface="宋体" panose="02010600030101010101" pitchFamily="2" charset="-122"/>
              </a:rPr>
              <a:t>)</a:t>
            </a:r>
            <a:endParaRPr lang="en-US" altLang="zh-CN" sz="2400" dirty="0">
              <a:latin typeface="黑体" panose="02010609060101010101" pitchFamily="49" charset="-122"/>
              <a:ea typeface="黑体" panose="02010609060101010101" pitchFamily="49" charset="-122"/>
              <a:cs typeface="+mn-cs"/>
            </a:endParaRPr>
          </a:p>
        </p:txBody>
      </p:sp>
      <p:sp>
        <p:nvSpPr>
          <p:cNvPr id="36870" name="文本框 1"/>
          <p:cNvSpPr txBox="1"/>
          <p:nvPr/>
        </p:nvSpPr>
        <p:spPr>
          <a:xfrm>
            <a:off x="3780155" y="332740"/>
            <a:ext cx="2773680" cy="368935"/>
          </a:xfrm>
          <a:prstGeom prst="rect">
            <a:avLst/>
          </a:prstGeom>
          <a:solidFill>
            <a:srgbClr val="D6ADFF"/>
          </a:solidFill>
          <a:ln w="9525">
            <a:noFill/>
          </a:ln>
        </p:spPr>
        <p:txBody>
          <a:bodyPr wrap="square" lIns="36195" tIns="0" rIns="0" bIns="0" anchor="t" anchorCtr="1">
            <a:spAutoFit/>
          </a:bodyPr>
          <a:p>
            <a:pPr marL="0" lvl="2" indent="0" algn="l">
              <a:buNone/>
            </a:pPr>
            <a:r>
              <a:rPr lang="zh-CN" altLang="en-US" sz="2400">
                <a:solidFill>
                  <a:srgbClr val="FF0000"/>
                </a:solidFill>
                <a:latin typeface="黑体" panose="02010609060101010101" pitchFamily="49" charset="-122"/>
                <a:ea typeface="黑体" panose="02010609060101010101" pitchFamily="49" charset="-122"/>
              </a:rPr>
              <a:t>内存：区</a:t>
            </a:r>
            <a:r>
              <a:rPr lang="zh-CN" sz="2400">
                <a:solidFill>
                  <a:srgbClr val="FF00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块</a:t>
            </a:r>
            <a:r>
              <a:rPr lang="zh-CN" sz="2400">
                <a:solidFill>
                  <a:srgbClr val="FF00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字</a:t>
            </a:r>
            <a:endParaRPr lang="zh-CN" altLang="en-US" sz="2400">
              <a:solidFill>
                <a:srgbClr val="FF0000"/>
              </a:solidFill>
              <a:latin typeface="黑体" panose="02010609060101010101" pitchFamily="49" charset="-122"/>
              <a:ea typeface="黑体" panose="02010609060101010101" pitchFamily="49" charset="-122"/>
            </a:endParaRPr>
          </a:p>
        </p:txBody>
      </p:sp>
      <p:sp>
        <p:nvSpPr>
          <p:cNvPr id="7" name="文本框 1"/>
          <p:cNvSpPr txBox="1"/>
          <p:nvPr/>
        </p:nvSpPr>
        <p:spPr>
          <a:xfrm>
            <a:off x="4644390" y="2853055"/>
            <a:ext cx="1644015" cy="368935"/>
          </a:xfrm>
          <a:prstGeom prst="rect">
            <a:avLst/>
          </a:prstGeom>
          <a:noFill/>
          <a:ln w="9525">
            <a:noFill/>
          </a:ln>
        </p:spPr>
        <p:txBody>
          <a:bodyPr wrap="square" lIns="36195" tIns="0" rIns="0" bIns="0" anchor="t" anchorCtr="1">
            <a:spAutoFit/>
          </a:bodyPr>
          <a:p>
            <a:pPr marL="63500" lvl="2" indent="0" algn="l">
              <a:buNone/>
            </a:pPr>
            <a:r>
              <a:rPr lang="zh-CN" altLang="en-US" sz="2400">
                <a:solidFill>
                  <a:srgbClr val="FF0000"/>
                </a:solidFill>
                <a:latin typeface="黑体" panose="02010609060101010101" pitchFamily="49" charset="-122"/>
                <a:ea typeface="黑体" panose="02010609060101010101" pitchFamily="49" charset="-122"/>
              </a:rPr>
              <a:t>多对一</a:t>
            </a:r>
            <a:endParaRPr lang="zh-CN" altLang="en-US" sz="240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0" y="2277110"/>
          <a:ext cx="8988425" cy="4529455"/>
        </p:xfrm>
        <a:graphic>
          <a:graphicData uri="http://schemas.openxmlformats.org/presentationml/2006/ole">
            <mc:AlternateContent xmlns:mc="http://schemas.openxmlformats.org/markup-compatibility/2006">
              <mc:Choice xmlns:v="urn:schemas-microsoft-com:vml" Requires="v">
                <p:oleObj spid="_x0000_s3" name="" r:id="rId1" imgW="10099040" imgH="8350250" progId="Paint.Picture">
                  <p:embed/>
                </p:oleObj>
              </mc:Choice>
              <mc:Fallback>
                <p:oleObj name="" r:id="rId1" imgW="10099040" imgH="8350250" progId="Paint.Picture">
                  <p:embed/>
                  <p:pic>
                    <p:nvPicPr>
                      <p:cNvPr id="0" name="图片 2"/>
                      <p:cNvPicPr/>
                      <p:nvPr/>
                    </p:nvPicPr>
                    <p:blipFill>
                      <a:blip r:embed="rId2"/>
                      <a:stretch>
                        <a:fillRect/>
                      </a:stretch>
                    </p:blipFill>
                    <p:spPr>
                      <a:xfrm>
                        <a:off x="0" y="2277110"/>
                        <a:ext cx="8988425" cy="4529455"/>
                      </a:xfrm>
                      <a:prstGeom prst="rect">
                        <a:avLst/>
                      </a:prstGeom>
                    </p:spPr>
                  </p:pic>
                </p:oleObj>
              </mc:Fallback>
            </mc:AlternateContent>
          </a:graphicData>
        </a:graphic>
      </p:graphicFrame>
      <p:sp>
        <p:nvSpPr>
          <p:cNvPr id="3788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7890" name="Rectangle 2"/>
          <p:cNvSpPr>
            <a:spLocks noGrp="1"/>
          </p:cNvSpPr>
          <p:nvPr>
            <p:ph type="title"/>
          </p:nvPr>
        </p:nvSpPr>
        <p:spPr>
          <a:xfrm>
            <a:off x="171450" y="174625"/>
            <a:ext cx="7543800" cy="595313"/>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2</a:t>
            </a:r>
            <a:r>
              <a:rPr lang="zh-CN" altLang="en-US" dirty="0">
                <a:latin typeface="黑体" panose="02010609060101010101" pitchFamily="49" charset="-122"/>
                <a:ea typeface="黑体" panose="02010609060101010101" pitchFamily="49" charset="-122"/>
                <a:cs typeface="+mj-cs"/>
              </a:rPr>
              <a:t>、直接映射</a:t>
            </a:r>
            <a:endParaRPr lang="zh-CN" altLang="en-US" dirty="0">
              <a:latin typeface="黑体" panose="02010609060101010101" pitchFamily="49" charset="-122"/>
              <a:ea typeface="黑体" panose="02010609060101010101" pitchFamily="49" charset="-122"/>
              <a:cs typeface="+mj-cs"/>
            </a:endParaRPr>
          </a:p>
        </p:txBody>
      </p:sp>
      <p:sp>
        <p:nvSpPr>
          <p:cNvPr id="37891" name="Rectangle 3"/>
          <p:cNvSpPr>
            <a:spLocks noGrp="1"/>
          </p:cNvSpPr>
          <p:nvPr>
            <p:ph idx="1"/>
          </p:nvPr>
        </p:nvSpPr>
        <p:spPr>
          <a:xfrm>
            <a:off x="77788" y="828675"/>
            <a:ext cx="8988425" cy="1706563"/>
          </a:xfrm>
        </p:spPr>
        <p:txBody>
          <a:bodyPr vert="horz" wrap="square" lIns="91440" tIns="45720" rIns="91440" bIns="45720" anchor="t" anchorCtr="0"/>
          <a:p>
            <a:pPr eaLnBrk="1" hangingPunct="1">
              <a:lnSpc>
                <a:spcPct val="90000"/>
              </a:lnSpc>
              <a:buSzPct val="70000"/>
            </a:pPr>
            <a:r>
              <a:rPr lang="zh-CN" altLang="en-US" sz="2400" dirty="0">
                <a:latin typeface="黑体" panose="02010609060101010101" pitchFamily="49" charset="-122"/>
                <a:ea typeface="黑体" panose="02010609060101010101" pitchFamily="49" charset="-122"/>
                <a:cs typeface="+mn-cs"/>
              </a:rPr>
              <a:t>利用内存地址的</a:t>
            </a:r>
            <a:r>
              <a:rPr lang="zh-CN" altLang="en-US" sz="2400" dirty="0">
                <a:solidFill>
                  <a:srgbClr val="FF0000"/>
                </a:solidFill>
                <a:latin typeface="黑体" panose="02010609060101010101" pitchFamily="49" charset="-122"/>
                <a:ea typeface="黑体" panose="02010609060101010101" pitchFamily="49" charset="-122"/>
                <a:cs typeface="+mn-cs"/>
              </a:rPr>
              <a:t>区内块号</a:t>
            </a:r>
            <a:r>
              <a:rPr lang="en-US" altLang="zh-CN" sz="2400" dirty="0">
                <a:solidFill>
                  <a:srgbClr val="FF0000"/>
                </a:solidFill>
                <a:latin typeface="黑体" panose="02010609060101010101" pitchFamily="49" charset="-122"/>
                <a:ea typeface="黑体" panose="02010609060101010101" pitchFamily="49" charset="-122"/>
                <a:cs typeface="+mn-cs"/>
              </a:rPr>
              <a:t>(</a:t>
            </a:r>
            <a:r>
              <a:rPr lang="zh-CN" altLang="en-US" sz="2400" dirty="0">
                <a:solidFill>
                  <a:srgbClr val="FF0000"/>
                </a:solidFill>
                <a:latin typeface="黑体" panose="02010609060101010101" pitchFamily="49" charset="-122"/>
                <a:ea typeface="黑体" panose="02010609060101010101" pitchFamily="49" charset="-122"/>
                <a:cs typeface="+mn-cs"/>
              </a:rPr>
              <a:t>行号</a:t>
            </a:r>
            <a:r>
              <a:rPr lang="en-US" altLang="zh-CN" sz="2400" dirty="0">
                <a:solidFill>
                  <a:srgbClr val="FF0000"/>
                </a:solidFill>
                <a:latin typeface="黑体" panose="02010609060101010101" pitchFamily="49" charset="-122"/>
                <a:ea typeface="黑体" panose="02010609060101010101" pitchFamily="49" charset="-122"/>
                <a:cs typeface="+mn-cs"/>
              </a:rPr>
              <a:t>)</a:t>
            </a:r>
            <a:r>
              <a:rPr lang="zh-CN" altLang="en-US" sz="2400" dirty="0">
                <a:latin typeface="黑体" panose="02010609060101010101" pitchFamily="49" charset="-122"/>
                <a:ea typeface="黑体" panose="02010609060101010101" pitchFamily="49" charset="-122"/>
                <a:cs typeface="+mn-cs"/>
              </a:rPr>
              <a:t>选择相应</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行；</a:t>
            </a:r>
            <a:endParaRPr lang="zh-CN" altLang="en-US" sz="2400" dirty="0">
              <a:latin typeface="黑体" panose="02010609060101010101" pitchFamily="49" charset="-122"/>
              <a:ea typeface="黑体" panose="02010609060101010101" pitchFamily="49" charset="-122"/>
              <a:cs typeface="+mn-cs"/>
            </a:endParaRPr>
          </a:p>
          <a:p>
            <a:pPr eaLnBrk="1" hangingPunct="1">
              <a:lnSpc>
                <a:spcPct val="90000"/>
              </a:lnSpc>
              <a:buSzPct val="70000"/>
            </a:pPr>
            <a:r>
              <a:rPr lang="zh-CN" altLang="en-US" sz="2400" dirty="0">
                <a:latin typeface="黑体" panose="02010609060101010101" pitchFamily="49" charset="-122"/>
                <a:ea typeface="黑体" panose="02010609060101010101" pitchFamily="49" charset="-122"/>
                <a:cs typeface="+mn-cs"/>
              </a:rPr>
              <a:t>把对应</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行的</a:t>
            </a:r>
            <a:r>
              <a:rPr lang="zh-CN" altLang="en-US" sz="2400" dirty="0">
                <a:solidFill>
                  <a:srgbClr val="FF0000"/>
                </a:solidFill>
                <a:latin typeface="黑体" panose="02010609060101010101" pitchFamily="49" charset="-122"/>
                <a:ea typeface="黑体" panose="02010609060101010101" pitchFamily="49" charset="-122"/>
                <a:cs typeface="+mn-cs"/>
              </a:rPr>
              <a:t>行标记</a:t>
            </a:r>
            <a:r>
              <a:rPr lang="zh-CN" altLang="en-US" sz="2400" dirty="0">
                <a:latin typeface="黑体" panose="02010609060101010101" pitchFamily="49" charset="-122"/>
                <a:ea typeface="黑体" panose="02010609060101010101" pitchFamily="49" charset="-122"/>
                <a:cs typeface="+mn-cs"/>
              </a:rPr>
              <a:t>与内存地址的</a:t>
            </a:r>
            <a:r>
              <a:rPr lang="zh-CN" altLang="en-US" sz="2400" dirty="0">
                <a:solidFill>
                  <a:srgbClr val="FF0000"/>
                </a:solidFill>
                <a:latin typeface="黑体" panose="02010609060101010101" pitchFamily="49" charset="-122"/>
                <a:ea typeface="黑体" panose="02010609060101010101" pitchFamily="49" charset="-122"/>
                <a:cs typeface="+mn-cs"/>
              </a:rPr>
              <a:t>区号</a:t>
            </a:r>
            <a:r>
              <a:rPr lang="zh-CN" altLang="en-US" sz="2400" dirty="0">
                <a:latin typeface="黑体" panose="02010609060101010101" pitchFamily="49" charset="-122"/>
                <a:ea typeface="黑体" panose="02010609060101010101" pitchFamily="49" charset="-122"/>
                <a:cs typeface="+mn-cs"/>
              </a:rPr>
              <a:t>进行比较，相同表示</a:t>
            </a:r>
            <a:r>
              <a:rPr lang="zh-CN" altLang="en-US" sz="2400" dirty="0">
                <a:solidFill>
                  <a:srgbClr val="FF0000"/>
                </a:solidFill>
                <a:latin typeface="黑体" panose="02010609060101010101" pitchFamily="49" charset="-122"/>
                <a:ea typeface="黑体" panose="02010609060101010101" pitchFamily="49" charset="-122"/>
                <a:cs typeface="+mn-cs"/>
              </a:rPr>
              <a:t>命中</a:t>
            </a:r>
            <a:r>
              <a:rPr lang="zh-CN" altLang="en-US" sz="2400" dirty="0">
                <a:latin typeface="黑体" panose="02010609060101010101" pitchFamily="49" charset="-122"/>
                <a:ea typeface="黑体" panose="02010609060101010101" pitchFamily="49" charset="-122"/>
                <a:cs typeface="+mn-cs"/>
              </a:rPr>
              <a:t>，访问</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；如果没有命中，访问内存，并将相应块写入</a:t>
            </a:r>
            <a:r>
              <a:rPr lang="en-US" altLang="zh-CN" sz="2400" dirty="0">
                <a:latin typeface="黑体" panose="02010609060101010101" pitchFamily="49" charset="-122"/>
                <a:ea typeface="黑体" panose="02010609060101010101" pitchFamily="49" charset="-122"/>
                <a:cs typeface="+mn-cs"/>
              </a:rPr>
              <a:t>Cache</a:t>
            </a:r>
            <a:endParaRPr lang="en-US" altLang="zh-CN" sz="2400" dirty="0">
              <a:latin typeface="黑体" panose="02010609060101010101" pitchFamily="49" charset="-122"/>
              <a:ea typeface="黑体" panose="02010609060101010101" pitchFamily="49" charset="-122"/>
              <a:cs typeface="+mn-cs"/>
            </a:endParaRPr>
          </a:p>
        </p:txBody>
      </p:sp>
      <p:sp>
        <p:nvSpPr>
          <p:cNvPr id="37893" name="文本框 1"/>
          <p:cNvSpPr txBox="1"/>
          <p:nvPr/>
        </p:nvSpPr>
        <p:spPr>
          <a:xfrm>
            <a:off x="3924300" y="2593658"/>
            <a:ext cx="582613"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区号</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37895" name="文本框 3"/>
          <p:cNvSpPr txBox="1"/>
          <p:nvPr/>
        </p:nvSpPr>
        <p:spPr>
          <a:xfrm>
            <a:off x="3492500" y="4364990"/>
            <a:ext cx="382905"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1</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36869" name="文本框 1"/>
          <p:cNvSpPr txBox="1"/>
          <p:nvPr/>
        </p:nvSpPr>
        <p:spPr>
          <a:xfrm>
            <a:off x="35243" y="6164898"/>
            <a:ext cx="8045450" cy="738505"/>
          </a:xfrm>
          <a:prstGeom prst="rect">
            <a:avLst/>
          </a:prstGeom>
          <a:solidFill>
            <a:srgbClr val="FFFF47"/>
          </a:solidFill>
          <a:ln w="9525">
            <a:noFill/>
          </a:ln>
        </p:spPr>
        <p:txBody>
          <a:bodyPr wrap="none" lIns="36195" tIns="0" rIns="0" bIns="0" anchor="t" anchorCtr="1">
            <a:spAutoFit/>
          </a:bodyPr>
          <a:p>
            <a:pPr marL="694055" lvl="2" indent="0" algn="l" eaLnBrk="1" hangingPunct="1">
              <a:buNone/>
            </a:pPr>
            <a:r>
              <a:rPr lang="zh-CN" altLang="en-US" sz="2400">
                <a:solidFill>
                  <a:srgbClr val="FF00FF"/>
                </a:solidFill>
                <a:latin typeface="黑体" panose="02010609060101010101" pitchFamily="49" charset="-122"/>
                <a:ea typeface="黑体" panose="02010609060101010101" pitchFamily="49" charset="-122"/>
              </a:rPr>
              <a:t>优点：硬件简单，成本低，地址变换速度快 → 大容量</a:t>
            </a:r>
            <a:endParaRPr lang="zh-CN" altLang="en-US" sz="2400">
              <a:solidFill>
                <a:srgbClr val="FF00FF"/>
              </a:solidFill>
              <a:latin typeface="黑体" panose="02010609060101010101" pitchFamily="49" charset="-122"/>
              <a:ea typeface="黑体" panose="02010609060101010101" pitchFamily="49" charset="-122"/>
            </a:endParaRPr>
          </a:p>
          <a:p>
            <a:pPr marL="694055" lvl="2" indent="0" algn="l" eaLnBrk="1" hangingPunct="1">
              <a:buNone/>
            </a:pPr>
            <a:r>
              <a:rPr lang="zh-CN" altLang="en-US" sz="2400">
                <a:solidFill>
                  <a:srgbClr val="FF00FF"/>
                </a:solidFill>
                <a:latin typeface="黑体" panose="02010609060101010101" pitchFamily="49" charset="-122"/>
                <a:ea typeface="黑体" panose="02010609060101010101" pitchFamily="49" charset="-122"/>
              </a:rPr>
              <a:t>缺点：冲突多</a:t>
            </a:r>
            <a:r>
              <a:rPr lang="en-US" altLang="zh-CN" sz="2400">
                <a:solidFill>
                  <a:srgbClr val="FF00FF"/>
                </a:solidFill>
                <a:latin typeface="黑体" panose="02010609060101010101" pitchFamily="49" charset="-122"/>
                <a:ea typeface="黑体" panose="02010609060101010101" pitchFamily="49" charset="-122"/>
              </a:rPr>
              <a:t> </a:t>
            </a:r>
            <a:r>
              <a:rPr lang="zh-CN" altLang="en-US" sz="2400">
                <a:solidFill>
                  <a:srgbClr val="FF00FF"/>
                </a:solidFill>
                <a:latin typeface="黑体" panose="02010609060101010101" pitchFamily="49" charset="-122"/>
                <a:ea typeface="黑体" panose="02010609060101010101" pitchFamily="49" charset="-122"/>
                <a:sym typeface="+mn-ea"/>
              </a:rPr>
              <a:t>→ 置换多</a:t>
            </a:r>
            <a:r>
              <a:rPr lang="en-US" altLang="zh-CN" sz="2400">
                <a:solidFill>
                  <a:srgbClr val="FF00FF"/>
                </a:solidFill>
                <a:latin typeface="黑体" panose="02010609060101010101" pitchFamily="49" charset="-122"/>
                <a:ea typeface="黑体" panose="02010609060101010101" pitchFamily="49" charset="-122"/>
                <a:sym typeface="+mn-ea"/>
              </a:rPr>
              <a:t> </a:t>
            </a:r>
            <a:r>
              <a:rPr lang="zh-CN" altLang="en-US" sz="2400">
                <a:solidFill>
                  <a:srgbClr val="FF00FF"/>
                </a:solidFill>
                <a:latin typeface="黑体" panose="02010609060101010101" pitchFamily="49" charset="-122"/>
                <a:ea typeface="黑体" panose="02010609060101010101" pitchFamily="49" charset="-122"/>
                <a:sym typeface="+mn-ea"/>
              </a:rPr>
              <a:t>→ </a:t>
            </a:r>
            <a:r>
              <a:rPr lang="en-US" altLang="zh-CN" sz="2400">
                <a:solidFill>
                  <a:srgbClr val="FF00FF"/>
                </a:solidFill>
                <a:latin typeface="黑体" panose="02010609060101010101" pitchFamily="49" charset="-122"/>
                <a:ea typeface="黑体" panose="02010609060101010101" pitchFamily="49" charset="-122"/>
                <a:sym typeface="+mn-ea"/>
              </a:rPr>
              <a:t>cache</a:t>
            </a:r>
            <a:r>
              <a:rPr lang="zh-CN" altLang="en-US" sz="2400">
                <a:solidFill>
                  <a:srgbClr val="FF00FF"/>
                </a:solidFill>
                <a:latin typeface="黑体" panose="02010609060101010101" pitchFamily="49" charset="-122"/>
                <a:ea typeface="黑体" panose="02010609060101010101" pitchFamily="49" charset="-122"/>
                <a:sym typeface="+mn-ea"/>
              </a:rPr>
              <a:t>效率下降</a:t>
            </a:r>
            <a:endParaRPr lang="zh-CN" altLang="en-US" sz="2400">
              <a:solidFill>
                <a:srgbClr val="FF00FF"/>
              </a:solidFill>
              <a:latin typeface="黑体" panose="02010609060101010101" pitchFamily="49" charset="-122"/>
              <a:ea typeface="黑体" panose="02010609060101010101" pitchFamily="49" charset="-122"/>
              <a:sym typeface="+mn-ea"/>
            </a:endParaRPr>
          </a:p>
        </p:txBody>
      </p:sp>
      <p:sp>
        <p:nvSpPr>
          <p:cNvPr id="4" name="文本框 3"/>
          <p:cNvSpPr txBox="1"/>
          <p:nvPr/>
        </p:nvSpPr>
        <p:spPr>
          <a:xfrm>
            <a:off x="2484120" y="3963035"/>
            <a:ext cx="382905"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2</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5" name="文本框 4"/>
          <p:cNvSpPr txBox="1"/>
          <p:nvPr/>
        </p:nvSpPr>
        <p:spPr>
          <a:xfrm>
            <a:off x="1116330" y="5085080"/>
            <a:ext cx="382905"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3</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6" name="文本框 5"/>
          <p:cNvSpPr txBox="1"/>
          <p:nvPr/>
        </p:nvSpPr>
        <p:spPr>
          <a:xfrm>
            <a:off x="3924300" y="4725035"/>
            <a:ext cx="382905"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4</a:t>
            </a:r>
            <a:endParaRPr lang="zh-CN" altLang="en-US" sz="2000">
              <a:solidFill>
                <a:srgbClr val="FF00FF"/>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 calcmode="lin" valueType="num">
                                      <p:cBhvr additive="base">
                                        <p:cTn id="7" dur="500"/>
                                        <p:tgtEl>
                                          <p:spTgt spid="36869"/>
                                        </p:tgtEl>
                                        <p:attrNameLst>
                                          <p:attrName>ppt_y</p:attrName>
                                        </p:attrNameLst>
                                      </p:cBhvr>
                                      <p:tavLst>
                                        <p:tav tm="0">
                                          <p:val>
                                            <p:strVal val="#ppt_y+#ppt_h*1.125000"/>
                                          </p:val>
                                        </p:tav>
                                        <p:tav tm="100000">
                                          <p:val>
                                            <p:strVal val="#ppt_y"/>
                                          </p:val>
                                        </p:tav>
                                      </p:tavLst>
                                    </p:anim>
                                    <p:animEffect transition="in" filter="wipe(up)">
                                      <p:cBhvr>
                                        <p:cTn id="8"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467995" y="404495"/>
          <a:ext cx="8223250" cy="4941570"/>
        </p:xfrm>
        <a:graphic>
          <a:graphicData uri="http://schemas.openxmlformats.org/presentationml/2006/ole">
            <mc:AlternateContent xmlns:mc="http://schemas.openxmlformats.org/markup-compatibility/2006">
              <mc:Choice xmlns:v="urn:schemas-microsoft-com:vml" Requires="v">
                <p:oleObj spid="_x0000_s3" name="" r:id="rId1" imgW="5679440" imgH="10090150" progId="Paint.Picture">
                  <p:embed/>
                </p:oleObj>
              </mc:Choice>
              <mc:Fallback>
                <p:oleObj name="" r:id="rId1" imgW="5679440" imgH="10090150" progId="Paint.Picture">
                  <p:embed/>
                  <p:pic>
                    <p:nvPicPr>
                      <p:cNvPr id="0" name="图片 2"/>
                      <p:cNvPicPr/>
                      <p:nvPr/>
                    </p:nvPicPr>
                    <p:blipFill>
                      <a:blip r:embed="rId2"/>
                      <a:stretch>
                        <a:fillRect/>
                      </a:stretch>
                    </p:blipFill>
                    <p:spPr>
                      <a:xfrm>
                        <a:off x="467995" y="404495"/>
                        <a:ext cx="8223250" cy="4941570"/>
                      </a:xfrm>
                      <a:prstGeom prst="rect">
                        <a:avLst/>
                      </a:prstGeom>
                    </p:spPr>
                  </p:pic>
                </p:oleObj>
              </mc:Fallback>
            </mc:AlternateContent>
          </a:graphicData>
        </a:graphic>
      </p:graphicFrame>
      <p:sp>
        <p:nvSpPr>
          <p:cNvPr id="3686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6866" name="Rectangle 2"/>
          <p:cNvSpPr>
            <a:spLocks noGrp="1"/>
          </p:cNvSpPr>
          <p:nvPr>
            <p:ph type="title"/>
          </p:nvPr>
        </p:nvSpPr>
        <p:spPr>
          <a:xfrm>
            <a:off x="180975" y="47625"/>
            <a:ext cx="7543800" cy="87947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2</a:t>
            </a:r>
            <a:r>
              <a:rPr lang="zh-CN" altLang="en-US" dirty="0">
                <a:latin typeface="黑体" panose="02010609060101010101" pitchFamily="49" charset="-122"/>
                <a:ea typeface="黑体" panose="02010609060101010101" pitchFamily="49" charset="-122"/>
                <a:cs typeface="+mj-cs"/>
              </a:rPr>
              <a:t>、直接映射</a:t>
            </a:r>
            <a:endParaRPr lang="zh-CN" altLang="en-US" dirty="0">
              <a:latin typeface="黑体" panose="02010609060101010101" pitchFamily="49" charset="-122"/>
              <a:ea typeface="黑体" panose="02010609060101010101" pitchFamily="49" charset="-122"/>
              <a:cs typeface="+mj-cs"/>
            </a:endParaRPr>
          </a:p>
        </p:txBody>
      </p:sp>
      <p:sp>
        <p:nvSpPr>
          <p:cNvPr id="36870" name="文本框 1"/>
          <p:cNvSpPr txBox="1"/>
          <p:nvPr/>
        </p:nvSpPr>
        <p:spPr>
          <a:xfrm>
            <a:off x="3780155" y="332740"/>
            <a:ext cx="2773680" cy="368935"/>
          </a:xfrm>
          <a:prstGeom prst="rect">
            <a:avLst/>
          </a:prstGeom>
          <a:solidFill>
            <a:srgbClr val="D6ADFF"/>
          </a:solidFill>
          <a:ln w="9525">
            <a:noFill/>
          </a:ln>
        </p:spPr>
        <p:txBody>
          <a:bodyPr wrap="square" lIns="36195" tIns="0" rIns="0" bIns="0" anchor="t" anchorCtr="1">
            <a:spAutoFit/>
          </a:bodyPr>
          <a:p>
            <a:pPr marL="0" lvl="2" indent="0" algn="l">
              <a:buNone/>
            </a:pPr>
            <a:r>
              <a:rPr lang="zh-CN" altLang="en-US" sz="2400">
                <a:solidFill>
                  <a:srgbClr val="FF0000"/>
                </a:solidFill>
                <a:latin typeface="黑体" panose="02010609060101010101" pitchFamily="49" charset="-122"/>
                <a:ea typeface="黑体" panose="02010609060101010101" pitchFamily="49" charset="-122"/>
              </a:rPr>
              <a:t>内存：区</a:t>
            </a:r>
            <a:r>
              <a:rPr lang="zh-CN" sz="2400">
                <a:solidFill>
                  <a:srgbClr val="FF00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块</a:t>
            </a:r>
            <a:r>
              <a:rPr lang="zh-CN" sz="2400">
                <a:solidFill>
                  <a:srgbClr val="FF00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字</a:t>
            </a:r>
            <a:endParaRPr lang="zh-CN" altLang="en-US" sz="2400">
              <a:solidFill>
                <a:srgbClr val="FF0000"/>
              </a:solidFill>
              <a:latin typeface="黑体" panose="02010609060101010101" pitchFamily="49" charset="-122"/>
              <a:ea typeface="黑体" panose="02010609060101010101" pitchFamily="49" charset="-122"/>
            </a:endParaRPr>
          </a:p>
        </p:txBody>
      </p:sp>
      <p:sp>
        <p:nvSpPr>
          <p:cNvPr id="36869" name="文本框 1"/>
          <p:cNvSpPr txBox="1"/>
          <p:nvPr/>
        </p:nvSpPr>
        <p:spPr>
          <a:xfrm>
            <a:off x="179705" y="5229225"/>
            <a:ext cx="7750810" cy="1107440"/>
          </a:xfrm>
          <a:prstGeom prst="rect">
            <a:avLst/>
          </a:prstGeom>
          <a:solidFill>
            <a:srgbClr val="FFFF47"/>
          </a:solidFill>
          <a:ln w="9525">
            <a:noFill/>
          </a:ln>
        </p:spPr>
        <p:txBody>
          <a:bodyPr wrap="square" lIns="36195" tIns="0" rIns="0" bIns="0" anchor="t" anchorCtr="1">
            <a:spAutoFit/>
          </a:bodyPr>
          <a:p>
            <a:pPr marL="694055" lvl="2" indent="0" algn="l" eaLnBrk="1" hangingPunct="1">
              <a:buNone/>
            </a:pPr>
            <a:r>
              <a:rPr lang="zh-CN" altLang="en-US" sz="2400">
                <a:solidFill>
                  <a:srgbClr val="FF00FF"/>
                </a:solidFill>
                <a:latin typeface="黑体" panose="02010609060101010101" pitchFamily="49" charset="-122"/>
                <a:ea typeface="黑体" panose="02010609060101010101" pitchFamily="49" charset="-122"/>
              </a:rPr>
              <a:t>问题：</a:t>
            </a:r>
            <a:r>
              <a:rPr lang="zh-CN" sz="2400">
                <a:solidFill>
                  <a:srgbClr val="FF00FF"/>
                </a:solidFill>
                <a:latin typeface="黑体" panose="02010609060101010101" pitchFamily="49" charset="-122"/>
                <a:ea typeface="黑体" panose="02010609060101010101" pitchFamily="49" charset="-122"/>
              </a:rPr>
              <a:t>能否将第</a:t>
            </a:r>
            <a:r>
              <a:rPr lang="en-US" altLang="zh-CN" sz="2400">
                <a:solidFill>
                  <a:srgbClr val="FF00FF"/>
                </a:solidFill>
                <a:latin typeface="黑体" panose="02010609060101010101" pitchFamily="49" charset="-122"/>
                <a:ea typeface="黑体" panose="02010609060101010101" pitchFamily="49" charset="-122"/>
              </a:rPr>
              <a:t>0</a:t>
            </a:r>
            <a:r>
              <a:rPr lang="zh-CN" altLang="en-US" sz="2400">
                <a:solidFill>
                  <a:srgbClr val="FF00FF"/>
                </a:solidFill>
                <a:latin typeface="黑体" panose="02010609060101010101" pitchFamily="49" charset="-122"/>
                <a:ea typeface="黑体" panose="02010609060101010101" pitchFamily="49" charset="-122"/>
              </a:rPr>
              <a:t>区的所有页映射到</a:t>
            </a:r>
            <a:r>
              <a:rPr lang="en-US" altLang="zh-CN" sz="2400">
                <a:solidFill>
                  <a:srgbClr val="FF00FF"/>
                </a:solidFill>
                <a:latin typeface="黑体" panose="02010609060101010101" pitchFamily="49" charset="-122"/>
                <a:ea typeface="黑体" panose="02010609060101010101" pitchFamily="49" charset="-122"/>
              </a:rPr>
              <a:t>cache</a:t>
            </a:r>
            <a:r>
              <a:rPr lang="zh-CN" altLang="en-US" sz="2400">
                <a:solidFill>
                  <a:srgbClr val="FF00FF"/>
                </a:solidFill>
                <a:latin typeface="黑体" panose="02010609060101010101" pitchFamily="49" charset="-122"/>
                <a:ea typeface="黑体" panose="02010609060101010101" pitchFamily="49" charset="-122"/>
              </a:rPr>
              <a:t>的第</a:t>
            </a:r>
            <a:r>
              <a:rPr lang="en-US" altLang="zh-CN" sz="2400">
                <a:solidFill>
                  <a:srgbClr val="FF00FF"/>
                </a:solidFill>
                <a:latin typeface="黑体" panose="02010609060101010101" pitchFamily="49" charset="-122"/>
                <a:ea typeface="黑体" panose="02010609060101010101" pitchFamily="49" charset="-122"/>
              </a:rPr>
              <a:t>0</a:t>
            </a:r>
            <a:r>
              <a:rPr lang="zh-CN" altLang="en-US" sz="2400">
                <a:solidFill>
                  <a:srgbClr val="FF00FF"/>
                </a:solidFill>
                <a:latin typeface="黑体" panose="02010609060101010101" pitchFamily="49" charset="-122"/>
                <a:ea typeface="黑体" panose="02010609060101010101" pitchFamily="49" charset="-122"/>
              </a:rPr>
              <a:t>行，</a:t>
            </a:r>
            <a:endParaRPr lang="zh-CN" altLang="en-US" sz="2400">
              <a:solidFill>
                <a:srgbClr val="FF00FF"/>
              </a:solidFill>
              <a:latin typeface="黑体" panose="02010609060101010101" pitchFamily="49" charset="-122"/>
              <a:ea typeface="黑体" panose="02010609060101010101" pitchFamily="49" charset="-122"/>
            </a:endParaRPr>
          </a:p>
          <a:p>
            <a:pPr marL="694055" lvl="2" indent="0" algn="l" eaLnBrk="1" hangingPunct="1">
              <a:buNone/>
            </a:pPr>
            <a:r>
              <a:rPr lang="zh-CN" altLang="en-US" sz="2400">
                <a:solidFill>
                  <a:srgbClr val="FF00FF"/>
                </a:solidFill>
                <a:latin typeface="黑体" panose="02010609060101010101" pitchFamily="49" charset="-122"/>
                <a:ea typeface="黑体" panose="02010609060101010101" pitchFamily="49" charset="-122"/>
              </a:rPr>
              <a:t> </a:t>
            </a:r>
            <a:r>
              <a:rPr lang="en-US" altLang="zh-CN" sz="2400">
                <a:solidFill>
                  <a:srgbClr val="FF00FF"/>
                </a:solidFill>
                <a:latin typeface="黑体" panose="02010609060101010101" pitchFamily="49" charset="-122"/>
                <a:ea typeface="黑体" panose="02010609060101010101" pitchFamily="49" charset="-122"/>
              </a:rPr>
              <a:t>     </a:t>
            </a:r>
            <a:r>
              <a:rPr lang="zh-CN" altLang="en-US" sz="2400">
                <a:solidFill>
                  <a:srgbClr val="FF00FF"/>
                </a:solidFill>
                <a:latin typeface="黑体" panose="02010609060101010101" pitchFamily="49" charset="-122"/>
                <a:ea typeface="黑体" panose="02010609060101010101" pitchFamily="49" charset="-122"/>
              </a:rPr>
              <a:t>将</a:t>
            </a:r>
            <a:r>
              <a:rPr lang="zh-CN" sz="2400">
                <a:solidFill>
                  <a:srgbClr val="FF00FF"/>
                </a:solidFill>
                <a:latin typeface="黑体" panose="02010609060101010101" pitchFamily="49" charset="-122"/>
                <a:ea typeface="黑体" panose="02010609060101010101" pitchFamily="49" charset="-122"/>
                <a:sym typeface="+mn-ea"/>
              </a:rPr>
              <a:t>第</a:t>
            </a:r>
            <a:r>
              <a:rPr lang="en-US" altLang="zh-CN" sz="2400">
                <a:solidFill>
                  <a:srgbClr val="FF00FF"/>
                </a:solidFill>
                <a:latin typeface="黑体" panose="02010609060101010101" pitchFamily="49" charset="-122"/>
                <a:ea typeface="黑体" panose="02010609060101010101" pitchFamily="49" charset="-122"/>
                <a:sym typeface="+mn-ea"/>
              </a:rPr>
              <a:t>1</a:t>
            </a:r>
            <a:r>
              <a:rPr lang="zh-CN" altLang="en-US" sz="2400">
                <a:solidFill>
                  <a:srgbClr val="FF00FF"/>
                </a:solidFill>
                <a:latin typeface="黑体" panose="02010609060101010101" pitchFamily="49" charset="-122"/>
                <a:ea typeface="黑体" panose="02010609060101010101" pitchFamily="49" charset="-122"/>
                <a:sym typeface="+mn-ea"/>
              </a:rPr>
              <a:t>区的所有页映射到</a:t>
            </a:r>
            <a:r>
              <a:rPr lang="en-US" altLang="zh-CN" sz="2400">
                <a:solidFill>
                  <a:srgbClr val="FF00FF"/>
                </a:solidFill>
                <a:latin typeface="黑体" panose="02010609060101010101" pitchFamily="49" charset="-122"/>
                <a:ea typeface="黑体" panose="02010609060101010101" pitchFamily="49" charset="-122"/>
                <a:sym typeface="+mn-ea"/>
              </a:rPr>
              <a:t>cache</a:t>
            </a:r>
            <a:r>
              <a:rPr lang="zh-CN" altLang="en-US" sz="2400">
                <a:solidFill>
                  <a:srgbClr val="FF00FF"/>
                </a:solidFill>
                <a:latin typeface="黑体" panose="02010609060101010101" pitchFamily="49" charset="-122"/>
                <a:ea typeface="黑体" panose="02010609060101010101" pitchFamily="49" charset="-122"/>
                <a:sym typeface="+mn-ea"/>
              </a:rPr>
              <a:t>的第</a:t>
            </a:r>
            <a:r>
              <a:rPr lang="en-US" altLang="zh-CN" sz="2400">
                <a:solidFill>
                  <a:srgbClr val="FF00FF"/>
                </a:solidFill>
                <a:latin typeface="黑体" panose="02010609060101010101" pitchFamily="49" charset="-122"/>
                <a:ea typeface="黑体" panose="02010609060101010101" pitchFamily="49" charset="-122"/>
                <a:sym typeface="+mn-ea"/>
              </a:rPr>
              <a:t>1</a:t>
            </a:r>
            <a:r>
              <a:rPr lang="zh-CN" altLang="en-US" sz="2400">
                <a:solidFill>
                  <a:srgbClr val="FF00FF"/>
                </a:solidFill>
                <a:latin typeface="黑体" panose="02010609060101010101" pitchFamily="49" charset="-122"/>
                <a:ea typeface="黑体" panose="02010609060101010101" pitchFamily="49" charset="-122"/>
                <a:sym typeface="+mn-ea"/>
              </a:rPr>
              <a:t>行？</a:t>
            </a:r>
            <a:endParaRPr lang="zh-CN" altLang="en-US" sz="2400">
              <a:solidFill>
                <a:srgbClr val="FF00FF"/>
              </a:solidFill>
              <a:latin typeface="黑体" panose="02010609060101010101" pitchFamily="49" charset="-122"/>
              <a:ea typeface="黑体" panose="02010609060101010101" pitchFamily="49" charset="-122"/>
              <a:sym typeface="+mn-ea"/>
            </a:endParaRPr>
          </a:p>
          <a:p>
            <a:pPr marL="694055" lvl="2" indent="0" algn="l" eaLnBrk="1" hangingPunct="1">
              <a:buNone/>
            </a:pPr>
            <a:r>
              <a:rPr lang="zh-CN" altLang="en-US" sz="2400">
                <a:solidFill>
                  <a:srgbClr val="FF00FF"/>
                </a:solidFill>
                <a:latin typeface="黑体" panose="02010609060101010101" pitchFamily="49" charset="-122"/>
                <a:ea typeface="黑体" panose="02010609060101010101" pitchFamily="49" charset="-122"/>
                <a:sym typeface="+mn-ea"/>
              </a:rPr>
              <a:t> </a:t>
            </a:r>
            <a:r>
              <a:rPr lang="en-US" altLang="zh-CN" sz="2400">
                <a:solidFill>
                  <a:srgbClr val="FF00FF"/>
                </a:solidFill>
                <a:latin typeface="黑体" panose="02010609060101010101" pitchFamily="49" charset="-122"/>
                <a:ea typeface="黑体" panose="02010609060101010101" pitchFamily="49" charset="-122"/>
                <a:sym typeface="+mn-ea"/>
              </a:rPr>
              <a:t>     </a:t>
            </a:r>
            <a:r>
              <a:rPr lang="zh-CN" altLang="en-US" sz="2400">
                <a:solidFill>
                  <a:srgbClr val="FF00FF"/>
                </a:solidFill>
                <a:latin typeface="黑体" panose="02010609060101010101" pitchFamily="49" charset="-122"/>
                <a:ea typeface="黑体" panose="02010609060101010101" pitchFamily="49" charset="-122"/>
                <a:sym typeface="+mn-ea"/>
              </a:rPr>
              <a:t>请与直接映射比较。</a:t>
            </a:r>
            <a:endParaRPr lang="zh-CN" altLang="en-US" sz="2400">
              <a:solidFill>
                <a:srgbClr val="FF00FF"/>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灯片编号占位符 5"/>
          <p:cNvSpPr>
            <a:spLocks noGrp="1"/>
          </p:cNvSpPr>
          <p:nvPr>
            <p:ph type="sldNum" sz="quarter"/>
          </p:nvPr>
        </p:nvSpPr>
        <p:spPr>
          <a:xfrm>
            <a:off x="6588125" y="623697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8914" name="Rectangle 2"/>
          <p:cNvSpPr>
            <a:spLocks noGrp="1"/>
          </p:cNvSpPr>
          <p:nvPr>
            <p:ph type="title"/>
          </p:nvPr>
        </p:nvSpPr>
        <p:spPr>
          <a:xfrm>
            <a:off x="171450" y="174625"/>
            <a:ext cx="7543800" cy="595313"/>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2</a:t>
            </a:r>
            <a:r>
              <a:rPr lang="zh-CN" altLang="en-US" dirty="0">
                <a:latin typeface="黑体" panose="02010609060101010101" pitchFamily="49" charset="-122"/>
                <a:ea typeface="黑体" panose="02010609060101010101" pitchFamily="49" charset="-122"/>
                <a:cs typeface="+mj-cs"/>
              </a:rPr>
              <a:t>、直接映射（附加例子）</a:t>
            </a:r>
            <a:endParaRPr lang="zh-CN" altLang="en-US" dirty="0">
              <a:latin typeface="黑体" panose="02010609060101010101" pitchFamily="49" charset="-122"/>
              <a:ea typeface="黑体" panose="02010609060101010101" pitchFamily="49" charset="-122"/>
              <a:cs typeface="+mj-cs"/>
            </a:endParaRPr>
          </a:p>
        </p:txBody>
      </p:sp>
      <p:sp>
        <p:nvSpPr>
          <p:cNvPr id="38915" name="内容占位符 1"/>
          <p:cNvSpPr>
            <a:spLocks noGrp="1"/>
          </p:cNvSpPr>
          <p:nvPr>
            <p:ph idx="1"/>
          </p:nvPr>
        </p:nvSpPr>
        <p:spPr>
          <a:xfrm>
            <a:off x="358775" y="863600"/>
            <a:ext cx="8229600" cy="839788"/>
          </a:xfrm>
        </p:spPr>
        <p:txBody>
          <a:bodyPr anchor="t" anchorCtr="0"/>
          <a:p>
            <a:pPr>
              <a:buSzPct val="70000"/>
            </a:pPr>
            <a:r>
              <a:rPr lang="zh-CN" altLang="en-US" sz="2400" dirty="0">
                <a:latin typeface="黑体" panose="02010609060101010101" pitchFamily="49" charset="-122"/>
                <a:ea typeface="黑体" panose="02010609060101010101" pitchFamily="49" charset="-122"/>
                <a:cs typeface="+mn-cs"/>
              </a:rPr>
              <a:t>分析</a:t>
            </a:r>
            <a:r>
              <a:rPr lang="en-US" altLang="zh-CN" sz="2400" dirty="0">
                <a:latin typeface="黑体" panose="02010609060101010101" pitchFamily="49" charset="-122"/>
                <a:ea typeface="黑体" panose="02010609060101010101" pitchFamily="49" charset="-122"/>
                <a:cs typeface="+mn-cs"/>
              </a:rPr>
              <a:t>1000</a:t>
            </a:r>
            <a:r>
              <a:rPr lang="zh-CN" altLang="en-US" sz="2400" dirty="0">
                <a:latin typeface="黑体" panose="02010609060101010101" pitchFamily="49" charset="-122"/>
                <a:ea typeface="黑体" panose="02010609060101010101" pitchFamily="49" charset="-122"/>
                <a:cs typeface="+mn-cs"/>
              </a:rPr>
              <a:t>字节单元在</a:t>
            </a:r>
            <a:r>
              <a:rPr lang="en-US" altLang="zh-CN" sz="2400" dirty="0">
                <a:latin typeface="黑体" panose="02010609060101010101" pitchFamily="49" charset="-122"/>
                <a:ea typeface="黑体" panose="02010609060101010101" pitchFamily="49" charset="-122"/>
                <a:cs typeface="+mn-cs"/>
              </a:rPr>
              <a:t>Cache</a:t>
            </a:r>
            <a:r>
              <a:rPr lang="zh-CN" altLang="en-US" sz="2400" dirty="0">
                <a:latin typeface="黑体" panose="02010609060101010101" pitchFamily="49" charset="-122"/>
                <a:ea typeface="黑体" panose="02010609060101010101" pitchFamily="49" charset="-122"/>
                <a:cs typeface="+mn-cs"/>
              </a:rPr>
              <a:t>中位置。</a:t>
            </a:r>
            <a:endParaRPr lang="zh-CN" altLang="en-US" sz="2400">
              <a:latin typeface="黑体" panose="02010609060101010101" pitchFamily="49" charset="-122"/>
              <a:ea typeface="黑体" panose="02010609060101010101" pitchFamily="49" charset="-122"/>
              <a:cs typeface="+mn-cs"/>
            </a:endParaRPr>
          </a:p>
        </p:txBody>
      </p:sp>
      <p:pic>
        <p:nvPicPr>
          <p:cNvPr id="38916" name="图片 177156"/>
          <p:cNvPicPr>
            <a:picLocks noChangeAspect="1"/>
          </p:cNvPicPr>
          <p:nvPr/>
        </p:nvPicPr>
        <p:blipFill>
          <a:blip r:embed="rId1"/>
          <a:stretch>
            <a:fillRect/>
          </a:stretch>
        </p:blipFill>
        <p:spPr>
          <a:xfrm>
            <a:off x="0" y="1458913"/>
            <a:ext cx="6686550" cy="5165725"/>
          </a:xfrm>
          <a:prstGeom prst="rect">
            <a:avLst/>
          </a:prstGeom>
          <a:noFill/>
          <a:ln w="9525">
            <a:noFill/>
          </a:ln>
        </p:spPr>
      </p:pic>
      <p:sp>
        <p:nvSpPr>
          <p:cNvPr id="38917" name="文本框 1"/>
          <p:cNvSpPr txBox="1"/>
          <p:nvPr/>
        </p:nvSpPr>
        <p:spPr>
          <a:xfrm>
            <a:off x="6616700" y="641350"/>
            <a:ext cx="2457450" cy="4616450"/>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条件：</a:t>
            </a: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r>
              <a:rPr lang="zh-CN" altLang="en-US" sz="2000">
                <a:solidFill>
                  <a:srgbClr val="FF00FF"/>
                </a:solidFill>
                <a:latin typeface="黑体" panose="02010609060101010101" pitchFamily="49" charset="-122"/>
                <a:ea typeface="黑体" panose="02010609060101010101" pitchFamily="49" charset="-122"/>
              </a:rPr>
              <a:t>内存由</a:t>
            </a:r>
            <a:r>
              <a:rPr lang="en-US" altLang="zh-CN" sz="2000">
                <a:solidFill>
                  <a:srgbClr val="FF00FF"/>
                </a:solidFill>
                <a:latin typeface="黑体" panose="02010609060101010101" pitchFamily="49" charset="-122"/>
                <a:ea typeface="黑体" panose="02010609060101010101" pitchFamily="49" charset="-122"/>
              </a:rPr>
              <a:t>256</a:t>
            </a:r>
            <a:r>
              <a:rPr lang="zh-CN" altLang="en-US" sz="2000">
                <a:solidFill>
                  <a:srgbClr val="FF00FF"/>
                </a:solidFill>
                <a:latin typeface="黑体" panose="02010609060101010101" pitchFamily="49" charset="-122"/>
                <a:ea typeface="黑体" panose="02010609060101010101" pitchFamily="49" charset="-122"/>
              </a:rPr>
              <a:t>个块</a:t>
            </a:r>
            <a:r>
              <a:rPr lang="en-US" altLang="zh-CN" sz="2000">
                <a:solidFill>
                  <a:srgbClr val="FF00FF"/>
                </a:solidFill>
                <a:latin typeface="黑体" panose="02010609060101010101" pitchFamily="49" charset="-122"/>
                <a:ea typeface="黑体" panose="02010609060101010101" pitchFamily="49" charset="-122"/>
              </a:rPr>
              <a:t>,</a:t>
            </a:r>
            <a:r>
              <a:rPr lang="zh-CN" altLang="en-US" sz="2000">
                <a:solidFill>
                  <a:srgbClr val="FF00FF"/>
                </a:solidFill>
                <a:latin typeface="黑体" panose="02010609060101010101" pitchFamily="49" charset="-122"/>
                <a:ea typeface="黑体" panose="02010609060101010101" pitchFamily="49" charset="-122"/>
              </a:rPr>
              <a:t>每个块</a:t>
            </a:r>
            <a:r>
              <a:rPr lang="en-US" altLang="zh-CN" sz="2000">
                <a:solidFill>
                  <a:srgbClr val="FF00FF"/>
                </a:solidFill>
                <a:latin typeface="黑体" panose="02010609060101010101" pitchFamily="49" charset="-122"/>
                <a:ea typeface="黑体" panose="02010609060101010101" pitchFamily="49" charset="-122"/>
              </a:rPr>
              <a:t>16</a:t>
            </a:r>
            <a:r>
              <a:rPr lang="zh-CN" altLang="en-US" sz="2000">
                <a:solidFill>
                  <a:srgbClr val="FF00FF"/>
                </a:solidFill>
                <a:latin typeface="黑体" panose="02010609060101010101" pitchFamily="49" charset="-122"/>
                <a:ea typeface="黑体" panose="02010609060101010101" pitchFamily="49" charset="-122"/>
              </a:rPr>
              <a:t>字节</a:t>
            </a:r>
            <a:r>
              <a:rPr lang="en-US" altLang="zh-CN" sz="2000">
                <a:solidFill>
                  <a:srgbClr val="FF00FF"/>
                </a:solidFill>
                <a:latin typeface="黑体" panose="02010609060101010101" pitchFamily="49" charset="-122"/>
                <a:ea typeface="黑体" panose="02010609060101010101" pitchFamily="49" charset="-122"/>
              </a:rPr>
              <a:t>, 4</a:t>
            </a:r>
            <a:r>
              <a:rPr lang="zh-CN" altLang="en-US" sz="2000">
                <a:solidFill>
                  <a:srgbClr val="FF00FF"/>
                </a:solidFill>
                <a:latin typeface="黑体" panose="02010609060101010101" pitchFamily="49" charset="-122"/>
                <a:ea typeface="黑体" panose="02010609060101010101" pitchFamily="49" charset="-122"/>
              </a:rPr>
              <a:t>个字 </a:t>
            </a:r>
            <a:r>
              <a:rPr lang="zh-CN" altLang="en-US" sz="2000">
                <a:solidFill>
                  <a:schemeClr val="tx1"/>
                </a:solidFill>
                <a:latin typeface="楷体" panose="02010609060101010101" charset="-122"/>
                <a:ea typeface="楷体" panose="02010609060101010101" charset="-122"/>
              </a:rPr>
              <a:t>→</a:t>
            </a:r>
            <a:r>
              <a:rPr lang="zh-CN" altLang="en-US" sz="2000">
                <a:solidFill>
                  <a:srgbClr val="FF00FF"/>
                </a:solidFill>
                <a:latin typeface="黑体" panose="02010609060101010101" pitchFamily="49" charset="-122"/>
                <a:ea typeface="黑体" panose="02010609060101010101" pitchFamily="49" charset="-122"/>
              </a:rPr>
              <a:t> 内存大小</a:t>
            </a:r>
            <a:r>
              <a:rPr lang="en-US" altLang="zh-CN" sz="2000">
                <a:solidFill>
                  <a:srgbClr val="FF00FF"/>
                </a:solidFill>
                <a:latin typeface="黑体" panose="02010609060101010101" pitchFamily="49" charset="-122"/>
                <a:ea typeface="黑体" panose="02010609060101010101" pitchFamily="49" charset="-122"/>
              </a:rPr>
              <a:t>256*16=4MB</a:t>
            </a:r>
            <a:r>
              <a:rPr lang="zh-CN" altLang="en-US" sz="2000">
                <a:solidFill>
                  <a:srgbClr val="FF00FF"/>
                </a:solidFill>
                <a:latin typeface="黑体" panose="02010609060101010101" pitchFamily="49" charset="-122"/>
                <a:ea typeface="黑体" panose="02010609060101010101" pitchFamily="49" charset="-122"/>
              </a:rPr>
              <a:t>，</a:t>
            </a:r>
            <a:r>
              <a:rPr lang="zh-CN" altLang="en-US" sz="2000">
                <a:latin typeface="楷体" panose="02010609060101010101" charset="-122"/>
                <a:ea typeface="楷体" panose="02010609060101010101" charset="-122"/>
              </a:rPr>
              <a:t>→ </a:t>
            </a:r>
            <a:r>
              <a:rPr lang="en-US" altLang="zh-CN" sz="2000">
                <a:solidFill>
                  <a:srgbClr val="FF00FF"/>
                </a:solidFill>
                <a:latin typeface="黑体" panose="02010609060101010101" pitchFamily="49" charset="-122"/>
                <a:ea typeface="黑体" panose="02010609060101010101" pitchFamily="49" charset="-122"/>
              </a:rPr>
              <a:t>22</a:t>
            </a:r>
            <a:r>
              <a:rPr lang="zh-CN" altLang="en-US" sz="2000">
                <a:solidFill>
                  <a:srgbClr val="FF00FF"/>
                </a:solidFill>
                <a:latin typeface="黑体" panose="02010609060101010101" pitchFamily="49" charset="-122"/>
                <a:ea typeface="黑体" panose="02010609060101010101" pitchFamily="49" charset="-122"/>
              </a:rPr>
              <a:t>位字节地址</a:t>
            </a: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r>
              <a:rPr lang="zh-CN" altLang="en-US" sz="2000">
                <a:solidFill>
                  <a:srgbClr val="FF00FF"/>
                </a:solidFill>
                <a:latin typeface="黑体" panose="02010609060101010101" pitchFamily="49" charset="-122"/>
                <a:ea typeface="黑体" panose="02010609060101010101" pitchFamily="49" charset="-122"/>
              </a:rPr>
              <a:t>由图知</a:t>
            </a:r>
            <a:r>
              <a:rPr lang="en-US" altLang="zh-CN" sz="2000">
                <a:solidFill>
                  <a:srgbClr val="FF00FF"/>
                </a:solidFill>
                <a:latin typeface="黑体" panose="02010609060101010101" pitchFamily="49" charset="-122"/>
                <a:ea typeface="黑体" panose="02010609060101010101" pitchFamily="49" charset="-122"/>
              </a:rPr>
              <a:t>cache</a:t>
            </a:r>
            <a:r>
              <a:rPr lang="zh-CN" altLang="en-US" sz="2000">
                <a:solidFill>
                  <a:srgbClr val="FF00FF"/>
                </a:solidFill>
                <a:latin typeface="黑体" panose="02010609060101010101" pitchFamily="49" charset="-122"/>
                <a:ea typeface="黑体" panose="02010609060101010101" pitchFamily="49" charset="-122"/>
              </a:rPr>
              <a:t>有</a:t>
            </a:r>
            <a:r>
              <a:rPr lang="en-US" altLang="zh-CN" sz="2000">
                <a:solidFill>
                  <a:srgbClr val="FF00FF"/>
                </a:solidFill>
                <a:latin typeface="黑体" panose="02010609060101010101" pitchFamily="49" charset="-122"/>
                <a:ea typeface="黑体" panose="02010609060101010101" pitchFamily="49" charset="-122"/>
              </a:rPr>
              <a:t>8</a:t>
            </a:r>
            <a:r>
              <a:rPr lang="zh-CN" altLang="en-US" sz="2000">
                <a:solidFill>
                  <a:srgbClr val="FF00FF"/>
                </a:solidFill>
                <a:latin typeface="黑体" panose="02010609060101010101" pitchFamily="49" charset="-122"/>
                <a:ea typeface="黑体" panose="02010609060101010101" pitchFamily="49" charset="-122"/>
              </a:rPr>
              <a:t>行</a:t>
            </a:r>
            <a:r>
              <a:rPr lang="en-US" altLang="zh-CN" sz="2000">
                <a:solidFill>
                  <a:srgbClr val="FF00FF"/>
                </a:solidFill>
                <a:latin typeface="黑体" panose="02010609060101010101" pitchFamily="49" charset="-122"/>
                <a:ea typeface="黑体" panose="02010609060101010101" pitchFamily="49" charset="-122"/>
              </a:rPr>
              <a:t>/</a:t>
            </a:r>
            <a:r>
              <a:rPr lang="zh-CN" altLang="en-US" sz="2000">
                <a:solidFill>
                  <a:srgbClr val="FF00FF"/>
                </a:solidFill>
                <a:latin typeface="黑体" panose="02010609060101010101" pitchFamily="49" charset="-122"/>
                <a:ea typeface="黑体" panose="02010609060101010101" pitchFamily="49" charset="-122"/>
              </a:rPr>
              <a:t>块</a:t>
            </a: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r>
              <a:rPr lang="zh-CN" altLang="en-US" sz="2000">
                <a:solidFill>
                  <a:schemeClr val="tx1"/>
                </a:solidFill>
                <a:latin typeface="黑体" panose="02010609060101010101" pitchFamily="49" charset="-122"/>
                <a:ea typeface="黑体" panose="02010609060101010101" pitchFamily="49" charset="-122"/>
              </a:rPr>
              <a:t>内存字节地址：</a:t>
            </a:r>
            <a:endParaRPr lang="zh-CN" altLang="en-US" sz="2000">
              <a:solidFill>
                <a:schemeClr val="tx1"/>
              </a:solidFill>
              <a:latin typeface="黑体" panose="02010609060101010101" pitchFamily="49" charset="-122"/>
              <a:ea typeface="黑体" panose="02010609060101010101" pitchFamily="49" charset="-122"/>
            </a:endParaRPr>
          </a:p>
          <a:p>
            <a:pPr marL="0" lvl="2" indent="0" algn="l">
              <a:buNone/>
            </a:pPr>
            <a:r>
              <a:rPr lang="zh-CN" altLang="en-US" sz="2000">
                <a:solidFill>
                  <a:schemeClr val="tx1"/>
                </a:solidFill>
                <a:latin typeface="黑体" panose="02010609060101010101" pitchFamily="49" charset="-122"/>
                <a:ea typeface="黑体" panose="02010609060101010101" pitchFamily="49" charset="-122"/>
              </a:rPr>
              <a:t>区：</a:t>
            </a:r>
            <a:r>
              <a:rPr lang="en-US" altLang="zh-CN" sz="2000">
                <a:solidFill>
                  <a:srgbClr val="FF00FF"/>
                </a:solidFill>
                <a:latin typeface="黑体" panose="02010609060101010101" pitchFamily="49" charset="-122"/>
                <a:ea typeface="黑体" panose="02010609060101010101" pitchFamily="49" charset="-122"/>
              </a:rPr>
              <a:t>256/8=32</a:t>
            </a:r>
            <a:r>
              <a:rPr lang="zh-CN" altLang="en-US" sz="2000">
                <a:solidFill>
                  <a:srgbClr val="FF00FF"/>
                </a:solidFill>
                <a:latin typeface="黑体" panose="02010609060101010101" pitchFamily="49" charset="-122"/>
                <a:ea typeface="黑体" panose="02010609060101010101" pitchFamily="49" charset="-122"/>
              </a:rPr>
              <a:t>，</a:t>
            </a:r>
            <a:r>
              <a:rPr lang="en-US" altLang="zh-CN" sz="2000">
                <a:solidFill>
                  <a:srgbClr val="FF00FF"/>
                </a:solidFill>
                <a:latin typeface="黑体" panose="02010609060101010101" pitchFamily="49" charset="-122"/>
                <a:ea typeface="黑体" panose="02010609060101010101" pitchFamily="49" charset="-122"/>
              </a:rPr>
              <a:t>5</a:t>
            </a:r>
            <a:r>
              <a:rPr lang="zh-CN" altLang="en-US" sz="2000">
                <a:solidFill>
                  <a:srgbClr val="FF00FF"/>
                </a:solidFill>
                <a:latin typeface="黑体" panose="02010609060101010101" pitchFamily="49" charset="-122"/>
                <a:ea typeface="黑体" panose="02010609060101010101" pitchFamily="49" charset="-122"/>
              </a:rPr>
              <a:t>位</a:t>
            </a: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r>
              <a:rPr lang="zh-CN" altLang="en-US" sz="2000">
                <a:solidFill>
                  <a:schemeClr val="tx1"/>
                </a:solidFill>
                <a:latin typeface="黑体" panose="02010609060101010101" pitchFamily="49" charset="-122"/>
                <a:ea typeface="黑体" panose="02010609060101010101" pitchFamily="49" charset="-122"/>
              </a:rPr>
              <a:t>块：</a:t>
            </a:r>
            <a:r>
              <a:rPr lang="en-US" altLang="zh-CN" sz="2000">
                <a:solidFill>
                  <a:srgbClr val="FF00FF"/>
                </a:solidFill>
                <a:latin typeface="黑体" panose="02010609060101010101" pitchFamily="49" charset="-122"/>
                <a:ea typeface="黑体" panose="02010609060101010101" pitchFamily="49" charset="-122"/>
              </a:rPr>
              <a:t>8</a:t>
            </a:r>
            <a:r>
              <a:rPr lang="zh-CN" altLang="en-US" sz="2000">
                <a:solidFill>
                  <a:srgbClr val="FF00FF"/>
                </a:solidFill>
                <a:latin typeface="黑体" panose="02010609060101010101" pitchFamily="49" charset="-122"/>
                <a:ea typeface="黑体" panose="02010609060101010101" pitchFamily="49" charset="-122"/>
              </a:rPr>
              <a:t>，</a:t>
            </a:r>
            <a:r>
              <a:rPr lang="en-US" altLang="zh-CN" sz="2000">
                <a:solidFill>
                  <a:srgbClr val="FF00FF"/>
                </a:solidFill>
                <a:latin typeface="黑体" panose="02010609060101010101" pitchFamily="49" charset="-122"/>
                <a:ea typeface="黑体" panose="02010609060101010101" pitchFamily="49" charset="-122"/>
              </a:rPr>
              <a:t>3</a:t>
            </a:r>
            <a:r>
              <a:rPr lang="zh-CN" altLang="en-US" sz="2000">
                <a:solidFill>
                  <a:srgbClr val="FF00FF"/>
                </a:solidFill>
                <a:latin typeface="黑体" panose="02010609060101010101" pitchFamily="49" charset="-122"/>
                <a:ea typeface="黑体" panose="02010609060101010101" pitchFamily="49" charset="-122"/>
              </a:rPr>
              <a:t>位</a:t>
            </a: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r>
              <a:rPr lang="zh-CN" altLang="en-US" sz="2000">
                <a:solidFill>
                  <a:schemeClr val="tx1"/>
                </a:solidFill>
                <a:latin typeface="黑体" panose="02010609060101010101" pitchFamily="49" charset="-122"/>
                <a:ea typeface="黑体" panose="02010609060101010101" pitchFamily="49" charset="-122"/>
              </a:rPr>
              <a:t>字：</a:t>
            </a:r>
            <a:r>
              <a:rPr lang="en-US" altLang="zh-CN" sz="2000">
                <a:solidFill>
                  <a:srgbClr val="FF00FF"/>
                </a:solidFill>
                <a:latin typeface="黑体" panose="02010609060101010101" pitchFamily="49" charset="-122"/>
                <a:ea typeface="黑体" panose="02010609060101010101" pitchFamily="49" charset="-122"/>
              </a:rPr>
              <a:t>4</a:t>
            </a:r>
            <a:r>
              <a:rPr lang="zh-CN" altLang="en-US" sz="2000">
                <a:solidFill>
                  <a:srgbClr val="FF00FF"/>
                </a:solidFill>
                <a:latin typeface="黑体" panose="02010609060101010101" pitchFamily="49" charset="-122"/>
                <a:ea typeface="黑体" panose="02010609060101010101" pitchFamily="49" charset="-122"/>
              </a:rPr>
              <a:t>，</a:t>
            </a:r>
            <a:r>
              <a:rPr lang="en-US" altLang="zh-CN" sz="2000">
                <a:solidFill>
                  <a:srgbClr val="FF00FF"/>
                </a:solidFill>
                <a:latin typeface="黑体" panose="02010609060101010101" pitchFamily="49" charset="-122"/>
                <a:ea typeface="黑体" panose="02010609060101010101" pitchFamily="49" charset="-122"/>
              </a:rPr>
              <a:t>2</a:t>
            </a:r>
            <a:r>
              <a:rPr lang="zh-CN" altLang="en-US" sz="2000">
                <a:solidFill>
                  <a:srgbClr val="FF00FF"/>
                </a:solidFill>
                <a:latin typeface="黑体" panose="02010609060101010101" pitchFamily="49" charset="-122"/>
                <a:ea typeface="黑体" panose="02010609060101010101" pitchFamily="49" charset="-122"/>
              </a:rPr>
              <a:t>位，一个字</a:t>
            </a:r>
            <a:r>
              <a:rPr lang="en-US" altLang="zh-CN" sz="2000">
                <a:solidFill>
                  <a:srgbClr val="FF00FF"/>
                </a:solidFill>
                <a:latin typeface="黑体" panose="02010609060101010101" pitchFamily="49" charset="-122"/>
                <a:ea typeface="黑体" panose="02010609060101010101" pitchFamily="49" charset="-122"/>
              </a:rPr>
              <a:t>4B</a:t>
            </a:r>
            <a:r>
              <a:rPr lang="zh-CN" altLang="en-US" sz="2000">
                <a:solidFill>
                  <a:srgbClr val="FF00FF"/>
                </a:solidFill>
                <a:latin typeface="黑体" panose="02010609060101010101" pitchFamily="49" charset="-122"/>
                <a:ea typeface="黑体" panose="02010609060101010101" pitchFamily="49" charset="-122"/>
              </a:rPr>
              <a:t>，</a:t>
            </a:r>
            <a:r>
              <a:rPr lang="en-US" altLang="zh-CN" sz="2000">
                <a:solidFill>
                  <a:srgbClr val="FF00FF"/>
                </a:solidFill>
                <a:latin typeface="黑体" panose="02010609060101010101" pitchFamily="49" charset="-122"/>
                <a:ea typeface="黑体" panose="02010609060101010101" pitchFamily="49" charset="-122"/>
              </a:rPr>
              <a:t>2</a:t>
            </a:r>
            <a:r>
              <a:rPr lang="zh-CN" altLang="en-US" sz="2000">
                <a:solidFill>
                  <a:srgbClr val="FF00FF"/>
                </a:solidFill>
                <a:latin typeface="黑体" panose="02010609060101010101" pitchFamily="49" charset="-122"/>
                <a:ea typeface="黑体" panose="02010609060101010101" pitchFamily="49" charset="-122"/>
              </a:rPr>
              <a:t>位</a:t>
            </a:r>
            <a:r>
              <a:rPr lang="zh-CN" altLang="en-US" sz="2000">
                <a:latin typeface="楷体" panose="02010609060101010101" charset="-122"/>
                <a:ea typeface="楷体" panose="02010609060101010101" charset="-122"/>
                <a:sym typeface="宋体" panose="02010600030101010101" pitchFamily="2" charset="-122"/>
              </a:rPr>
              <a:t>→ 字地址</a:t>
            </a:r>
            <a:r>
              <a:rPr lang="en-US" altLang="zh-CN" sz="2000">
                <a:latin typeface="楷体" panose="02010609060101010101" charset="-122"/>
                <a:ea typeface="楷体" panose="02010609060101010101" charset="-122"/>
                <a:sym typeface="宋体" panose="02010600030101010101" pitchFamily="2" charset="-122"/>
              </a:rPr>
              <a:t>4</a:t>
            </a:r>
            <a:r>
              <a:rPr lang="zh-CN" altLang="en-US" sz="2000">
                <a:latin typeface="楷体" panose="02010609060101010101" charset="-122"/>
                <a:ea typeface="楷体" panose="02010609060101010101" charset="-122"/>
                <a:sym typeface="宋体" panose="02010600030101010101" pitchFamily="2" charset="-122"/>
              </a:rPr>
              <a:t>位</a:t>
            </a: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r>
              <a:rPr lang="zh-CN" altLang="en-US" sz="2000">
                <a:solidFill>
                  <a:schemeClr val="tx1"/>
                </a:solidFill>
                <a:latin typeface="黑体" panose="02010609060101010101" pitchFamily="49" charset="-122"/>
                <a:ea typeface="黑体" panose="02010609060101010101" pitchFamily="49" charset="-122"/>
              </a:rPr>
              <a:t>区</a:t>
            </a:r>
            <a:r>
              <a:rPr lang="en-US" altLang="zh-CN" sz="2000">
                <a:solidFill>
                  <a:schemeClr val="tx1"/>
                </a:solidFill>
                <a:latin typeface="黑体" panose="02010609060101010101" pitchFamily="49" charset="-122"/>
                <a:ea typeface="黑体" panose="02010609060101010101" pitchFamily="49" charset="-122"/>
              </a:rPr>
              <a:t>5</a:t>
            </a:r>
            <a:r>
              <a:rPr lang="zh-CN" altLang="en-US" sz="2000">
                <a:solidFill>
                  <a:schemeClr val="tx1"/>
                </a:solidFill>
                <a:latin typeface="黑体" panose="02010609060101010101" pitchFamily="49" charset="-122"/>
                <a:ea typeface="黑体" panose="02010609060101010101" pitchFamily="49" charset="-122"/>
              </a:rPr>
              <a:t>，块</a:t>
            </a:r>
            <a:r>
              <a:rPr lang="en-US" altLang="zh-CN" sz="2000">
                <a:solidFill>
                  <a:schemeClr val="tx1"/>
                </a:solidFill>
                <a:latin typeface="黑体" panose="02010609060101010101" pitchFamily="49" charset="-122"/>
                <a:ea typeface="黑体" panose="02010609060101010101" pitchFamily="49" charset="-122"/>
              </a:rPr>
              <a:t>3</a:t>
            </a:r>
            <a:r>
              <a:rPr lang="zh-CN" altLang="en-US" sz="2000">
                <a:solidFill>
                  <a:schemeClr val="tx1"/>
                </a:solidFill>
                <a:latin typeface="黑体" panose="02010609060101010101" pitchFamily="49" charset="-122"/>
                <a:ea typeface="黑体" panose="02010609060101010101" pitchFamily="49" charset="-122"/>
              </a:rPr>
              <a:t>，字</a:t>
            </a:r>
            <a:r>
              <a:rPr lang="en-US" altLang="zh-CN" sz="2000">
                <a:solidFill>
                  <a:schemeClr val="tx1"/>
                </a:solidFill>
                <a:latin typeface="黑体" panose="02010609060101010101" pitchFamily="49" charset="-122"/>
                <a:ea typeface="黑体" panose="02010609060101010101" pitchFamily="49" charset="-122"/>
              </a:rPr>
              <a:t>4</a:t>
            </a:r>
            <a:endParaRPr lang="en-US" altLang="zh-CN" sz="200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9938" name="Rectangle 2"/>
          <p:cNvSpPr>
            <a:spLocks noGrp="1"/>
          </p:cNvSpPr>
          <p:nvPr>
            <p:ph type="title"/>
          </p:nvPr>
        </p:nvSpPr>
        <p:spPr>
          <a:xfrm>
            <a:off x="171450" y="174625"/>
            <a:ext cx="7543800" cy="595313"/>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2</a:t>
            </a:r>
            <a:r>
              <a:rPr lang="zh-CN" altLang="en-US" dirty="0">
                <a:latin typeface="黑体" panose="02010609060101010101" pitchFamily="49" charset="-122"/>
                <a:ea typeface="黑体" panose="02010609060101010101" pitchFamily="49" charset="-122"/>
                <a:cs typeface="+mj-cs"/>
              </a:rPr>
              <a:t>、直接映射（附加例子）</a:t>
            </a:r>
            <a:endParaRPr lang="zh-CN" altLang="en-US" dirty="0">
              <a:latin typeface="黑体" panose="02010609060101010101" pitchFamily="49" charset="-122"/>
              <a:ea typeface="黑体" panose="02010609060101010101" pitchFamily="49" charset="-122"/>
              <a:cs typeface="+mj-cs"/>
            </a:endParaRPr>
          </a:p>
        </p:txBody>
      </p:sp>
      <p:sp>
        <p:nvSpPr>
          <p:cNvPr id="39939" name="内容占位符 1"/>
          <p:cNvSpPr>
            <a:spLocks noGrp="1"/>
          </p:cNvSpPr>
          <p:nvPr>
            <p:ph idx="1"/>
          </p:nvPr>
        </p:nvSpPr>
        <p:spPr>
          <a:xfrm>
            <a:off x="358775" y="863600"/>
            <a:ext cx="8229600" cy="839788"/>
          </a:xfrm>
        </p:spPr>
        <p:txBody>
          <a:bodyPr anchor="t" anchorCtr="0"/>
          <a:p>
            <a:pPr>
              <a:buSzPct val="70000"/>
            </a:pPr>
            <a:r>
              <a:rPr lang="en-US" altLang="zh-CN" sz="2400" dirty="0">
                <a:latin typeface="黑体" panose="02010609060101010101" pitchFamily="49" charset="-122"/>
                <a:ea typeface="黑体" panose="02010609060101010101" pitchFamily="49" charset="-122"/>
                <a:cs typeface="+mn-cs"/>
              </a:rPr>
              <a:t>1000</a:t>
            </a:r>
            <a:r>
              <a:rPr lang="zh-CN" altLang="en-US" sz="2400" dirty="0">
                <a:latin typeface="黑体" panose="02010609060101010101" pitchFamily="49" charset="-122"/>
                <a:ea typeface="黑体" panose="02010609060101010101" pitchFamily="49" charset="-122"/>
                <a:cs typeface="+mn-cs"/>
              </a:rPr>
              <a:t>字节单元检索示意：</a:t>
            </a:r>
            <a:endParaRPr lang="zh-CN" altLang="en-US" sz="2400">
              <a:latin typeface="黑体" panose="02010609060101010101" pitchFamily="49" charset="-122"/>
              <a:ea typeface="黑体" panose="02010609060101010101" pitchFamily="49" charset="-122"/>
              <a:cs typeface="+mn-cs"/>
            </a:endParaRPr>
          </a:p>
        </p:txBody>
      </p:sp>
      <p:pic>
        <p:nvPicPr>
          <p:cNvPr id="39940" name="图片 178179"/>
          <p:cNvPicPr>
            <a:picLocks noChangeAspect="1"/>
          </p:cNvPicPr>
          <p:nvPr/>
        </p:nvPicPr>
        <p:blipFill>
          <a:blip r:embed="rId1"/>
          <a:srcRect l="1880" t="5994" b="1607"/>
          <a:stretch>
            <a:fillRect/>
          </a:stretch>
        </p:blipFill>
        <p:spPr>
          <a:xfrm>
            <a:off x="171450" y="1363663"/>
            <a:ext cx="8712200" cy="5434012"/>
          </a:xfrm>
          <a:prstGeom prst="rect">
            <a:avLst/>
          </a:prstGeom>
          <a:noFill/>
          <a:ln w="9525">
            <a:noFill/>
          </a:ln>
        </p:spPr>
      </p:pic>
      <p:sp>
        <p:nvSpPr>
          <p:cNvPr id="39941" name="文本框 2"/>
          <p:cNvSpPr txBox="1"/>
          <p:nvPr/>
        </p:nvSpPr>
        <p:spPr>
          <a:xfrm>
            <a:off x="288925" y="1778000"/>
            <a:ext cx="581025"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区号</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39942" name="文本框 3"/>
          <p:cNvSpPr txBox="1"/>
          <p:nvPr/>
        </p:nvSpPr>
        <p:spPr>
          <a:xfrm>
            <a:off x="973138" y="1778000"/>
            <a:ext cx="650875"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块号</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2" name="文本框 3"/>
          <p:cNvSpPr txBox="1"/>
          <p:nvPr/>
        </p:nvSpPr>
        <p:spPr>
          <a:xfrm>
            <a:off x="3094990" y="3275330"/>
            <a:ext cx="327660"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1</a:t>
            </a:r>
            <a:endParaRPr lang="en-US" altLang="zh-CN" sz="2000">
              <a:solidFill>
                <a:srgbClr val="FF00FF"/>
              </a:solidFill>
              <a:latin typeface="黑体" panose="02010609060101010101" pitchFamily="49" charset="-122"/>
              <a:ea typeface="黑体" panose="02010609060101010101" pitchFamily="49" charset="-122"/>
            </a:endParaRPr>
          </a:p>
        </p:txBody>
      </p:sp>
      <p:sp>
        <p:nvSpPr>
          <p:cNvPr id="3" name="文本框 3"/>
          <p:cNvSpPr txBox="1"/>
          <p:nvPr/>
        </p:nvSpPr>
        <p:spPr>
          <a:xfrm>
            <a:off x="2628265" y="2967990"/>
            <a:ext cx="416560"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2</a:t>
            </a:r>
            <a:endParaRPr lang="en-US" altLang="zh-CN" sz="2000">
              <a:solidFill>
                <a:srgbClr val="FF00FF"/>
              </a:solidFill>
              <a:latin typeface="黑体" panose="02010609060101010101" pitchFamily="49" charset="-122"/>
              <a:ea typeface="黑体" panose="02010609060101010101" pitchFamily="49" charset="-122"/>
            </a:endParaRPr>
          </a:p>
        </p:txBody>
      </p:sp>
      <p:sp>
        <p:nvSpPr>
          <p:cNvPr id="4" name="文本框 3"/>
          <p:cNvSpPr txBox="1"/>
          <p:nvPr/>
        </p:nvSpPr>
        <p:spPr>
          <a:xfrm>
            <a:off x="612140" y="4436745"/>
            <a:ext cx="416560"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3</a:t>
            </a:r>
            <a:endParaRPr lang="en-US" altLang="zh-CN" sz="2000">
              <a:solidFill>
                <a:srgbClr val="FF00FF"/>
              </a:solidFill>
              <a:latin typeface="黑体" panose="02010609060101010101" pitchFamily="49" charset="-122"/>
              <a:ea typeface="黑体" panose="02010609060101010101" pitchFamily="49" charset="-122"/>
            </a:endParaRPr>
          </a:p>
        </p:txBody>
      </p:sp>
      <p:sp>
        <p:nvSpPr>
          <p:cNvPr id="5" name="文本框 4"/>
          <p:cNvSpPr txBox="1"/>
          <p:nvPr/>
        </p:nvSpPr>
        <p:spPr>
          <a:xfrm>
            <a:off x="2484120" y="4364990"/>
            <a:ext cx="416560"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4</a:t>
            </a:r>
            <a:endParaRPr lang="en-US" altLang="zh-CN" sz="2000">
              <a:solidFill>
                <a:srgbClr val="FF00FF"/>
              </a:solidFill>
              <a:latin typeface="黑体" panose="02010609060101010101" pitchFamily="49" charset="-122"/>
              <a:ea typeface="黑体" panose="02010609060101010101" pitchFamily="49" charset="-122"/>
            </a:endParaRPr>
          </a:p>
        </p:txBody>
      </p:sp>
      <p:sp>
        <p:nvSpPr>
          <p:cNvPr id="6" name="文本框 5"/>
          <p:cNvSpPr txBox="1"/>
          <p:nvPr/>
        </p:nvSpPr>
        <p:spPr>
          <a:xfrm>
            <a:off x="3491865" y="3716655"/>
            <a:ext cx="416560"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5</a:t>
            </a:r>
            <a:endParaRPr lang="en-US" altLang="zh-CN" sz="2000">
              <a:solidFill>
                <a:srgbClr val="FF00FF"/>
              </a:solidFill>
              <a:latin typeface="黑体" panose="02010609060101010101" pitchFamily="49" charset="-122"/>
              <a:ea typeface="黑体" panose="02010609060101010101"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41986" name="Rectangle 2"/>
          <p:cNvSpPr>
            <a:spLocks noGrp="1"/>
          </p:cNvSpPr>
          <p:nvPr>
            <p:ph type="title"/>
          </p:nvPr>
        </p:nvSpPr>
        <p:spPr>
          <a:xfrm>
            <a:off x="317500" y="130175"/>
            <a:ext cx="8510588" cy="655638"/>
          </a:xfrm>
        </p:spPr>
        <p:txBody>
          <a:bodyPr wrap="square" lIns="91440" tIns="45720" rIns="91440" bIns="45720" anchor="b" anchorCtr="0"/>
          <a:p>
            <a:pPr eaLnBrk="1" hangingPunct="1"/>
            <a:r>
              <a:rPr lang="zh-CN" altLang="en-US" dirty="0">
                <a:latin typeface="黑体" panose="02010609060101010101" pitchFamily="49" charset="-122"/>
                <a:ea typeface="黑体" panose="02010609060101010101" pitchFamily="49" charset="-122"/>
                <a:cs typeface="+mj-cs"/>
              </a:rPr>
              <a:t>直接映射例题</a:t>
            </a:r>
            <a:endParaRPr lang="zh-CN" altLang="en-US" dirty="0">
              <a:latin typeface="黑体" panose="02010609060101010101" pitchFamily="49" charset="-122"/>
              <a:ea typeface="黑体" panose="02010609060101010101" pitchFamily="49" charset="-122"/>
              <a:cs typeface="+mj-cs"/>
            </a:endParaRPr>
          </a:p>
        </p:txBody>
      </p:sp>
      <p:sp>
        <p:nvSpPr>
          <p:cNvPr id="41987" name="Rectangle 3"/>
          <p:cNvSpPr>
            <a:spLocks noGrp="1"/>
          </p:cNvSpPr>
          <p:nvPr>
            <p:ph idx="1"/>
          </p:nvPr>
        </p:nvSpPr>
        <p:spPr/>
        <p:txBody>
          <a:bodyPr vert="horz" wrap="square" lIns="91440" tIns="45720" rIns="91440" bIns="45720" anchor="t" anchorCtr="0"/>
          <a:p>
            <a:pPr eaLnBrk="1" hangingPunct="1">
              <a:lnSpc>
                <a:spcPct val="80000"/>
              </a:lnSpc>
              <a:buSzPct val="70000"/>
              <a:buFont typeface="Wingdings" panose="05000000000000000000" pitchFamily="2" charset="2"/>
              <a:buNone/>
            </a:pPr>
            <a:endParaRPr lang="zh-CN" altLang="en-US" sz="2600" dirty="0">
              <a:solidFill>
                <a:srgbClr val="000000"/>
              </a:solidFill>
              <a:latin typeface="宋体" panose="02010600030101010101" pitchFamily="2" charset="-122"/>
              <a:ea typeface="黑体" panose="02010609060101010101" pitchFamily="49" charset="-122"/>
              <a:cs typeface="+mn-cs"/>
            </a:endParaRPr>
          </a:p>
          <a:p>
            <a:pPr eaLnBrk="1" hangingPunct="1">
              <a:lnSpc>
                <a:spcPct val="80000"/>
              </a:lnSpc>
              <a:buSzPct val="70000"/>
            </a:pPr>
            <a:endParaRPr lang="en-US" altLang="zh-CN" sz="2600" dirty="0">
              <a:solidFill>
                <a:srgbClr val="000000"/>
              </a:solidFill>
              <a:latin typeface="Tahoma" panose="020B0604030504040204" pitchFamily="34" charset="0"/>
              <a:ea typeface="黑体" panose="02010609060101010101" pitchFamily="49" charset="-122"/>
              <a:cs typeface="+mn-cs"/>
            </a:endParaRPr>
          </a:p>
        </p:txBody>
      </p:sp>
      <p:pic>
        <p:nvPicPr>
          <p:cNvPr id="41988" name="Picture 2"/>
          <p:cNvPicPr>
            <a:picLocks noChangeAspect="1"/>
          </p:cNvPicPr>
          <p:nvPr/>
        </p:nvPicPr>
        <p:blipFill>
          <a:blip r:embed="rId1"/>
          <a:stretch>
            <a:fillRect/>
          </a:stretch>
        </p:blipFill>
        <p:spPr>
          <a:xfrm>
            <a:off x="192088" y="836930"/>
            <a:ext cx="8759825" cy="4884738"/>
          </a:xfrm>
          <a:prstGeom prst="rect">
            <a:avLst/>
          </a:prstGeom>
          <a:noFill/>
          <a:ln w="12700">
            <a:noFill/>
          </a:ln>
        </p:spPr>
      </p:pic>
      <p:sp>
        <p:nvSpPr>
          <p:cNvPr id="41989" name="文本框 1"/>
          <p:cNvSpPr txBox="1"/>
          <p:nvPr/>
        </p:nvSpPr>
        <p:spPr>
          <a:xfrm>
            <a:off x="2205038" y="1635125"/>
            <a:ext cx="1747837" cy="614363"/>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cache2</a:t>
            </a:r>
            <a:r>
              <a:rPr lang="en-US" altLang="zh-CN" sz="2000" baseline="30000">
                <a:solidFill>
                  <a:srgbClr val="FF00FF"/>
                </a:solidFill>
                <a:latin typeface="黑体" panose="02010609060101010101" pitchFamily="49" charset="-122"/>
                <a:ea typeface="黑体" panose="02010609060101010101" pitchFamily="49" charset="-122"/>
              </a:rPr>
              <a:t>14</a:t>
            </a:r>
            <a:r>
              <a:rPr lang="zh-CN" altLang="en-US" sz="2000">
                <a:solidFill>
                  <a:srgbClr val="FF00FF"/>
                </a:solidFill>
                <a:latin typeface="黑体" panose="02010609060101010101" pitchFamily="49" charset="-122"/>
                <a:ea typeface="黑体" panose="02010609060101010101" pitchFamily="49" charset="-122"/>
              </a:rPr>
              <a:t>行</a:t>
            </a: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r>
              <a:rPr lang="zh-CN" altLang="en-US" sz="2000">
                <a:solidFill>
                  <a:srgbClr val="FF00FF"/>
                </a:solidFill>
                <a:latin typeface="黑体" panose="02010609060101010101" pitchFamily="49" charset="-122"/>
                <a:ea typeface="黑体" panose="02010609060101010101" pitchFamily="49" charset="-122"/>
              </a:rPr>
              <a:t>内存每区</a:t>
            </a:r>
            <a:r>
              <a:rPr lang="en-US" altLang="zh-CN" sz="2000">
                <a:solidFill>
                  <a:srgbClr val="FF00FF"/>
                </a:solidFill>
                <a:latin typeface="黑体" panose="02010609060101010101" pitchFamily="49" charset="-122"/>
                <a:ea typeface="黑体" panose="02010609060101010101" pitchFamily="49" charset="-122"/>
              </a:rPr>
              <a:t>2</a:t>
            </a:r>
            <a:r>
              <a:rPr lang="en-US" altLang="zh-CN" sz="2000" baseline="30000">
                <a:solidFill>
                  <a:srgbClr val="FF00FF"/>
                </a:solidFill>
                <a:latin typeface="黑体" panose="02010609060101010101" pitchFamily="49" charset="-122"/>
                <a:ea typeface="黑体" panose="02010609060101010101" pitchFamily="49" charset="-122"/>
              </a:rPr>
              <a:t>14</a:t>
            </a:r>
            <a:r>
              <a:rPr lang="zh-CN" altLang="en-US" sz="2000">
                <a:solidFill>
                  <a:srgbClr val="FF00FF"/>
                </a:solidFill>
                <a:latin typeface="黑体" panose="02010609060101010101" pitchFamily="49" charset="-122"/>
                <a:ea typeface="黑体" panose="02010609060101010101" pitchFamily="49" charset="-122"/>
              </a:rPr>
              <a:t>块</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41990" name="文本框 2"/>
          <p:cNvSpPr txBox="1"/>
          <p:nvPr/>
        </p:nvSpPr>
        <p:spPr>
          <a:xfrm>
            <a:off x="0" y="1722438"/>
            <a:ext cx="1352550"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内存</a:t>
            </a:r>
            <a:r>
              <a:rPr lang="en-US" altLang="zh-CN" sz="2000">
                <a:solidFill>
                  <a:srgbClr val="FF00FF"/>
                </a:solidFill>
                <a:latin typeface="黑体" panose="02010609060101010101" pitchFamily="49" charset="-122"/>
                <a:ea typeface="黑体" panose="02010609060101010101" pitchFamily="49" charset="-122"/>
              </a:rPr>
              <a:t>2</a:t>
            </a:r>
            <a:r>
              <a:rPr lang="en-US" altLang="zh-CN" sz="2000" baseline="30000">
                <a:solidFill>
                  <a:srgbClr val="FF00FF"/>
                </a:solidFill>
                <a:latin typeface="黑体" panose="02010609060101010101" pitchFamily="49" charset="-122"/>
                <a:ea typeface="黑体" panose="02010609060101010101" pitchFamily="49" charset="-122"/>
              </a:rPr>
              <a:t>8</a:t>
            </a:r>
            <a:r>
              <a:rPr lang="zh-CN" altLang="en-US" sz="2000">
                <a:solidFill>
                  <a:srgbClr val="FF00FF"/>
                </a:solidFill>
                <a:latin typeface="黑体" panose="02010609060101010101" pitchFamily="49" charset="-122"/>
                <a:ea typeface="黑体" panose="02010609060101010101" pitchFamily="49" charset="-122"/>
              </a:rPr>
              <a:t>个区</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41991" name="文本框 3"/>
          <p:cNvSpPr txBox="1"/>
          <p:nvPr/>
        </p:nvSpPr>
        <p:spPr>
          <a:xfrm>
            <a:off x="6070600" y="933450"/>
            <a:ext cx="1655763"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每行</a:t>
            </a:r>
            <a:r>
              <a:rPr lang="en-US" altLang="zh-CN" sz="2000">
                <a:solidFill>
                  <a:srgbClr val="FF00FF"/>
                </a:solidFill>
                <a:latin typeface="黑体" panose="02010609060101010101" pitchFamily="49" charset="-122"/>
                <a:ea typeface="黑体" panose="02010609060101010101" pitchFamily="49" charset="-122"/>
              </a:rPr>
              <a:t>/</a:t>
            </a:r>
            <a:r>
              <a:rPr lang="zh-CN" altLang="en-US" sz="2000">
                <a:solidFill>
                  <a:srgbClr val="FF00FF"/>
                </a:solidFill>
                <a:latin typeface="黑体" panose="02010609060101010101" pitchFamily="49" charset="-122"/>
                <a:ea typeface="黑体" panose="02010609060101010101" pitchFamily="49" charset="-122"/>
              </a:rPr>
              <a:t>块</a:t>
            </a:r>
            <a:r>
              <a:rPr lang="en-US" altLang="zh-CN" sz="2000">
                <a:solidFill>
                  <a:srgbClr val="FF00FF"/>
                </a:solidFill>
                <a:latin typeface="黑体" panose="02010609060101010101" pitchFamily="49" charset="-122"/>
                <a:ea typeface="黑体" panose="02010609060101010101" pitchFamily="49" charset="-122"/>
              </a:rPr>
              <a:t>2</a:t>
            </a:r>
            <a:r>
              <a:rPr lang="en-US" altLang="zh-CN" sz="2000" baseline="30000">
                <a:solidFill>
                  <a:srgbClr val="FF00FF"/>
                </a:solidFill>
                <a:latin typeface="黑体" panose="02010609060101010101" pitchFamily="49" charset="-122"/>
                <a:ea typeface="黑体" panose="02010609060101010101" pitchFamily="49" charset="-122"/>
              </a:rPr>
              <a:t>2</a:t>
            </a:r>
            <a:r>
              <a:rPr lang="zh-CN" altLang="en-US" sz="2000">
                <a:solidFill>
                  <a:srgbClr val="FF00FF"/>
                </a:solidFill>
                <a:latin typeface="黑体" panose="02010609060101010101" pitchFamily="49" charset="-122"/>
                <a:ea typeface="黑体" panose="02010609060101010101" pitchFamily="49" charset="-122"/>
              </a:rPr>
              <a:t>个字</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41992" name="文本框 2"/>
          <p:cNvSpPr txBox="1"/>
          <p:nvPr/>
        </p:nvSpPr>
        <p:spPr>
          <a:xfrm>
            <a:off x="0" y="854075"/>
            <a:ext cx="911225"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例</a:t>
            </a:r>
            <a:r>
              <a:rPr lang="en-US" altLang="zh-CN" sz="2000">
                <a:solidFill>
                  <a:srgbClr val="FF00FF"/>
                </a:solidFill>
                <a:latin typeface="黑体" panose="02010609060101010101" pitchFamily="49" charset="-122"/>
                <a:ea typeface="黑体" panose="02010609060101010101" pitchFamily="49" charset="-122"/>
              </a:rPr>
              <a:t>3.5</a:t>
            </a:r>
            <a:endParaRPr lang="en-US" altLang="zh-CN" sz="2000">
              <a:solidFill>
                <a:srgbClr val="FF00FF"/>
              </a:solidFill>
              <a:latin typeface="黑体" panose="02010609060101010101" pitchFamily="49" charset="-122"/>
              <a:ea typeface="黑体" panose="02010609060101010101" pitchFamily="49" charset="-122"/>
            </a:endParaRPr>
          </a:p>
        </p:txBody>
      </p:sp>
      <p:sp>
        <p:nvSpPr>
          <p:cNvPr id="41993" name="文本框 1"/>
          <p:cNvSpPr txBox="1"/>
          <p:nvPr/>
        </p:nvSpPr>
        <p:spPr>
          <a:xfrm>
            <a:off x="647700" y="1327150"/>
            <a:ext cx="581025"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区号</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41994" name="文本框 3"/>
          <p:cNvSpPr txBox="1"/>
          <p:nvPr/>
        </p:nvSpPr>
        <p:spPr>
          <a:xfrm>
            <a:off x="3492500" y="1327150"/>
            <a:ext cx="581025"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块号</a:t>
            </a:r>
            <a:endParaRPr lang="zh-CN" altLang="en-US" sz="2000">
              <a:solidFill>
                <a:srgbClr val="FF00FF"/>
              </a:solidFill>
              <a:latin typeface="黑体" panose="02010609060101010101" pitchFamily="49" charset="-122"/>
              <a:ea typeface="黑体" panose="02010609060101010101"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43010" name="Rectangle 2"/>
          <p:cNvSpPr>
            <a:spLocks noGrp="1"/>
          </p:cNvSpPr>
          <p:nvPr>
            <p:ph type="title"/>
          </p:nvPr>
        </p:nvSpPr>
        <p:spPr>
          <a:xfrm>
            <a:off x="457200" y="122238"/>
            <a:ext cx="7543800" cy="8810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a:t>
            </a:r>
            <a:r>
              <a:rPr lang="zh-CN" altLang="en-US" dirty="0">
                <a:latin typeface="黑体" panose="02010609060101010101" pitchFamily="49" charset="-122"/>
                <a:ea typeface="黑体" panose="02010609060101010101" pitchFamily="49" charset="-122"/>
                <a:cs typeface="+mj-cs"/>
              </a:rPr>
              <a:t>、组相联映射</a:t>
            </a:r>
            <a:endParaRPr lang="en-US" altLang="zh-CN" dirty="0">
              <a:latin typeface="黑体" panose="02010609060101010101" pitchFamily="49" charset="-122"/>
              <a:ea typeface="黑体" panose="02010609060101010101" pitchFamily="49" charset="-122"/>
              <a:cs typeface="+mj-cs"/>
            </a:endParaRPr>
          </a:p>
        </p:txBody>
      </p:sp>
      <p:sp>
        <p:nvSpPr>
          <p:cNvPr id="23555" name="Rectangle 3"/>
          <p:cNvSpPr>
            <a:spLocks noGrp="1"/>
          </p:cNvSpPr>
          <p:nvPr>
            <p:ph idx="1"/>
          </p:nvPr>
        </p:nvSpPr>
        <p:spPr>
          <a:xfrm>
            <a:off x="457200" y="1003300"/>
            <a:ext cx="8101013" cy="5497513"/>
          </a:xfrm>
        </p:spPr>
        <p:txBody>
          <a:bodyPr vert="horz" wrap="square" lIns="91440" tIns="45720" rIns="91440" bIns="45720" anchor="t"/>
          <a:p>
            <a:pPr marL="457200" marR="0" indent="-45720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Char char="l"/>
            </a:pPr>
            <a:r>
              <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全相联</a:t>
            </a:r>
            <a:r>
              <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映射</a:t>
            </a:r>
            <a:r>
              <a:rPr kumimoji="0" lang="zh-CN" altLang="en-US" sz="2400" b="1" i="0" u="none" strike="noStrike" kern="0" cap="none" spc="0" normalizeH="0" baseline="0" noProof="1">
                <a:solidFill>
                  <a:srgbClr val="FF0000"/>
                </a:solidFill>
                <a:latin typeface="黑体" panose="02010609060101010101" pitchFamily="49" charset="-122"/>
                <a:ea typeface="黑体" panose="02010609060101010101" pitchFamily="49" charset="-122"/>
                <a:cs typeface="+mn-cs"/>
                <a:sym typeface="+mn-ea"/>
              </a:rPr>
              <a:t>特点：</a:t>
            </a:r>
            <a:endParaRPr kumimoji="0" lang="zh-CN" altLang="en-US" sz="2400" b="1" i="0" u="none" strike="noStrike" kern="0" cap="none" spc="0" normalizeH="0" baseline="0" noProof="1">
              <a:solidFill>
                <a:srgbClr val="FF0000"/>
              </a:solidFill>
              <a:latin typeface="黑体" panose="02010609060101010101" pitchFamily="49" charset="-122"/>
              <a:ea typeface="黑体" panose="02010609060101010101" pitchFamily="49" charset="-122"/>
              <a:cs typeface="+mn-cs"/>
              <a:sym typeface="+mn-ea"/>
            </a:endParaRPr>
          </a:p>
          <a:p>
            <a:pPr marL="0" marR="0" indent="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a:solidFill>
                  <a:srgbClr val="FF00FF"/>
                </a:solidFill>
                <a:latin typeface="黑体" panose="02010609060101010101" pitchFamily="49" charset="-122"/>
                <a:ea typeface="黑体" panose="02010609060101010101" pitchFamily="49" charset="-122"/>
                <a:cs typeface="+mn-cs"/>
                <a:sym typeface="+mn-ea"/>
              </a:rPr>
              <a:t>   优点：</a:t>
            </a:r>
            <a:r>
              <a:rPr kumimoji="0" lang="zh-CN" altLang="en-US"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rPr>
              <a:t>灵活性好，命中率高</a:t>
            </a:r>
            <a:endParaRPr kumimoji="0" lang="zh-CN" altLang="en-US"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a:solidFill>
                  <a:srgbClr val="FF00FF"/>
                </a:solidFill>
                <a:latin typeface="黑体" panose="02010609060101010101" pitchFamily="49" charset="-122"/>
                <a:ea typeface="黑体" panose="02010609060101010101" pitchFamily="49" charset="-122"/>
                <a:cs typeface="+mn-cs"/>
                <a:sym typeface="+mn-ea"/>
              </a:rPr>
              <a:t>   缺点</a:t>
            </a:r>
            <a:r>
              <a:rPr kumimoji="0" lang="zh-CN" altLang="en-US" sz="2400" b="1" i="0" u="none" strike="noStrike" kern="0" cap="none" spc="0" normalizeH="0" baseline="0" noProof="1">
                <a:solidFill>
                  <a:srgbClr val="FF00FF"/>
                </a:solidFill>
                <a:latin typeface="黑体" panose="02010609060101010101" pitchFamily="49" charset="-122"/>
                <a:ea typeface="黑体" panose="02010609060101010101" pitchFamily="49" charset="-122"/>
                <a:cs typeface="+mn-cs"/>
                <a:sym typeface="+mn-ea"/>
              </a:rPr>
              <a:t>：</a:t>
            </a:r>
            <a:r>
              <a:rPr kumimoji="0" lang="zh-CN" altLang="en-US"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rPr>
              <a:t>比较电路设计难，成本高 →容量小</a:t>
            </a:r>
            <a:endParaRPr kumimoji="0" lang="zh-CN" altLang="en-US"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endParaRPr>
          </a:p>
          <a:p>
            <a:pPr marL="457200" marR="0" indent="-45720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Char char="l"/>
            </a:pPr>
            <a:r>
              <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直接映射特点：</a:t>
            </a:r>
            <a:endPar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a:p>
            <a:pPr marL="0" marR="0" indent="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None/>
            </a:pP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黑体" panose="02010609060101010101" pitchFamily="49" charset="-122"/>
                <a:sym typeface="+mn-ea"/>
              </a:rPr>
              <a:t>  优点：</a:t>
            </a: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硬件简单，成本低 → 大容量</a:t>
            </a:r>
            <a:endPar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0" marR="0" indent="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None/>
            </a:pP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黑体" panose="02010609060101010101" pitchFamily="49" charset="-122"/>
                <a:sym typeface="+mn-ea"/>
              </a:rPr>
              <a:t> 缺点：</a:t>
            </a: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冲突多</a:t>
            </a:r>
            <a:endPar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457200" marR="0" indent="-45720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Char char="l"/>
            </a:pPr>
            <a:r>
              <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组相联：</a:t>
            </a:r>
            <a:r>
              <a:rPr kumimoji="0" lang="zh-CN"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全相联映射和直接映射的</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组合（折中）</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0" marR="0" indent="0" algn="l" defTabSz="914400" rtl="0" eaLnBrk="1" fontAlgn="base" latinLnBrk="0" hangingPunct="1">
              <a:lnSpc>
                <a:spcPct val="15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           </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marR="0" indent="-342900" algn="l" defTabSz="914400" rtl="0" eaLnBrk="1" fontAlgn="base" latinLnBrk="0" hangingPunct="1">
              <a:lnSpc>
                <a:spcPct val="110000"/>
              </a:lnSpc>
              <a:spcBef>
                <a:spcPct val="20000"/>
              </a:spcBef>
              <a:spcAft>
                <a:spcPct val="0"/>
              </a:spcAft>
              <a:buClr>
                <a:schemeClr val="tx2"/>
              </a:buClr>
              <a:buSzPct val="70000"/>
              <a:buFont typeface="Wingdings" panose="05000000000000000000" pitchFamily="2" charset="2"/>
              <a:buChar char="l"/>
            </a:pP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3554" name="Rectangle 2"/>
          <p:cNvSpPr>
            <a:spLocks noGrp="1"/>
          </p:cNvSpPr>
          <p:nvPr>
            <p:ph type="title"/>
          </p:nvPr>
        </p:nvSpPr>
        <p:spPr>
          <a:xfrm>
            <a:off x="457200" y="122238"/>
            <a:ext cx="7543800" cy="630237"/>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3.1.3 </a:t>
            </a:r>
            <a:r>
              <a:rPr lang="zh-CN" altLang="en-US" dirty="0">
                <a:latin typeface="黑体" panose="02010609060101010101" pitchFamily="49" charset="-122"/>
                <a:ea typeface="黑体" panose="02010609060101010101" pitchFamily="49" charset="-122"/>
                <a:cs typeface="+mj-cs"/>
              </a:rPr>
              <a:t>存储器的技术指标</a:t>
            </a:r>
            <a:endParaRPr lang="zh-CN" altLang="en-US" dirty="0">
              <a:latin typeface="黑体" panose="02010609060101010101" pitchFamily="49" charset="-122"/>
              <a:ea typeface="黑体" panose="02010609060101010101" pitchFamily="49" charset="-122"/>
              <a:cs typeface="+mj-cs"/>
            </a:endParaRPr>
          </a:p>
        </p:txBody>
      </p:sp>
      <p:sp>
        <p:nvSpPr>
          <p:cNvPr id="16387" name="Rectangle 3"/>
          <p:cNvSpPr>
            <a:spLocks noGrp="1"/>
          </p:cNvSpPr>
          <p:nvPr>
            <p:ph idx="1"/>
          </p:nvPr>
        </p:nvSpPr>
        <p:spPr>
          <a:xfrm>
            <a:off x="219075" y="860425"/>
            <a:ext cx="8705850" cy="5387975"/>
          </a:xfrm>
        </p:spPr>
        <p:txBody>
          <a:bodyPr vert="horz" wrap="square" lIns="91440" tIns="45720" rIns="91440" bIns="45720" anchor="t"/>
          <a:p>
            <a:pPr marL="342900" marR="0" indent="-342900" algn="l" defTabSz="914400" rtl="0" eaLnBrk="1" fontAlgn="base" latinLnBrk="0" hangingPunct="1">
              <a:lnSpc>
                <a:spcPct val="140000"/>
              </a:lnSpc>
              <a:spcBef>
                <a:spcPct val="20000"/>
              </a:spcBef>
              <a:spcAft>
                <a:spcPct val="0"/>
              </a:spcAft>
              <a:buClr>
                <a:schemeClr val="tx2"/>
              </a:buClr>
              <a:buSzPct val="70000"/>
              <a:buFont typeface="Wingdings" panose="05000000000000000000" pitchFamily="2" charset="2"/>
              <a:buChar char="l"/>
            </a:pP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存储容量</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：指一个存储器中可以存储的信息比特数。</a:t>
            </a:r>
            <a:endPar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40000"/>
              </a:lnSpc>
              <a:spcBef>
                <a:spcPct val="20000"/>
              </a:spcBef>
              <a:spcAft>
                <a:spcPct val="0"/>
              </a:spcAft>
              <a:buClr>
                <a:schemeClr val="tx2"/>
              </a:buClr>
              <a:buSzPct val="70000"/>
              <a:buFont typeface="Wingdings" panose="05000000000000000000" pitchFamily="2" charset="2"/>
              <a:buNone/>
            </a:pP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en-US" altLang="zh-CN"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KB</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a:t>
            </a:r>
            <a:r>
              <a:rPr kumimoji="0" lang="en-US" altLang="zh-CN"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MB</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a:t>
            </a:r>
            <a:r>
              <a:rPr kumimoji="0" lang="en-US" altLang="zh-CN"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GB</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a:t>
            </a:r>
            <a:r>
              <a:rPr kumimoji="0" lang="en-US" altLang="zh-CN"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TB</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PB</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EB</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en-US" altLang="zh-CN"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ZB</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en-US" altLang="zh-CN"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40000"/>
              </a:lnSpc>
              <a:spcBef>
                <a:spcPct val="20000"/>
              </a:spcBef>
              <a:spcAft>
                <a:spcPct val="0"/>
              </a:spcAft>
              <a:buClr>
                <a:schemeClr val="tx2"/>
              </a:buClr>
              <a:buSzPct val="70000"/>
              <a:buFont typeface="Wingdings" panose="05000000000000000000" charset="0"/>
              <a:buChar char="l"/>
            </a:pP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存取时间</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又称</a:t>
            </a: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存储器访问时间</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：指从存储器接收到读</a:t>
            </a:r>
            <a:r>
              <a:rPr kumimoji="0" lang="en-US" altLang="zh-CN"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写命令开始到信息被读出或</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写入完成所需的时间</a:t>
            </a:r>
            <a:endPar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40000"/>
              </a:lnSpc>
              <a:spcBef>
                <a:spcPct val="20000"/>
              </a:spcBef>
              <a:spcAft>
                <a:spcPct val="0"/>
              </a:spcAft>
              <a:buClr>
                <a:schemeClr val="tx2"/>
              </a:buClr>
              <a:buSzPct val="70000"/>
              <a:buFont typeface="Wingdings" panose="05000000000000000000" pitchFamily="2" charset="2"/>
              <a:buChar char="l"/>
            </a:pP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存储周期</a:t>
            </a:r>
            <a:r>
              <a:rPr kumimoji="0" lang="en-US" altLang="zh-CN"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a:t>
            </a: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存取周期</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：指一次完整的存取操作所需时间，即</a:t>
            </a:r>
            <a:r>
              <a:rPr kumimoji="0" lang="en-US" altLang="zh-CN"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CPU</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连续两次访问存储器的最小间隔时间。</a:t>
            </a:r>
            <a:endPar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40000"/>
              </a:lnSpc>
              <a:spcBef>
                <a:spcPct val="20000"/>
              </a:spcBef>
              <a:spcAft>
                <a:spcPct val="0"/>
              </a:spcAft>
              <a:buClr>
                <a:schemeClr val="tx2"/>
              </a:buClr>
              <a:buSzPct val="70000"/>
              <a:buFont typeface="Wingdings" panose="05000000000000000000" pitchFamily="2" charset="2"/>
              <a:buChar char="l"/>
            </a:pPr>
            <a:endPar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1" fontAlgn="base" latinLnBrk="0" hangingPunct="1">
              <a:lnSpc>
                <a:spcPct val="140000"/>
              </a:lnSpc>
              <a:spcBef>
                <a:spcPct val="20000"/>
              </a:spcBef>
              <a:spcAft>
                <a:spcPct val="0"/>
              </a:spcAft>
              <a:buClr>
                <a:schemeClr val="tx2"/>
              </a:buClr>
              <a:buSzPct val="70000"/>
              <a:buFont typeface="Wingdings" panose="05000000000000000000" pitchFamily="2" charset="2"/>
              <a:buNone/>
            </a:pPr>
            <a:endPar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1" fontAlgn="base" latinLnBrk="0" hangingPunct="1">
              <a:lnSpc>
                <a:spcPct val="140000"/>
              </a:lnSpc>
              <a:spcBef>
                <a:spcPct val="20000"/>
              </a:spcBef>
              <a:spcAft>
                <a:spcPct val="0"/>
              </a:spcAft>
              <a:buClr>
                <a:schemeClr val="tx2"/>
              </a:buClr>
              <a:buSzPct val="70000"/>
              <a:buFont typeface="Wingdings" panose="05000000000000000000" pitchFamily="2" charset="2"/>
              <a:buChar char="l"/>
            </a:pP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存储器带宽</a:t>
            </a:r>
            <a:r>
              <a:rPr kumimoji="0" lang="en-US" altLang="zh-CN"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a:t>
            </a:r>
            <a:r>
              <a:rPr kumimoji="0" lang="zh-CN" altLang="en-US" sz="25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数据传输速率</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：单位时间里存储器所存取的信息量，通常以</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位</a:t>
            </a:r>
            <a:r>
              <a:rPr kumimoji="0" lang="en-US" altLang="zh-CN"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秒</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或</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字节</a:t>
            </a:r>
            <a:r>
              <a:rPr kumimoji="0" lang="en-US" altLang="zh-CN"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a:t>
            </a:r>
            <a:r>
              <a:rPr kumimoji="0" lang="zh-CN" altLang="en-US" sz="25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秒</a:t>
            </a:r>
            <a:r>
              <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做度量单位。</a:t>
            </a:r>
            <a:endParaRPr kumimoji="0" lang="zh-CN" altLang="en-US" sz="25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sp>
        <p:nvSpPr>
          <p:cNvPr id="29706" name="矩形 7"/>
          <p:cNvSpPr/>
          <p:nvPr/>
        </p:nvSpPr>
        <p:spPr>
          <a:xfrm>
            <a:off x="325755" y="4437380"/>
            <a:ext cx="8599170" cy="977265"/>
          </a:xfrm>
          <a:prstGeom prst="rect">
            <a:avLst/>
          </a:prstGeom>
          <a:solidFill>
            <a:srgbClr val="FFFF85"/>
          </a:solidFill>
          <a:ln w="9525">
            <a:noFill/>
          </a:ln>
        </p:spPr>
        <p:txBody>
          <a:bodyPr wrap="square" anchor="t" anchorCtr="0">
            <a:spAutoFit/>
          </a:bodyPr>
          <a:p>
            <a:pPr>
              <a:lnSpc>
                <a:spcPct val="120000"/>
              </a:lnSpc>
            </a:pPr>
            <a:r>
              <a:rPr lang="zh-CN" altLang="en-US" sz="2400" dirty="0">
                <a:solidFill>
                  <a:srgbClr val="FF0000"/>
                </a:solidFill>
                <a:latin typeface="黑体" panose="02010609060101010101" pitchFamily="49" charset="-122"/>
                <a:ea typeface="黑体" panose="02010609060101010101" pitchFamily="49" charset="-122"/>
              </a:rPr>
              <a:t>问题：</a:t>
            </a:r>
            <a:r>
              <a:rPr lang="zh-CN" sz="2400" dirty="0">
                <a:solidFill>
                  <a:srgbClr val="FF0000"/>
                </a:solidFill>
                <a:latin typeface="黑体" panose="02010609060101010101" pitchFamily="49" charset="-122"/>
                <a:ea typeface="黑体" panose="02010609060101010101" pitchFamily="49" charset="-122"/>
              </a:rPr>
              <a:t>存取时间和存取周期谁的时间大</a:t>
            </a:r>
            <a:r>
              <a:rPr lang="zh-CN" altLang="en-US" sz="2400" dirty="0">
                <a:solidFill>
                  <a:srgbClr val="FF0000"/>
                </a:solidFill>
                <a:latin typeface="黑体" panose="02010609060101010101" pitchFamily="49" charset="-122"/>
                <a:ea typeface="黑体" panose="02010609060101010101" pitchFamily="49" charset="-122"/>
              </a:rPr>
              <a:t>？</a:t>
            </a:r>
            <a:endParaRPr lang="zh-CN" altLang="en-US" sz="2400" dirty="0">
              <a:solidFill>
                <a:srgbClr val="FF0000"/>
              </a:solidFill>
              <a:latin typeface="黑体" panose="02010609060101010101" pitchFamily="49" charset="-122"/>
              <a:ea typeface="黑体" panose="02010609060101010101" pitchFamily="49" charset="-122"/>
            </a:endParaRPr>
          </a:p>
          <a:p>
            <a:pPr>
              <a:lnSpc>
                <a:spcPct val="120000"/>
              </a:lnSpc>
            </a:pPr>
            <a:r>
              <a:rPr lang="zh-CN" altLang="en-US" sz="2400" dirty="0">
                <a:solidFill>
                  <a:srgbClr val="FF00FF"/>
                </a:solidFill>
                <a:latin typeface="黑体" panose="02010609060101010101" pitchFamily="49" charset="-122"/>
                <a:ea typeface="黑体" panose="02010609060101010101" pitchFamily="49" charset="-122"/>
              </a:rPr>
              <a:t>答：</a:t>
            </a:r>
            <a:r>
              <a:rPr lang="zh-CN" altLang="en-US" sz="2400" b="1" kern="0" dirty="0">
                <a:solidFill>
                  <a:srgbClr val="FF00FF"/>
                </a:solidFill>
                <a:latin typeface="黑体" panose="02010609060101010101" pitchFamily="49" charset="-122"/>
                <a:ea typeface="黑体" panose="02010609060101010101" pitchFamily="49" charset="-122"/>
                <a:sym typeface="+mn-ea"/>
              </a:rPr>
              <a:t>存储周期略大于存取时间</a:t>
            </a:r>
            <a:endParaRPr lang="zh-CN" altLang="en-US" sz="2400" b="1" kern="0" dirty="0">
              <a:solidFill>
                <a:srgbClr val="FF00FF"/>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9706">
                                            <p:txEl>
                                              <p:pRg st="1" end="1"/>
                                            </p:txEl>
                                          </p:spTgt>
                                        </p:tgtEl>
                                        <p:attrNameLst>
                                          <p:attrName>style.visibility</p:attrName>
                                        </p:attrNameLst>
                                      </p:cBhvr>
                                      <p:to>
                                        <p:strVal val="visible"/>
                                      </p:to>
                                    </p:set>
                                    <p:anim calcmode="lin" valueType="num">
                                      <p:cBhvr additive="base">
                                        <p:cTn id="7" dur="500"/>
                                        <p:tgtEl>
                                          <p:spTgt spid="29706">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297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107950" y="2294255"/>
          <a:ext cx="8496300" cy="4537075"/>
        </p:xfrm>
        <a:graphic>
          <a:graphicData uri="http://schemas.openxmlformats.org/presentationml/2006/ole">
            <mc:AlternateContent xmlns:mc="http://schemas.openxmlformats.org/markup-compatibility/2006">
              <mc:Choice xmlns:v="urn:schemas-microsoft-com:vml" Requires="v">
                <p:oleObj spid="_x0000_s3" name="" r:id="rId1" imgW="8752840" imgH="7791450" progId="Paint.Picture">
                  <p:embed/>
                </p:oleObj>
              </mc:Choice>
              <mc:Fallback>
                <p:oleObj name="" r:id="rId1" imgW="8752840" imgH="7791450" progId="Paint.Picture">
                  <p:embed/>
                  <p:pic>
                    <p:nvPicPr>
                      <p:cNvPr id="0" name="图片 2"/>
                      <p:cNvPicPr/>
                      <p:nvPr/>
                    </p:nvPicPr>
                    <p:blipFill>
                      <a:blip r:embed="rId2"/>
                      <a:stretch>
                        <a:fillRect/>
                      </a:stretch>
                    </p:blipFill>
                    <p:spPr>
                      <a:xfrm>
                        <a:off x="107950" y="2294255"/>
                        <a:ext cx="8496300" cy="4537075"/>
                      </a:xfrm>
                      <a:prstGeom prst="rect">
                        <a:avLst/>
                      </a:prstGeom>
                    </p:spPr>
                  </p:pic>
                </p:oleObj>
              </mc:Fallback>
            </mc:AlternateContent>
          </a:graphicData>
        </a:graphic>
      </p:graphicFrame>
      <p:sp>
        <p:nvSpPr>
          <p:cNvPr id="4403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44034" name="Rectangle 2"/>
          <p:cNvSpPr>
            <a:spLocks noGrp="1"/>
          </p:cNvSpPr>
          <p:nvPr>
            <p:ph type="title"/>
          </p:nvPr>
        </p:nvSpPr>
        <p:spPr>
          <a:xfrm>
            <a:off x="457200" y="122555"/>
            <a:ext cx="7543800" cy="68072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a:t>
            </a:r>
            <a:r>
              <a:rPr lang="zh-CN" altLang="en-US" dirty="0">
                <a:latin typeface="黑体" panose="02010609060101010101" pitchFamily="49" charset="-122"/>
                <a:ea typeface="黑体" panose="02010609060101010101" pitchFamily="49" charset="-122"/>
                <a:cs typeface="+mj-cs"/>
              </a:rPr>
              <a:t>、组相联映射</a:t>
            </a:r>
            <a:endParaRPr lang="en-US" altLang="zh-CN" dirty="0">
              <a:latin typeface="黑体" panose="02010609060101010101" pitchFamily="49" charset="-122"/>
              <a:ea typeface="黑体" panose="02010609060101010101" pitchFamily="49" charset="-122"/>
              <a:cs typeface="+mj-cs"/>
            </a:endParaRPr>
          </a:p>
        </p:txBody>
      </p:sp>
      <p:sp>
        <p:nvSpPr>
          <p:cNvPr id="23555" name="Rectangle 3"/>
          <p:cNvSpPr>
            <a:spLocks noGrp="1"/>
          </p:cNvSpPr>
          <p:nvPr>
            <p:ph idx="1"/>
          </p:nvPr>
        </p:nvSpPr>
        <p:spPr>
          <a:xfrm>
            <a:off x="305435" y="764540"/>
            <a:ext cx="8101013" cy="5497513"/>
          </a:xfrm>
        </p:spPr>
        <p:txBody>
          <a:bodyPr vert="horz" wrap="square" lIns="91440" tIns="45720" rIns="91440" bIns="45720" anchor="t"/>
          <a:p>
            <a:pPr marL="342900" marR="0" indent="-342900" algn="l" defTabSz="914400" rtl="0" eaLnBrk="1" fontAlgn="base" latinLnBrk="0" hangingPunct="1">
              <a:lnSpc>
                <a:spcPct val="110000"/>
              </a:lnSpc>
              <a:spcBef>
                <a:spcPct val="20000"/>
              </a:spcBef>
              <a:spcAft>
                <a:spcPct val="0"/>
              </a:spcAft>
              <a:buClr>
                <a:schemeClr val="tx2"/>
              </a:buClr>
              <a:buSzPct val="70000"/>
              <a:buFont typeface="Wingdings" panose="05000000000000000000" pitchFamily="2" charset="2"/>
              <a:buChar char="l"/>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将</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分成</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u</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组</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，每组</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v</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行</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，主存块存放到哪个</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组</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是</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固定</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的，至于存到该组哪一</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行</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是</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灵活</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的，（</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组间</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采用</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直接</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映射方式，</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组内</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采用</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全相联</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的映射方式</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1" fontAlgn="base" latinLnBrk="0" hangingPunct="1">
              <a:lnSpc>
                <a:spcPct val="110000"/>
              </a:lnSpc>
              <a:spcBef>
                <a:spcPct val="20000"/>
              </a:spcBef>
              <a:spcAft>
                <a:spcPct val="0"/>
              </a:spcAft>
              <a:buClr>
                <a:schemeClr val="tx2"/>
              </a:buClr>
              <a:buSzPct val="70000"/>
              <a:buFont typeface="Wingdings" panose="05000000000000000000" pitchFamily="2" charset="2"/>
              <a:buNone/>
            </a:pP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54610" y="2780665"/>
          <a:ext cx="8496300" cy="4050665"/>
        </p:xfrm>
        <a:graphic>
          <a:graphicData uri="http://schemas.openxmlformats.org/presentationml/2006/ole">
            <mc:AlternateContent xmlns:mc="http://schemas.openxmlformats.org/markup-compatibility/2006">
              <mc:Choice xmlns:v="urn:schemas-microsoft-com:vml" Requires="v">
                <p:oleObj spid="_x0000_s3" name="" r:id="rId1" imgW="8752840" imgH="7791450" progId="Paint.Picture">
                  <p:embed/>
                </p:oleObj>
              </mc:Choice>
              <mc:Fallback>
                <p:oleObj name="" r:id="rId1" imgW="8752840" imgH="7791450" progId="Paint.Picture">
                  <p:embed/>
                  <p:pic>
                    <p:nvPicPr>
                      <p:cNvPr id="0" name="图片 2"/>
                      <p:cNvPicPr/>
                      <p:nvPr/>
                    </p:nvPicPr>
                    <p:blipFill>
                      <a:blip r:embed="rId2"/>
                      <a:stretch>
                        <a:fillRect/>
                      </a:stretch>
                    </p:blipFill>
                    <p:spPr>
                      <a:xfrm>
                        <a:off x="54610" y="2780665"/>
                        <a:ext cx="8496300" cy="4050665"/>
                      </a:xfrm>
                      <a:prstGeom prst="rect">
                        <a:avLst/>
                      </a:prstGeom>
                    </p:spPr>
                  </p:pic>
                </p:oleObj>
              </mc:Fallback>
            </mc:AlternateContent>
          </a:graphicData>
        </a:graphic>
      </p:graphicFrame>
      <p:sp>
        <p:nvSpPr>
          <p:cNvPr id="4403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44034" name="Rectangle 2"/>
          <p:cNvSpPr>
            <a:spLocks noGrp="1"/>
          </p:cNvSpPr>
          <p:nvPr>
            <p:ph type="title"/>
          </p:nvPr>
        </p:nvSpPr>
        <p:spPr>
          <a:xfrm>
            <a:off x="457200" y="122555"/>
            <a:ext cx="7543800" cy="68072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a:t>
            </a:r>
            <a:r>
              <a:rPr lang="zh-CN" altLang="en-US" dirty="0">
                <a:latin typeface="黑体" panose="02010609060101010101" pitchFamily="49" charset="-122"/>
                <a:ea typeface="黑体" panose="02010609060101010101" pitchFamily="49" charset="-122"/>
                <a:cs typeface="+mj-cs"/>
              </a:rPr>
              <a:t>、组相联映射</a:t>
            </a:r>
            <a:endParaRPr lang="en-US" altLang="zh-CN" dirty="0">
              <a:latin typeface="黑体" panose="02010609060101010101" pitchFamily="49" charset="-122"/>
              <a:ea typeface="黑体" panose="02010609060101010101" pitchFamily="49" charset="-122"/>
              <a:cs typeface="+mj-cs"/>
            </a:endParaRPr>
          </a:p>
        </p:txBody>
      </p:sp>
      <p:sp>
        <p:nvSpPr>
          <p:cNvPr id="23555" name="Rectangle 3"/>
          <p:cNvSpPr>
            <a:spLocks noGrp="1"/>
          </p:cNvSpPr>
          <p:nvPr>
            <p:ph idx="1"/>
          </p:nvPr>
        </p:nvSpPr>
        <p:spPr>
          <a:xfrm>
            <a:off x="252095" y="750570"/>
            <a:ext cx="8101013" cy="5497513"/>
          </a:xfrm>
        </p:spPr>
        <p:txBody>
          <a:bodyPr vert="horz" wrap="square" lIns="91440" tIns="45720" rIns="91440" bIns="45720" anchor="t"/>
          <a:p>
            <a:pPr marL="342900" marR="0" indent="-342900" algn="l" defTabSz="914400" rtl="0" eaLnBrk="1" fontAlgn="base" latinLnBrk="0" hangingPunct="1">
              <a:lnSpc>
                <a:spcPct val="110000"/>
              </a:lnSpc>
              <a:spcBef>
                <a:spcPct val="20000"/>
              </a:spcBef>
              <a:spcAft>
                <a:spcPct val="0"/>
              </a:spcAft>
              <a:buClr>
                <a:schemeClr val="tx2"/>
              </a:buClr>
              <a:buSzPct val="70000"/>
              <a:buFont typeface="Wingdings" panose="05000000000000000000" pitchFamily="2" charset="2"/>
              <a:buChar char="l"/>
            </a:pP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rPr>
              <a:t>m</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 (cache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总行数</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rPr>
              <a:t>＝</a:t>
            </a:r>
            <a:r>
              <a:rPr kumimoji="0" lang="en-US" altLang="zh-CN" sz="2400" b="1" i="0" u="none" strike="noStrike" kern="0" cap="none" spc="0" normalizeH="0" baseline="0" noProof="1" err="1">
                <a:solidFill>
                  <a:srgbClr val="FF00FF"/>
                </a:solidFill>
                <a:latin typeface="黑体" panose="02010609060101010101" pitchFamily="49" charset="-122"/>
                <a:ea typeface="黑体" panose="02010609060101010101" pitchFamily="49" charset="-122"/>
                <a:cs typeface="+mn-cs"/>
                <a:sym typeface="+mn-ea"/>
              </a:rPr>
              <a:t>u</a:t>
            </a:r>
            <a:r>
              <a:rPr kumimoji="0" lang="en-US" altLang="zh-CN" sz="2400" b="1" i="0" u="none" strike="noStrike" kern="0" cap="none" spc="0" normalizeH="0" baseline="0" noProof="1" err="1">
                <a:solidFill>
                  <a:schemeClr val="tx1"/>
                </a:solidFill>
                <a:latin typeface="黑体" panose="02010609060101010101" pitchFamily="49" charset="-122"/>
                <a:ea typeface="黑体" panose="02010609060101010101" pitchFamily="49" charset="-122"/>
                <a:cs typeface="+mn-cs"/>
                <a:sym typeface="+mn-ea"/>
              </a:rPr>
              <a:t> (</a:t>
            </a:r>
            <a:r>
              <a:rPr kumimoji="0" lang="zh-CN" altLang="en-US" sz="2400" b="1" i="0" u="none" strike="noStrike" kern="0" cap="none" spc="0" normalizeH="0" baseline="0" noProof="1" err="1">
                <a:solidFill>
                  <a:schemeClr val="tx1"/>
                </a:solidFill>
                <a:latin typeface="黑体" panose="02010609060101010101" pitchFamily="49" charset="-122"/>
                <a:ea typeface="黑体" panose="02010609060101010101" pitchFamily="49" charset="-122"/>
                <a:cs typeface="+mn-cs"/>
                <a:sym typeface="+mn-ea"/>
              </a:rPr>
              <a:t>组数</a:t>
            </a:r>
            <a:r>
              <a:rPr kumimoji="0" lang="en-US" altLang="zh-CN" sz="2400" b="1" i="0" u="none" strike="noStrike" kern="0" cap="none" spc="0" normalizeH="0" baseline="0" noProof="1" err="1">
                <a:solidFill>
                  <a:schemeClr val="tx1"/>
                </a:solidFill>
                <a:latin typeface="黑体" panose="02010609060101010101" pitchFamily="49" charset="-122"/>
                <a:ea typeface="黑体" panose="02010609060101010101" pitchFamily="49" charset="-122"/>
                <a:cs typeface="+mn-cs"/>
                <a:sym typeface="+mn-ea"/>
              </a:rPr>
              <a:t>)</a:t>
            </a:r>
            <a:r>
              <a:rPr kumimoji="0" lang="en-US" altLang="zh-CN" sz="2400" b="1" i="0" u="none" strike="noStrike" kern="0" cap="none" spc="0" normalizeH="0" baseline="0" noProof="1" err="1">
                <a:solidFill>
                  <a:srgbClr val="FF00FF"/>
                </a:solidFill>
                <a:latin typeface="黑体" panose="02010609060101010101" pitchFamily="49" charset="-122"/>
                <a:ea typeface="黑体" panose="02010609060101010101" pitchFamily="49" charset="-122"/>
                <a:cs typeface="+mn-cs"/>
                <a:sym typeface="+mn-ea"/>
              </a:rPr>
              <a:t>×v </a:t>
            </a:r>
            <a:r>
              <a:rPr kumimoji="0" lang="en-US" altLang="zh-CN" sz="2400" b="1" i="0" u="none" strike="noStrike" kern="0" cap="none" spc="0" normalizeH="0" baseline="0" noProof="1" err="1">
                <a:solidFill>
                  <a:schemeClr val="tx1"/>
                </a:solidFill>
                <a:latin typeface="黑体" panose="02010609060101010101" pitchFamily="49" charset="-122"/>
                <a:ea typeface="黑体" panose="02010609060101010101" pitchFamily="49" charset="-122"/>
                <a:cs typeface="+mn-cs"/>
                <a:sym typeface="+mn-ea"/>
              </a:rPr>
              <a:t>(</a:t>
            </a:r>
            <a:r>
              <a:rPr kumimoji="0" lang="zh-CN" altLang="en-US" sz="2400" b="1" i="0" u="none" strike="noStrike" kern="0" cap="none" spc="0" normalizeH="0" baseline="0" noProof="1" err="1">
                <a:solidFill>
                  <a:schemeClr val="tx1"/>
                </a:solidFill>
                <a:latin typeface="黑体" panose="02010609060101010101" pitchFamily="49" charset="-122"/>
                <a:ea typeface="黑体" panose="02010609060101010101" pitchFamily="49" charset="-122"/>
                <a:cs typeface="+mn-cs"/>
                <a:sym typeface="+mn-ea"/>
              </a:rPr>
              <a:t>每组行数</a:t>
            </a:r>
            <a:r>
              <a:rPr kumimoji="0" lang="en-US" altLang="zh-CN" sz="2400" b="1" i="0" u="none" strike="noStrike" kern="0" cap="none" spc="0" normalizeH="0" baseline="0" noProof="1" err="1">
                <a:solidFill>
                  <a:schemeClr val="tx1"/>
                </a:solidFill>
                <a:latin typeface="黑体" panose="02010609060101010101" pitchFamily="49" charset="-122"/>
                <a:ea typeface="黑体" panose="02010609060101010101" pitchFamily="49" charset="-122"/>
                <a:cs typeface="+mn-cs"/>
                <a:sym typeface="+mn-ea"/>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 </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　　　</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1" fontAlgn="base" latinLnBrk="0" hangingPunct="1">
              <a:lnSpc>
                <a:spcPct val="11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  组号　</a:t>
            </a:r>
            <a:r>
              <a:rPr kumimoji="0" lang="en-US" altLang="zh-CN"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rPr>
              <a:t>q</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rPr>
              <a:t>＝</a:t>
            </a:r>
            <a:r>
              <a:rPr kumimoji="0" lang="en-US" altLang="zh-CN" sz="2400" b="1" i="0" u="none" strike="noStrike" kern="0" cap="none" spc="0" normalizeH="0" baseline="0" noProof="1">
                <a:solidFill>
                  <a:srgbClr val="FF00FF"/>
                </a:solidFill>
                <a:latin typeface="黑体" panose="02010609060101010101" pitchFamily="49" charset="-122"/>
                <a:ea typeface="黑体" panose="02010609060101010101" pitchFamily="49" charset="-122"/>
                <a:cs typeface="+mn-cs"/>
                <a:sym typeface="+mn-ea"/>
              </a:rPr>
              <a:t>j</a:t>
            </a:r>
            <a:r>
              <a:rPr kumimoji="0" lang="en-US" altLang="zh-CN"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rPr>
              <a:t> (</a:t>
            </a:r>
            <a:r>
              <a:rPr kumimoji="0" lang="zh-CN" altLang="en-US"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rPr>
              <a:t>内存块号</a:t>
            </a:r>
            <a:r>
              <a:rPr kumimoji="0" lang="en-US" altLang="zh-CN"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rPr>
              <a:t>) </a:t>
            </a:r>
            <a:r>
              <a:rPr kumimoji="0" lang="en-US" altLang="zh-CN" sz="2400" b="1" i="0" u="none" strike="noStrike" kern="0" cap="none" spc="0" normalizeH="0" baseline="0" noProof="1">
                <a:solidFill>
                  <a:srgbClr val="FF00FF"/>
                </a:solidFill>
                <a:latin typeface="黑体" panose="02010609060101010101" pitchFamily="49" charset="-122"/>
                <a:ea typeface="黑体" panose="02010609060101010101" pitchFamily="49" charset="-122"/>
                <a:cs typeface="+mn-cs"/>
                <a:sym typeface="+mn-ea"/>
              </a:rPr>
              <a:t>mod u</a:t>
            </a:r>
            <a:r>
              <a:rPr kumimoji="0" lang="en-US" altLang="zh-CN"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rPr>
              <a:t> (cache</a:t>
            </a:r>
            <a:r>
              <a:rPr kumimoji="0" lang="zh-CN" altLang="en-US"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rPr>
              <a:t>组数</a:t>
            </a:r>
            <a:r>
              <a:rPr kumimoji="0" lang="en-US" altLang="zh-CN"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rPr>
              <a:t>) </a:t>
            </a:r>
            <a:endParaRPr kumimoji="0" lang="en-US" altLang="zh-CN"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endParaRPr>
          </a:p>
          <a:p>
            <a:pPr marL="342900" marR="0" indent="-342900" algn="l" defTabSz="914400" rtl="0" eaLnBrk="1" fontAlgn="base" latinLnBrk="0" hangingPunct="1">
              <a:lnSpc>
                <a:spcPct val="11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说明：</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u=1</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全相联</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映射；</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v=1</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直接</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映射</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0" marR="0" indent="0" algn="l" defTabSz="914400" rtl="0" eaLnBrk="1" fontAlgn="base" latinLnBrk="0" hangingPunct="1">
              <a:lnSpc>
                <a:spcPct val="110000"/>
              </a:lnSpc>
              <a:spcBef>
                <a:spcPct val="20000"/>
              </a:spcBef>
              <a:spcAft>
                <a:spcPct val="0"/>
              </a:spcAft>
              <a:buClr>
                <a:schemeClr val="tx2"/>
              </a:buClr>
              <a:buSzPct val="70000"/>
              <a:buFont typeface="Wingdings" panose="05000000000000000000" charset="0"/>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        一般</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v</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较小，</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是</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2</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的幂，称之为</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v</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sym typeface="+mn-ea"/>
              </a:rPr>
              <a:t>路组相联</a:t>
            </a:r>
            <a:r>
              <a:rPr kumimoji="0" lang="en-US" altLang="zh-CN" sz="2400" b="1" i="0" u="none" strike="noStrike" kern="0" cap="none" spc="0" normalizeH="0" baseline="0" noProof="1">
                <a:solidFill>
                  <a:schemeClr val="tx1"/>
                </a:solidFill>
                <a:latin typeface="黑体" panose="02010609060101010101" pitchFamily="49" charset="-122"/>
                <a:ea typeface="黑体" panose="02010609060101010101" pitchFamily="49" charset="-122"/>
                <a:cs typeface="+mn-cs"/>
                <a:sym typeface="+mn-ea"/>
              </a:rPr>
              <a:t>cache</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
          <p:cNvGraphicFramePr/>
          <p:nvPr/>
        </p:nvGraphicFramePr>
        <p:xfrm>
          <a:off x="323850" y="981075"/>
          <a:ext cx="8244840" cy="5890895"/>
        </p:xfrm>
        <a:graphic>
          <a:graphicData uri="http://schemas.openxmlformats.org/presentationml/2006/ole">
            <mc:AlternateContent xmlns:mc="http://schemas.openxmlformats.org/markup-compatibility/2006">
              <mc:Choice xmlns:v="urn:schemas-microsoft-com:vml" Requires="v">
                <p:oleObj spid="_x0000_s4" name="" r:id="rId1" imgW="8041640" imgH="9378950" progId="Paint.Picture">
                  <p:embed/>
                </p:oleObj>
              </mc:Choice>
              <mc:Fallback>
                <p:oleObj name="" r:id="rId1" imgW="8041640" imgH="9378950" progId="Paint.Picture">
                  <p:embed/>
                  <p:pic>
                    <p:nvPicPr>
                      <p:cNvPr id="0" name="图片 3"/>
                      <p:cNvPicPr/>
                      <p:nvPr/>
                    </p:nvPicPr>
                    <p:blipFill>
                      <a:blip r:embed="rId2"/>
                      <a:stretch>
                        <a:fillRect/>
                      </a:stretch>
                    </p:blipFill>
                    <p:spPr>
                      <a:xfrm>
                        <a:off x="323850" y="981075"/>
                        <a:ext cx="8244840" cy="5890895"/>
                      </a:xfrm>
                      <a:prstGeom prst="rect">
                        <a:avLst/>
                      </a:prstGeom>
                    </p:spPr>
                  </p:pic>
                </p:oleObj>
              </mc:Fallback>
            </mc:AlternateContent>
          </a:graphicData>
        </a:graphic>
      </p:graphicFrame>
      <p:sp>
        <p:nvSpPr>
          <p:cNvPr id="4505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45058" name="Rectangle 2"/>
          <p:cNvSpPr>
            <a:spLocks noGrp="1"/>
          </p:cNvSpPr>
          <p:nvPr>
            <p:ph type="title"/>
          </p:nvPr>
        </p:nvSpPr>
        <p:spPr>
          <a:xfrm>
            <a:off x="457200" y="125413"/>
            <a:ext cx="7543800" cy="8810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a:t>
            </a:r>
            <a:r>
              <a:rPr lang="zh-CN" altLang="en-US" dirty="0">
                <a:latin typeface="黑体" panose="02010609060101010101" pitchFamily="49" charset="-122"/>
                <a:ea typeface="黑体" panose="02010609060101010101" pitchFamily="49" charset="-122"/>
                <a:cs typeface="+mj-cs"/>
              </a:rPr>
              <a:t>、组相联映射</a:t>
            </a:r>
            <a:endParaRPr lang="en-US" altLang="zh-CN" dirty="0">
              <a:latin typeface="黑体" panose="02010609060101010101" pitchFamily="49" charset="-122"/>
              <a:ea typeface="黑体" panose="02010609060101010101" pitchFamily="49" charset="-122"/>
              <a:cs typeface="+mj-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46082" name="Rectangle 2"/>
          <p:cNvSpPr>
            <a:spLocks noGrp="1"/>
          </p:cNvSpPr>
          <p:nvPr>
            <p:ph type="title"/>
          </p:nvPr>
        </p:nvSpPr>
        <p:spPr>
          <a:xfrm>
            <a:off x="457200" y="122238"/>
            <a:ext cx="7543800" cy="8810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a:t>
            </a:r>
            <a:r>
              <a:rPr lang="zh-CN" altLang="en-US" dirty="0">
                <a:latin typeface="黑体" panose="02010609060101010101" pitchFamily="49" charset="-122"/>
                <a:ea typeface="黑体" panose="02010609060101010101" pitchFamily="49" charset="-122"/>
                <a:cs typeface="+mj-cs"/>
              </a:rPr>
              <a:t>、组相联映射</a:t>
            </a:r>
            <a:endParaRPr lang="en-US" altLang="zh-CN" dirty="0">
              <a:latin typeface="黑体" panose="02010609060101010101" pitchFamily="49" charset="-122"/>
              <a:ea typeface="黑体" panose="02010609060101010101" pitchFamily="49" charset="-122"/>
              <a:cs typeface="+mj-cs"/>
            </a:endParaRPr>
          </a:p>
        </p:txBody>
      </p:sp>
      <p:sp>
        <p:nvSpPr>
          <p:cNvPr id="46083" name="Rectangle 3"/>
          <p:cNvSpPr>
            <a:spLocks noGrp="1"/>
          </p:cNvSpPr>
          <p:nvPr>
            <p:ph idx="1"/>
          </p:nvPr>
        </p:nvSpPr>
        <p:spPr>
          <a:xfrm>
            <a:off x="457200" y="765175"/>
            <a:ext cx="8229600" cy="858838"/>
          </a:xfrm>
        </p:spPr>
        <p:txBody>
          <a:bodyPr vert="horz" wrap="square" lIns="91440" tIns="45720" rIns="91440" bIns="45720" anchor="t" anchorCtr="0"/>
          <a:p>
            <a:pPr marL="457200" indent="-457200" defTabSz="914400" eaLnBrk="1" latinLnBrk="0" hangingPunct="1">
              <a:lnSpc>
                <a:spcPct val="170000"/>
              </a:lnSpc>
              <a:buSzPct val="70000"/>
            </a:pPr>
            <a:r>
              <a:rPr lang="zh-CN" altLang="en-US" sz="2400" dirty="0">
                <a:latin typeface="黑体" panose="02010609060101010101" pitchFamily="49" charset="-122"/>
                <a:ea typeface="黑体" panose="02010609060101010101" pitchFamily="49" charset="-122"/>
                <a:cs typeface="+mn-cs"/>
              </a:rPr>
              <a:t>组相联映射检索过程</a:t>
            </a:r>
            <a:endParaRPr lang="zh-CN" altLang="en-US" sz="2400" baseline="0" dirty="0">
              <a:latin typeface="黑体" panose="02010609060101010101" pitchFamily="49" charset="-122"/>
              <a:ea typeface="黑体" panose="02010609060101010101" pitchFamily="49" charset="-122"/>
              <a:cs typeface="+mn-cs"/>
            </a:endParaRPr>
          </a:p>
        </p:txBody>
      </p:sp>
      <p:sp>
        <p:nvSpPr>
          <p:cNvPr id="46085" name="文本框 1"/>
          <p:cNvSpPr txBox="1"/>
          <p:nvPr/>
        </p:nvSpPr>
        <p:spPr>
          <a:xfrm>
            <a:off x="169863" y="1944688"/>
            <a:ext cx="582612" cy="306387"/>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区号</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46086" name="文本框 2"/>
          <p:cNvSpPr txBox="1"/>
          <p:nvPr/>
        </p:nvSpPr>
        <p:spPr>
          <a:xfrm>
            <a:off x="3422650" y="2251075"/>
            <a:ext cx="581025"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区号</a:t>
            </a:r>
            <a:endParaRPr lang="zh-CN" altLang="en-US" sz="2000">
              <a:solidFill>
                <a:srgbClr val="FF00FF"/>
              </a:solidFill>
              <a:latin typeface="黑体" panose="02010609060101010101" pitchFamily="49" charset="-122"/>
              <a:ea typeface="黑体" panose="02010609060101010101" pitchFamily="49" charset="-122"/>
            </a:endParaRPr>
          </a:p>
        </p:txBody>
      </p:sp>
      <p:sp>
        <p:nvSpPr>
          <p:cNvPr id="46087" name="文本框 3"/>
          <p:cNvSpPr txBox="1"/>
          <p:nvPr/>
        </p:nvSpPr>
        <p:spPr>
          <a:xfrm>
            <a:off x="752475" y="2052638"/>
            <a:ext cx="931863" cy="30797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区内块</a:t>
            </a:r>
            <a:endParaRPr lang="zh-CN" altLang="en-US" sz="2000">
              <a:solidFill>
                <a:srgbClr val="FF00FF"/>
              </a:solidFill>
              <a:latin typeface="黑体" panose="02010609060101010101" pitchFamily="49" charset="-122"/>
              <a:ea typeface="黑体" panose="02010609060101010101" pitchFamily="49" charset="-122"/>
            </a:endParaRPr>
          </a:p>
        </p:txBody>
      </p:sp>
      <p:graphicFrame>
        <p:nvGraphicFramePr>
          <p:cNvPr id="2" name="对象 1"/>
          <p:cNvGraphicFramePr/>
          <p:nvPr/>
        </p:nvGraphicFramePr>
        <p:xfrm>
          <a:off x="134620" y="1845310"/>
          <a:ext cx="9009380" cy="4792345"/>
        </p:xfrm>
        <a:graphic>
          <a:graphicData uri="http://schemas.openxmlformats.org/presentationml/2006/ole">
            <mc:AlternateContent xmlns:mc="http://schemas.openxmlformats.org/markup-compatibility/2006">
              <mc:Choice xmlns:v="urn:schemas-microsoft-com:vml" Requires="v">
                <p:oleObj spid="_x0000_s3" name="" r:id="rId1" imgW="8004175" imgH="8534400" progId="Paint.Picture">
                  <p:embed/>
                </p:oleObj>
              </mc:Choice>
              <mc:Fallback>
                <p:oleObj name="" r:id="rId1" imgW="8004175" imgH="8534400" progId="Paint.Picture">
                  <p:embed/>
                  <p:pic>
                    <p:nvPicPr>
                      <p:cNvPr id="0" name="图片 2"/>
                      <p:cNvPicPr/>
                      <p:nvPr/>
                    </p:nvPicPr>
                    <p:blipFill>
                      <a:blip r:embed="rId2"/>
                      <a:stretch>
                        <a:fillRect/>
                      </a:stretch>
                    </p:blipFill>
                    <p:spPr>
                      <a:xfrm>
                        <a:off x="134620" y="1845310"/>
                        <a:ext cx="9009380" cy="4792345"/>
                      </a:xfrm>
                      <a:prstGeom prst="rect">
                        <a:avLst/>
                      </a:prstGeom>
                    </p:spPr>
                  </p:pic>
                </p:oleObj>
              </mc:Fallback>
            </mc:AlternateContent>
          </a:graphicData>
        </a:graphic>
      </p:graphicFrame>
      <p:sp>
        <p:nvSpPr>
          <p:cNvPr id="5" name="文本框 4"/>
          <p:cNvSpPr txBox="1"/>
          <p:nvPr/>
        </p:nvSpPr>
        <p:spPr>
          <a:xfrm>
            <a:off x="3504565" y="4004945"/>
            <a:ext cx="416560"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1</a:t>
            </a:r>
            <a:endParaRPr lang="en-US" altLang="zh-CN" sz="2000">
              <a:solidFill>
                <a:srgbClr val="FF00FF"/>
              </a:solidFill>
              <a:latin typeface="黑体" panose="02010609060101010101" pitchFamily="49" charset="-122"/>
              <a:ea typeface="黑体" panose="02010609060101010101" pitchFamily="49" charset="-122"/>
            </a:endParaRPr>
          </a:p>
        </p:txBody>
      </p:sp>
      <p:sp>
        <p:nvSpPr>
          <p:cNvPr id="4" name="文本框 3"/>
          <p:cNvSpPr txBox="1"/>
          <p:nvPr/>
        </p:nvSpPr>
        <p:spPr>
          <a:xfrm>
            <a:off x="539750" y="4581525"/>
            <a:ext cx="416560"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2</a:t>
            </a:r>
            <a:endParaRPr lang="en-US" altLang="zh-CN" sz="2000">
              <a:solidFill>
                <a:srgbClr val="FF00FF"/>
              </a:solidFill>
              <a:latin typeface="黑体" panose="02010609060101010101" pitchFamily="49" charset="-122"/>
              <a:ea typeface="黑体" panose="02010609060101010101" pitchFamily="49" charset="-122"/>
            </a:endParaRPr>
          </a:p>
        </p:txBody>
      </p:sp>
      <p:sp>
        <p:nvSpPr>
          <p:cNvPr id="6" name="文本框 5"/>
          <p:cNvSpPr txBox="1"/>
          <p:nvPr/>
        </p:nvSpPr>
        <p:spPr>
          <a:xfrm>
            <a:off x="1692275" y="5445125"/>
            <a:ext cx="416560"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3</a:t>
            </a:r>
            <a:endParaRPr lang="en-US" altLang="zh-CN" sz="2000">
              <a:solidFill>
                <a:srgbClr val="FF00FF"/>
              </a:solidFill>
              <a:latin typeface="黑体" panose="02010609060101010101" pitchFamily="49" charset="-122"/>
              <a:ea typeface="黑体" panose="02010609060101010101" pitchFamily="49" charset="-122"/>
            </a:endParaRPr>
          </a:p>
        </p:txBody>
      </p:sp>
      <p:sp>
        <p:nvSpPr>
          <p:cNvPr id="7" name="文本框 6"/>
          <p:cNvSpPr txBox="1"/>
          <p:nvPr/>
        </p:nvSpPr>
        <p:spPr>
          <a:xfrm>
            <a:off x="2412365" y="4797425"/>
            <a:ext cx="416560" cy="30734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4</a:t>
            </a:r>
            <a:endParaRPr lang="en-US" altLang="zh-CN" sz="2000">
              <a:solidFill>
                <a:srgbClr val="FF00FF"/>
              </a:solidFill>
              <a:latin typeface="黑体" panose="02010609060101010101" pitchFamily="49" charset="-122"/>
              <a:ea typeface="黑体" panose="02010609060101010101"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custDataLst>
              <p:tags r:id="rId1"/>
            </p:custDataLst>
          </p:nvPr>
        </p:nvGraphicFramePr>
        <p:xfrm>
          <a:off x="90805" y="666750"/>
          <a:ext cx="8674735" cy="5979795"/>
        </p:xfrm>
        <a:graphic>
          <a:graphicData uri="http://schemas.openxmlformats.org/presentationml/2006/ole">
            <mc:AlternateContent xmlns:mc="http://schemas.openxmlformats.org/markup-compatibility/2006">
              <mc:Choice xmlns:v="urn:schemas-microsoft-com:vml" Requires="v">
                <p:oleObj spid="_x0000_s3" name="" r:id="rId2" imgW="8667750" imgH="5975350" progId="Paint.Picture">
                  <p:embed/>
                </p:oleObj>
              </mc:Choice>
              <mc:Fallback>
                <p:oleObj name="" r:id="rId2" imgW="8667750" imgH="5975350" progId="Paint.Picture">
                  <p:embed/>
                  <p:pic>
                    <p:nvPicPr>
                      <p:cNvPr id="0" name="图片 2"/>
                      <p:cNvPicPr/>
                      <p:nvPr/>
                    </p:nvPicPr>
                    <p:blipFill>
                      <a:blip r:embed="rId3"/>
                      <a:stretch>
                        <a:fillRect/>
                      </a:stretch>
                    </p:blipFill>
                    <p:spPr>
                      <a:xfrm>
                        <a:off x="90805" y="666750"/>
                        <a:ext cx="8674735" cy="5979795"/>
                      </a:xfrm>
                      <a:prstGeom prst="rect">
                        <a:avLst/>
                      </a:prstGeom>
                    </p:spPr>
                  </p:pic>
                </p:oleObj>
              </mc:Fallback>
            </mc:AlternateContent>
          </a:graphicData>
        </a:graphic>
      </p:graphicFrame>
      <p:sp>
        <p:nvSpPr>
          <p:cNvPr id="4710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47106" name="Rectangle 2"/>
          <p:cNvSpPr>
            <a:spLocks noGrp="1"/>
          </p:cNvSpPr>
          <p:nvPr>
            <p:ph type="title"/>
          </p:nvPr>
        </p:nvSpPr>
        <p:spPr>
          <a:xfrm>
            <a:off x="136525" y="73025"/>
            <a:ext cx="8550275" cy="555625"/>
          </a:xfrm>
        </p:spPr>
        <p:txBody>
          <a:bodyPr wrap="square" lIns="91440" tIns="45720" rIns="91440" bIns="45720" anchor="b" anchorCtr="0"/>
          <a:p>
            <a:pPr eaLnBrk="1" hangingPunct="1"/>
            <a:r>
              <a:rPr lang="zh-CN" altLang="en-US" sz="4000" dirty="0">
                <a:latin typeface="黑体" panose="02010609060101010101" pitchFamily="49" charset="-122"/>
                <a:ea typeface="黑体" panose="02010609060101010101" pitchFamily="49" charset="-122"/>
                <a:cs typeface="+mj-cs"/>
              </a:rPr>
              <a:t>组相联映射例题</a:t>
            </a:r>
            <a:endParaRPr lang="en-US" altLang="zh-CN" sz="4000" dirty="0">
              <a:latin typeface="黑体" panose="02010609060101010101" pitchFamily="49" charset="-122"/>
              <a:ea typeface="黑体" panose="02010609060101010101" pitchFamily="49" charset="-122"/>
              <a:cs typeface="+mj-cs"/>
            </a:endParaRPr>
          </a:p>
        </p:txBody>
      </p:sp>
      <p:sp>
        <p:nvSpPr>
          <p:cNvPr id="47108" name="文本框 3"/>
          <p:cNvSpPr txBox="1"/>
          <p:nvPr/>
        </p:nvSpPr>
        <p:spPr>
          <a:xfrm>
            <a:off x="2112963" y="973138"/>
            <a:ext cx="3478212" cy="923925"/>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cache</a:t>
            </a:r>
            <a:r>
              <a:rPr lang="zh-CN" altLang="en-US" sz="2000">
                <a:solidFill>
                  <a:srgbClr val="FF00FF"/>
                </a:solidFill>
                <a:latin typeface="黑体" panose="02010609060101010101" pitchFamily="49" charset="-122"/>
                <a:ea typeface="黑体" panose="02010609060101010101" pitchFamily="49" charset="-122"/>
              </a:rPr>
              <a:t>组数：</a:t>
            </a:r>
            <a:r>
              <a:rPr lang="en-US" altLang="zh-CN" sz="2000">
                <a:solidFill>
                  <a:srgbClr val="FF00FF"/>
                </a:solidFill>
                <a:latin typeface="黑体" panose="02010609060101010101" pitchFamily="49" charset="-122"/>
                <a:ea typeface="黑体" panose="02010609060101010101" pitchFamily="49" charset="-122"/>
              </a:rPr>
              <a:t>64</a:t>
            </a:r>
            <a:r>
              <a:rPr lang="en-US" altLang="zh-CN" sz="2000">
                <a:solidFill>
                  <a:srgbClr val="FF00FF"/>
                </a:solidFill>
                <a:latin typeface="Arial" panose="020B0604020202020204" pitchFamily="34" charset="0"/>
                <a:ea typeface="黑体" panose="02010609060101010101" pitchFamily="49" charset="-122"/>
              </a:rPr>
              <a:t>÷4=16</a:t>
            </a:r>
            <a:r>
              <a:rPr lang="zh-CN" altLang="en-US" sz="2000">
                <a:solidFill>
                  <a:srgbClr val="FF00FF"/>
                </a:solidFill>
                <a:latin typeface="Arial" panose="020B0604020202020204" pitchFamily="34" charset="0"/>
                <a:ea typeface="黑体" panose="02010609060101010101" pitchFamily="49" charset="-122"/>
              </a:rPr>
              <a:t>组</a:t>
            </a:r>
            <a:endParaRPr lang="zh-CN" altLang="en-US" sz="2000">
              <a:solidFill>
                <a:srgbClr val="FF00FF"/>
              </a:solidFill>
              <a:latin typeface="Arial" panose="020B0604020202020204" pitchFamily="34" charset="0"/>
              <a:ea typeface="黑体" panose="02010609060101010101" pitchFamily="49" charset="-122"/>
            </a:endParaRPr>
          </a:p>
          <a:p>
            <a:pPr marL="0" lvl="2" indent="0" algn="l">
              <a:buNone/>
            </a:pPr>
            <a:r>
              <a:rPr lang="zh-CN" altLang="en-US" sz="2000">
                <a:solidFill>
                  <a:srgbClr val="FF00FF"/>
                </a:solidFill>
                <a:latin typeface="Arial" panose="020B0604020202020204" pitchFamily="34" charset="0"/>
                <a:ea typeface="黑体" panose="02010609060101010101" pitchFamily="49" charset="-122"/>
              </a:rPr>
              <a:t>组号</a:t>
            </a:r>
            <a:r>
              <a:rPr lang="en-US" altLang="zh-CN" sz="2000">
                <a:solidFill>
                  <a:srgbClr val="FF00FF"/>
                </a:solidFill>
                <a:latin typeface="Arial" panose="020B0604020202020204" pitchFamily="34" charset="0"/>
                <a:ea typeface="黑体" panose="02010609060101010101" pitchFamily="49" charset="-122"/>
              </a:rPr>
              <a:t>4</a:t>
            </a:r>
            <a:r>
              <a:rPr lang="zh-CN" altLang="en-US" sz="2000">
                <a:solidFill>
                  <a:srgbClr val="FF00FF"/>
                </a:solidFill>
                <a:latin typeface="Arial" panose="020B0604020202020204" pitchFamily="34" charset="0"/>
                <a:ea typeface="黑体" panose="02010609060101010101" pitchFamily="49" charset="-122"/>
              </a:rPr>
              <a:t>位，因</a:t>
            </a:r>
            <a:r>
              <a:rPr lang="en-US" altLang="zh-CN" sz="2000">
                <a:solidFill>
                  <a:srgbClr val="FF00FF"/>
                </a:solidFill>
                <a:latin typeface="Arial" panose="020B0604020202020204" pitchFamily="34" charset="0"/>
                <a:ea typeface="黑体" panose="02010609060101010101" pitchFamily="49" charset="-122"/>
              </a:rPr>
              <a:t>2</a:t>
            </a:r>
            <a:r>
              <a:rPr lang="en-US" altLang="zh-CN" sz="2000" baseline="30000">
                <a:solidFill>
                  <a:srgbClr val="FF00FF"/>
                </a:solidFill>
                <a:latin typeface="Arial" panose="020B0604020202020204" pitchFamily="34" charset="0"/>
                <a:ea typeface="黑体" panose="02010609060101010101" pitchFamily="49" charset="-122"/>
              </a:rPr>
              <a:t>4</a:t>
            </a:r>
            <a:r>
              <a:rPr lang="en-US" altLang="zh-CN" sz="2000">
                <a:solidFill>
                  <a:srgbClr val="FF00FF"/>
                </a:solidFill>
                <a:latin typeface="Arial" panose="020B0604020202020204" pitchFamily="34" charset="0"/>
                <a:ea typeface="黑体" panose="02010609060101010101" pitchFamily="49" charset="-122"/>
              </a:rPr>
              <a:t>=16</a:t>
            </a:r>
            <a:endParaRPr lang="en-US" altLang="zh-CN" sz="2000">
              <a:solidFill>
                <a:srgbClr val="FF00FF"/>
              </a:solidFill>
              <a:latin typeface="Arial" panose="020B0604020202020204" pitchFamily="34" charset="0"/>
              <a:ea typeface="黑体" panose="02010609060101010101" pitchFamily="49" charset="-122"/>
            </a:endParaRPr>
          </a:p>
          <a:p>
            <a:pPr marL="0" lvl="2" indent="0" algn="l">
              <a:buNone/>
            </a:pPr>
            <a:r>
              <a:rPr lang="zh-CN" altLang="en-US" sz="2000">
                <a:solidFill>
                  <a:srgbClr val="FF00FF"/>
                </a:solidFill>
                <a:latin typeface="Arial" panose="020B0604020202020204" pitchFamily="34" charset="0"/>
                <a:ea typeface="黑体" panose="02010609060101010101" pitchFamily="49" charset="-122"/>
              </a:rPr>
              <a:t>内存一个区</a:t>
            </a:r>
            <a:r>
              <a:rPr lang="en-US" altLang="zh-CN" sz="2000">
                <a:solidFill>
                  <a:srgbClr val="FF00FF"/>
                </a:solidFill>
                <a:latin typeface="Arial" panose="020B0604020202020204" pitchFamily="34" charset="0"/>
                <a:ea typeface="黑体" panose="02010609060101010101" pitchFamily="49" charset="-122"/>
              </a:rPr>
              <a:t>16</a:t>
            </a:r>
            <a:r>
              <a:rPr lang="zh-CN" altLang="en-US" sz="2000">
                <a:solidFill>
                  <a:srgbClr val="FF00FF"/>
                </a:solidFill>
                <a:latin typeface="Arial" panose="020B0604020202020204" pitchFamily="34" charset="0"/>
                <a:ea typeface="黑体" panose="02010609060101010101" pitchFamily="49" charset="-122"/>
              </a:rPr>
              <a:t>个块</a:t>
            </a:r>
            <a:endParaRPr lang="zh-CN" altLang="en-US" sz="2000">
              <a:solidFill>
                <a:srgbClr val="FF00FF"/>
              </a:solidFill>
              <a:latin typeface="Arial" panose="020B0604020202020204" pitchFamily="34" charset="0"/>
              <a:ea typeface="黑体" panose="02010609060101010101" pitchFamily="49" charset="-122"/>
            </a:endParaRPr>
          </a:p>
        </p:txBody>
      </p:sp>
      <p:sp>
        <p:nvSpPr>
          <p:cNvPr id="47109" name="文本框 2"/>
          <p:cNvSpPr txBox="1"/>
          <p:nvPr/>
        </p:nvSpPr>
        <p:spPr>
          <a:xfrm>
            <a:off x="6423025" y="1071563"/>
            <a:ext cx="2447925" cy="615950"/>
          </a:xfrm>
          <a:prstGeom prst="rect">
            <a:avLst/>
          </a:prstGeom>
          <a:solidFill>
            <a:srgbClr val="FFFF47"/>
          </a:solidFill>
          <a:ln w="9525">
            <a:noFill/>
          </a:ln>
        </p:spPr>
        <p:txBody>
          <a:bodyPr wrap="square" lIns="36195" tIns="0" rIns="0" bIns="0" anchor="t" anchorCtr="1">
            <a:spAutoFit/>
          </a:bodyPr>
          <a:p>
            <a:pPr marL="0" lvl="2" indent="0" algn="l">
              <a:buNone/>
            </a:pPr>
            <a:r>
              <a:rPr lang="en-US" altLang="zh-CN" sz="2000">
                <a:solidFill>
                  <a:srgbClr val="FF00FF"/>
                </a:solidFill>
                <a:latin typeface="黑体" panose="02010609060101010101" pitchFamily="49" charset="-122"/>
                <a:ea typeface="黑体" panose="02010609060101010101" pitchFamily="49" charset="-122"/>
              </a:rPr>
              <a:t>1</a:t>
            </a:r>
            <a:r>
              <a:rPr lang="zh-CN" altLang="en-US" sz="2000">
                <a:solidFill>
                  <a:srgbClr val="FF00FF"/>
                </a:solidFill>
                <a:latin typeface="黑体" panose="02010609060101010101" pitchFamily="49" charset="-122"/>
                <a:ea typeface="黑体" panose="02010609060101010101" pitchFamily="49" charset="-122"/>
              </a:rPr>
              <a:t>块</a:t>
            </a:r>
            <a:r>
              <a:rPr lang="en-US" altLang="zh-CN" sz="2000">
                <a:solidFill>
                  <a:srgbClr val="FF00FF"/>
                </a:solidFill>
                <a:latin typeface="黑体" panose="02010609060101010101" pitchFamily="49" charset="-122"/>
                <a:ea typeface="黑体" panose="02010609060101010101" pitchFamily="49" charset="-122"/>
              </a:rPr>
              <a:t>128</a:t>
            </a:r>
            <a:r>
              <a:rPr lang="zh-CN" altLang="en-US" sz="2000">
                <a:solidFill>
                  <a:srgbClr val="FF00FF"/>
                </a:solidFill>
                <a:latin typeface="黑体" panose="02010609060101010101" pitchFamily="49" charset="-122"/>
                <a:ea typeface="黑体" panose="02010609060101010101" pitchFamily="49" charset="-122"/>
              </a:rPr>
              <a:t>字</a:t>
            </a:r>
            <a:r>
              <a:rPr lang="en-US" altLang="zh-CN" sz="2000">
                <a:solidFill>
                  <a:srgbClr val="FF00FF"/>
                </a:solidFill>
                <a:latin typeface="黑体" panose="02010609060101010101" pitchFamily="49" charset="-122"/>
                <a:ea typeface="黑体" panose="02010609060101010101" pitchFamily="49" charset="-122"/>
              </a:rPr>
              <a:t>=1</a:t>
            </a:r>
            <a:r>
              <a:rPr lang="zh-CN" altLang="en-US" sz="2000">
                <a:solidFill>
                  <a:srgbClr val="FF00FF"/>
                </a:solidFill>
                <a:latin typeface="黑体" panose="02010609060101010101" pitchFamily="49" charset="-122"/>
                <a:ea typeface="黑体" panose="02010609060101010101" pitchFamily="49" charset="-122"/>
              </a:rPr>
              <a:t>行</a:t>
            </a:r>
            <a:r>
              <a:rPr lang="en-US" altLang="zh-CN" sz="2000">
                <a:solidFill>
                  <a:srgbClr val="FF00FF"/>
                </a:solidFill>
                <a:latin typeface="黑体" panose="02010609060101010101" pitchFamily="49" charset="-122"/>
                <a:ea typeface="黑体" panose="02010609060101010101" pitchFamily="49" charset="-122"/>
              </a:rPr>
              <a:t>128</a:t>
            </a:r>
            <a:r>
              <a:rPr lang="zh-CN" altLang="en-US" sz="2000">
                <a:solidFill>
                  <a:srgbClr val="FF00FF"/>
                </a:solidFill>
                <a:latin typeface="黑体" panose="02010609060101010101" pitchFamily="49" charset="-122"/>
                <a:ea typeface="黑体" panose="02010609060101010101" pitchFamily="49" charset="-122"/>
              </a:rPr>
              <a:t>字</a:t>
            </a: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r>
              <a:rPr lang="zh-CN" altLang="en-US" sz="2000">
                <a:solidFill>
                  <a:srgbClr val="FF00FF"/>
                </a:solidFill>
                <a:latin typeface="黑体" panose="02010609060101010101" pitchFamily="49" charset="-122"/>
                <a:ea typeface="黑体" panose="02010609060101010101" pitchFamily="49" charset="-122"/>
              </a:rPr>
              <a:t>字号</a:t>
            </a:r>
            <a:r>
              <a:rPr lang="en-US" altLang="zh-CN" sz="2000">
                <a:solidFill>
                  <a:srgbClr val="FF00FF"/>
                </a:solidFill>
                <a:latin typeface="黑体" panose="02010609060101010101" pitchFamily="49" charset="-122"/>
                <a:ea typeface="黑体" panose="02010609060101010101" pitchFamily="49" charset="-122"/>
              </a:rPr>
              <a:t>7</a:t>
            </a:r>
            <a:r>
              <a:rPr lang="zh-CN" altLang="en-US" sz="2000">
                <a:solidFill>
                  <a:srgbClr val="FF00FF"/>
                </a:solidFill>
                <a:latin typeface="黑体" panose="02010609060101010101" pitchFamily="49" charset="-122"/>
                <a:ea typeface="黑体" panose="02010609060101010101" pitchFamily="49" charset="-122"/>
              </a:rPr>
              <a:t>位，</a:t>
            </a:r>
            <a:r>
              <a:rPr lang="en-US" altLang="zh-CN" sz="2000">
                <a:solidFill>
                  <a:srgbClr val="FF00FF"/>
                </a:solidFill>
                <a:latin typeface="黑体" panose="02010609060101010101" pitchFamily="49" charset="-122"/>
                <a:ea typeface="黑体" panose="02010609060101010101" pitchFamily="49" charset="-122"/>
              </a:rPr>
              <a:t>2</a:t>
            </a:r>
            <a:r>
              <a:rPr lang="en-US" altLang="zh-CN" sz="2000" baseline="30000">
                <a:solidFill>
                  <a:srgbClr val="FF00FF"/>
                </a:solidFill>
                <a:latin typeface="黑体" panose="02010609060101010101" pitchFamily="49" charset="-122"/>
                <a:ea typeface="黑体" panose="02010609060101010101" pitchFamily="49" charset="-122"/>
              </a:rPr>
              <a:t>7</a:t>
            </a:r>
            <a:r>
              <a:rPr lang="en-US" altLang="zh-CN" sz="2000">
                <a:solidFill>
                  <a:srgbClr val="FF00FF"/>
                </a:solidFill>
                <a:latin typeface="黑体" panose="02010609060101010101" pitchFamily="49" charset="-122"/>
                <a:ea typeface="黑体" panose="02010609060101010101" pitchFamily="49" charset="-122"/>
              </a:rPr>
              <a:t>=128</a:t>
            </a:r>
            <a:endParaRPr lang="en-US" altLang="zh-CN" sz="2000">
              <a:solidFill>
                <a:srgbClr val="FF00FF"/>
              </a:solidFill>
              <a:latin typeface="黑体" panose="02010609060101010101" pitchFamily="49" charset="-122"/>
              <a:ea typeface="黑体" panose="02010609060101010101" pitchFamily="49" charset="-122"/>
            </a:endParaRPr>
          </a:p>
        </p:txBody>
      </p:sp>
      <p:sp>
        <p:nvSpPr>
          <p:cNvPr id="47110" name="文本框 4"/>
          <p:cNvSpPr txBox="1"/>
          <p:nvPr/>
        </p:nvSpPr>
        <p:spPr>
          <a:xfrm>
            <a:off x="6216650" y="2373313"/>
            <a:ext cx="2654300" cy="923925"/>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内存区数：</a:t>
            </a:r>
            <a:endParaRPr lang="zh-CN" altLang="en-US" sz="2000">
              <a:solidFill>
                <a:srgbClr val="FF00FF"/>
              </a:solidFill>
              <a:latin typeface="黑体" panose="02010609060101010101" pitchFamily="49" charset="-122"/>
              <a:ea typeface="黑体" panose="02010609060101010101" pitchFamily="49" charset="-122"/>
            </a:endParaRPr>
          </a:p>
          <a:p>
            <a:pPr marL="0" lvl="2" indent="0" algn="l">
              <a:buNone/>
            </a:pPr>
            <a:r>
              <a:rPr lang="en-US" altLang="zh-CN" sz="2000">
                <a:solidFill>
                  <a:srgbClr val="FF00FF"/>
                </a:solidFill>
                <a:latin typeface="黑体" panose="02010609060101010101" pitchFamily="49" charset="-122"/>
                <a:ea typeface="黑体" panose="02010609060101010101" pitchFamily="49" charset="-122"/>
              </a:rPr>
              <a:t>4K</a:t>
            </a:r>
            <a:r>
              <a:rPr lang="en-US" altLang="zh-CN" sz="2000">
                <a:solidFill>
                  <a:srgbClr val="FF00FF"/>
                </a:solidFill>
                <a:latin typeface="Arial" panose="020B0604020202020204" pitchFamily="34" charset="0"/>
                <a:ea typeface="黑体" panose="02010609060101010101" pitchFamily="49" charset="-122"/>
              </a:rPr>
              <a:t>÷</a:t>
            </a:r>
            <a:r>
              <a:rPr lang="zh-CN" altLang="en-US" sz="2000">
                <a:solidFill>
                  <a:srgbClr val="FF00FF"/>
                </a:solidFill>
                <a:latin typeface="Arial" panose="020B0604020202020204" pitchFamily="34" charset="0"/>
                <a:ea typeface="黑体" panose="02010609060101010101" pitchFamily="49" charset="-122"/>
              </a:rPr>
              <a:t>组数</a:t>
            </a:r>
            <a:r>
              <a:rPr lang="en-US" altLang="zh-CN" sz="2000">
                <a:solidFill>
                  <a:srgbClr val="FF00FF"/>
                </a:solidFill>
                <a:latin typeface="Arial" panose="020B0604020202020204" pitchFamily="34" charset="0"/>
                <a:ea typeface="黑体" panose="02010609060101010101" pitchFamily="49" charset="-122"/>
              </a:rPr>
              <a:t>16=2</a:t>
            </a:r>
            <a:r>
              <a:rPr lang="en-US" altLang="zh-CN" sz="2000" baseline="30000">
                <a:solidFill>
                  <a:srgbClr val="FF00FF"/>
                </a:solidFill>
                <a:latin typeface="Arial" panose="020B0604020202020204" pitchFamily="34" charset="0"/>
                <a:ea typeface="黑体" panose="02010609060101010101" pitchFamily="49" charset="-122"/>
              </a:rPr>
              <a:t>8</a:t>
            </a:r>
            <a:endParaRPr lang="en-US" altLang="zh-CN" sz="2000" baseline="30000">
              <a:solidFill>
                <a:srgbClr val="FF00FF"/>
              </a:solidFill>
              <a:latin typeface="Arial" panose="020B0604020202020204" pitchFamily="34" charset="0"/>
              <a:ea typeface="黑体" panose="02010609060101010101" pitchFamily="49" charset="-122"/>
            </a:endParaRPr>
          </a:p>
          <a:p>
            <a:pPr marL="0" lvl="2" indent="0" algn="l">
              <a:buNone/>
            </a:pPr>
            <a:r>
              <a:rPr lang="zh-CN" altLang="en-US" sz="2000">
                <a:solidFill>
                  <a:srgbClr val="FF00FF"/>
                </a:solidFill>
                <a:latin typeface="Arial" panose="020B0604020202020204" pitchFamily="34" charset="0"/>
                <a:ea typeface="黑体" panose="02010609060101010101" pitchFamily="49" charset="-122"/>
              </a:rPr>
              <a:t>所以标记</a:t>
            </a:r>
            <a:r>
              <a:rPr lang="en-US" altLang="zh-CN" sz="2000">
                <a:solidFill>
                  <a:srgbClr val="FF00FF"/>
                </a:solidFill>
                <a:latin typeface="Arial" panose="020B0604020202020204" pitchFamily="34" charset="0"/>
                <a:ea typeface="黑体" panose="02010609060101010101" pitchFamily="49" charset="-122"/>
              </a:rPr>
              <a:t>s-d/</a:t>
            </a:r>
            <a:r>
              <a:rPr lang="zh-CN" altLang="en-US" sz="2000">
                <a:solidFill>
                  <a:srgbClr val="FF00FF"/>
                </a:solidFill>
                <a:latin typeface="Arial" panose="020B0604020202020204" pitchFamily="34" charset="0"/>
                <a:ea typeface="黑体" panose="02010609060101010101" pitchFamily="49" charset="-122"/>
              </a:rPr>
              <a:t>区号是</a:t>
            </a:r>
            <a:r>
              <a:rPr lang="en-US" altLang="zh-CN" sz="2000">
                <a:solidFill>
                  <a:srgbClr val="FF00FF"/>
                </a:solidFill>
                <a:latin typeface="Arial" panose="020B0604020202020204" pitchFamily="34" charset="0"/>
                <a:ea typeface="黑体" panose="02010609060101010101" pitchFamily="49" charset="-122"/>
              </a:rPr>
              <a:t>8</a:t>
            </a:r>
            <a:r>
              <a:rPr lang="zh-CN" altLang="en-US" sz="2000">
                <a:solidFill>
                  <a:srgbClr val="FF00FF"/>
                </a:solidFill>
                <a:latin typeface="Arial" panose="020B0604020202020204" pitchFamily="34" charset="0"/>
                <a:ea typeface="黑体" panose="02010609060101010101" pitchFamily="49" charset="-122"/>
              </a:rPr>
              <a:t>位</a:t>
            </a:r>
            <a:endParaRPr lang="zh-CN" altLang="en-US" sz="2000">
              <a:solidFill>
                <a:srgbClr val="FF00FF"/>
              </a:solidFill>
              <a:latin typeface="Arial" panose="020B0604020202020204" pitchFamily="34" charset="0"/>
              <a:ea typeface="黑体" panose="02010609060101010101" pitchFamily="49" charset="-122"/>
            </a:endParaRPr>
          </a:p>
        </p:txBody>
      </p:sp>
      <p:sp>
        <p:nvSpPr>
          <p:cNvPr id="47111" name="文本框 2"/>
          <p:cNvSpPr txBox="1"/>
          <p:nvPr/>
        </p:nvSpPr>
        <p:spPr>
          <a:xfrm>
            <a:off x="90488" y="666750"/>
            <a:ext cx="911225" cy="306388"/>
          </a:xfrm>
          <a:prstGeom prst="rect">
            <a:avLst/>
          </a:prstGeom>
          <a:solidFill>
            <a:srgbClr val="FFFF47"/>
          </a:solidFill>
          <a:ln w="9525">
            <a:noFill/>
          </a:ln>
        </p:spPr>
        <p:txBody>
          <a:bodyPr wrap="square" lIns="36195" tIns="0" rIns="0" bIns="0" anchor="t" anchorCtr="1">
            <a:spAutoFit/>
          </a:bodyPr>
          <a:p>
            <a:pPr marL="0" lvl="2" indent="0" algn="l">
              <a:buNone/>
            </a:pPr>
            <a:r>
              <a:rPr lang="zh-CN" altLang="en-US" sz="2000">
                <a:solidFill>
                  <a:srgbClr val="FF00FF"/>
                </a:solidFill>
                <a:latin typeface="黑体" panose="02010609060101010101" pitchFamily="49" charset="-122"/>
                <a:ea typeface="黑体" panose="02010609060101010101" pitchFamily="49" charset="-122"/>
              </a:rPr>
              <a:t>例</a:t>
            </a:r>
            <a:r>
              <a:rPr lang="en-US" altLang="zh-CN" sz="2000">
                <a:solidFill>
                  <a:srgbClr val="FF00FF"/>
                </a:solidFill>
                <a:latin typeface="黑体" panose="02010609060101010101" pitchFamily="49" charset="-122"/>
                <a:ea typeface="黑体" panose="02010609060101010101" pitchFamily="49" charset="-122"/>
              </a:rPr>
              <a:t>3.6</a:t>
            </a:r>
            <a:endParaRPr lang="en-US" altLang="zh-CN" sz="2000">
              <a:solidFill>
                <a:srgbClr val="FF00FF"/>
              </a:solidFill>
              <a:latin typeface="黑体" panose="02010609060101010101" pitchFamily="49" charset="-122"/>
              <a:ea typeface="黑体" panose="02010609060101010101"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48130" name="Rectangle 2"/>
          <p:cNvSpPr>
            <a:spLocks noGrp="1"/>
          </p:cNvSpPr>
          <p:nvPr>
            <p:ph type="title"/>
          </p:nvPr>
        </p:nvSpPr>
        <p:spPr>
          <a:xfrm>
            <a:off x="457200" y="122238"/>
            <a:ext cx="7543800" cy="73342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3.6.3 </a:t>
            </a:r>
            <a:r>
              <a:rPr lang="zh-CN" altLang="en-US" dirty="0">
                <a:latin typeface="黑体" panose="02010609060101010101" pitchFamily="49" charset="-122"/>
                <a:ea typeface="黑体" panose="02010609060101010101" pitchFamily="49" charset="-122"/>
                <a:cs typeface="+mj-cs"/>
              </a:rPr>
              <a:t>替换策略</a:t>
            </a:r>
            <a:endParaRPr lang="zh-CN" altLang="en-US" dirty="0">
              <a:solidFill>
                <a:srgbClr val="000000"/>
              </a:solidFill>
              <a:latin typeface="Tahoma" panose="020B0604030504040204" pitchFamily="34" charset="0"/>
              <a:ea typeface="黑体" panose="02010609060101010101" pitchFamily="49" charset="-122"/>
              <a:cs typeface="+mj-cs"/>
            </a:endParaRPr>
          </a:p>
        </p:txBody>
      </p:sp>
      <p:sp>
        <p:nvSpPr>
          <p:cNvPr id="48131" name="Rectangle 3"/>
          <p:cNvSpPr>
            <a:spLocks noGrp="1"/>
          </p:cNvSpPr>
          <p:nvPr>
            <p:ph idx="1"/>
          </p:nvPr>
        </p:nvSpPr>
        <p:spPr/>
        <p:txBody>
          <a:bodyPr vert="horz" wrap="square" lIns="91440" tIns="45720" rIns="91440" bIns="45720" anchor="t" anchorCtr="0"/>
          <a:p>
            <a:pPr eaLnBrk="1" hangingPunct="1">
              <a:lnSpc>
                <a:spcPct val="150000"/>
              </a:lnSpc>
              <a:buSzPct val="70000"/>
              <a:buFont typeface="Wingdings" panose="05000000000000000000" charset="0"/>
            </a:pPr>
            <a:r>
              <a:rPr lang="en-US" altLang="zh-CN" sz="2600" dirty="0">
                <a:latin typeface="黑体" panose="02010609060101010101" pitchFamily="49" charset="-122"/>
                <a:ea typeface="黑体" panose="02010609060101010101" pitchFamily="49" charset="-122"/>
                <a:cs typeface="+mn-cs"/>
              </a:rPr>
              <a:t>cache</a:t>
            </a:r>
            <a:r>
              <a:rPr lang="zh-CN" altLang="en-US" sz="2600" dirty="0">
                <a:latin typeface="黑体" panose="02010609060101010101" pitchFamily="49" charset="-122"/>
                <a:ea typeface="黑体" panose="02010609060101010101" pitchFamily="49" charset="-122"/>
                <a:cs typeface="+mn-cs"/>
              </a:rPr>
              <a:t>工作原理要求它尽量保存</a:t>
            </a:r>
            <a:r>
              <a:rPr lang="zh-CN" altLang="en-US" sz="2600" dirty="0">
                <a:solidFill>
                  <a:srgbClr val="FF0000"/>
                </a:solidFill>
                <a:latin typeface="黑体" panose="02010609060101010101" pitchFamily="49" charset="-122"/>
                <a:ea typeface="黑体" panose="02010609060101010101" pitchFamily="49" charset="-122"/>
                <a:cs typeface="+mn-cs"/>
              </a:rPr>
              <a:t>最新数据</a:t>
            </a:r>
            <a:r>
              <a:rPr lang="zh-CN" altLang="en-US" sz="2600" dirty="0">
                <a:latin typeface="黑体" panose="02010609060101010101" pitchFamily="49" charset="-122"/>
                <a:ea typeface="黑体" panose="02010609060101010101" pitchFamily="49" charset="-122"/>
                <a:cs typeface="+mn-cs"/>
              </a:rPr>
              <a:t>，（当</a:t>
            </a:r>
            <a:r>
              <a:rPr lang="en-US" altLang="zh-CN" sz="2600" dirty="0">
                <a:latin typeface="黑体" panose="02010609060101010101" pitchFamily="49" charset="-122"/>
                <a:ea typeface="黑体" panose="02010609060101010101" pitchFamily="49" charset="-122"/>
                <a:cs typeface="+mn-cs"/>
              </a:rPr>
              <a:t>cache</a:t>
            </a:r>
            <a:r>
              <a:rPr lang="zh-CN" altLang="en-US" sz="2600" dirty="0">
                <a:latin typeface="黑体" panose="02010609060101010101" pitchFamily="49" charset="-122"/>
                <a:ea typeface="黑体" panose="02010609060101010101" pitchFamily="49" charset="-122"/>
                <a:cs typeface="+mn-cs"/>
              </a:rPr>
              <a:t>满，但又有新块要进入</a:t>
            </a:r>
            <a:r>
              <a:rPr lang="en-US" altLang="zh-CN" sz="2600" dirty="0">
                <a:latin typeface="黑体" panose="02010609060101010101" pitchFamily="49" charset="-122"/>
                <a:ea typeface="黑体" panose="02010609060101010101" pitchFamily="49" charset="-122"/>
                <a:cs typeface="+mn-cs"/>
              </a:rPr>
              <a:t>cache</a:t>
            </a:r>
            <a:r>
              <a:rPr lang="zh-CN" altLang="en-US" sz="2600" dirty="0">
                <a:latin typeface="黑体" panose="02010609060101010101" pitchFamily="49" charset="-122"/>
                <a:ea typeface="黑体" panose="02010609060101010101" pitchFamily="49" charset="-122"/>
                <a:cs typeface="+mn-cs"/>
              </a:rPr>
              <a:t>时）必然要产生替换，即需要使用</a:t>
            </a:r>
            <a:r>
              <a:rPr lang="zh-CN" altLang="en-US" sz="2600" dirty="0">
                <a:solidFill>
                  <a:srgbClr val="FF0000"/>
                </a:solidFill>
                <a:latin typeface="黑体" panose="02010609060101010101" pitchFamily="49" charset="-122"/>
                <a:ea typeface="黑体" panose="02010609060101010101" pitchFamily="49" charset="-122"/>
                <a:cs typeface="+mn-cs"/>
              </a:rPr>
              <a:t>替换策略</a:t>
            </a:r>
            <a:r>
              <a:rPr lang="zh-CN" altLang="en-US" sz="2600" dirty="0">
                <a:latin typeface="黑体" panose="02010609060101010101" pitchFamily="49" charset="-122"/>
                <a:ea typeface="黑体" panose="02010609060101010101" pitchFamily="49" charset="-122"/>
                <a:cs typeface="+mn-cs"/>
              </a:rPr>
              <a:t>或</a:t>
            </a:r>
            <a:r>
              <a:rPr lang="zh-CN" altLang="en-US" sz="2600" dirty="0">
                <a:solidFill>
                  <a:srgbClr val="FF0000"/>
                </a:solidFill>
                <a:latin typeface="黑体" panose="02010609060101010101" pitchFamily="49" charset="-122"/>
                <a:ea typeface="黑体" panose="02010609060101010101" pitchFamily="49" charset="-122"/>
                <a:cs typeface="+mn-cs"/>
              </a:rPr>
              <a:t>替换算法</a:t>
            </a:r>
            <a:r>
              <a:rPr lang="zh-CN" altLang="en-US" sz="2600" dirty="0">
                <a:latin typeface="黑体" panose="02010609060101010101" pitchFamily="49" charset="-122"/>
                <a:ea typeface="黑体" panose="02010609060101010101" pitchFamily="49" charset="-122"/>
                <a:cs typeface="+mn-cs"/>
              </a:rPr>
              <a:t>。</a:t>
            </a:r>
            <a:endParaRPr lang="zh-CN" altLang="en-US" sz="2600" dirty="0">
              <a:latin typeface="黑体" panose="02010609060101010101" pitchFamily="49" charset="-122"/>
              <a:ea typeface="黑体" panose="02010609060101010101" pitchFamily="49" charset="-122"/>
              <a:cs typeface="+mn-cs"/>
            </a:endParaRPr>
          </a:p>
          <a:p>
            <a:pPr eaLnBrk="1" hangingPunct="1">
              <a:lnSpc>
                <a:spcPct val="150000"/>
              </a:lnSpc>
              <a:buSzPct val="70000"/>
              <a:buFont typeface="Wingdings" panose="05000000000000000000" charset="0"/>
            </a:pPr>
            <a:r>
              <a:rPr lang="zh-CN" altLang="en-US" sz="2600" dirty="0">
                <a:latin typeface="黑体" panose="02010609060101010101" pitchFamily="49" charset="-122"/>
                <a:ea typeface="黑体" panose="02010609060101010101" pitchFamily="49" charset="-122"/>
                <a:cs typeface="+mn-cs"/>
              </a:rPr>
              <a:t>对</a:t>
            </a:r>
            <a:r>
              <a:rPr lang="zh-CN" altLang="en-US" sz="2600" dirty="0">
                <a:solidFill>
                  <a:srgbClr val="FF0000"/>
                </a:solidFill>
                <a:latin typeface="黑体" panose="02010609060101010101" pitchFamily="49" charset="-122"/>
                <a:ea typeface="黑体" panose="02010609060101010101" pitchFamily="49" charset="-122"/>
                <a:cs typeface="+mn-cs"/>
              </a:rPr>
              <a:t>直接映射</a:t>
            </a:r>
            <a:r>
              <a:rPr lang="zh-CN" altLang="en-US" sz="2600" dirty="0">
                <a:latin typeface="黑体" panose="02010609060101010101" pitchFamily="49" charset="-122"/>
                <a:ea typeface="黑体" panose="02010609060101010101" pitchFamily="49" charset="-122"/>
                <a:cs typeface="+mn-cs"/>
              </a:rPr>
              <a:t>的</a:t>
            </a:r>
            <a:r>
              <a:rPr lang="en-US" altLang="zh-CN" sz="2600" dirty="0">
                <a:latin typeface="黑体" panose="02010609060101010101" pitchFamily="49" charset="-122"/>
                <a:ea typeface="黑体" panose="02010609060101010101" pitchFamily="49" charset="-122"/>
                <a:cs typeface="+mn-cs"/>
              </a:rPr>
              <a:t>cache</a:t>
            </a:r>
            <a:r>
              <a:rPr lang="zh-CN" altLang="en-US" sz="2600" dirty="0">
                <a:latin typeface="黑体" panose="02010609060101010101" pitchFamily="49" charset="-122"/>
                <a:ea typeface="黑体" panose="02010609060101010101" pitchFamily="49" charset="-122"/>
                <a:cs typeface="+mn-cs"/>
              </a:rPr>
              <a:t>来说，只要把此特定位置上的原主存块换出</a:t>
            </a:r>
            <a:r>
              <a:rPr lang="en-US" altLang="zh-CN" sz="2600" dirty="0">
                <a:latin typeface="黑体" panose="02010609060101010101" pitchFamily="49" charset="-122"/>
                <a:ea typeface="黑体" panose="02010609060101010101" pitchFamily="49" charset="-122"/>
                <a:cs typeface="+mn-cs"/>
              </a:rPr>
              <a:t>cache</a:t>
            </a:r>
            <a:r>
              <a:rPr lang="zh-CN" altLang="en-US" sz="2600" dirty="0">
                <a:latin typeface="黑体" panose="02010609060101010101" pitchFamily="49" charset="-122"/>
                <a:ea typeface="黑体" panose="02010609060101010101" pitchFamily="49" charset="-122"/>
                <a:cs typeface="+mn-cs"/>
              </a:rPr>
              <a:t>即可。</a:t>
            </a:r>
            <a:r>
              <a:rPr lang="zh-CN" altLang="en-US" sz="2600" dirty="0">
                <a:solidFill>
                  <a:srgbClr val="FF00FF"/>
                </a:solidFill>
                <a:latin typeface="黑体" panose="02010609060101010101" pitchFamily="49" charset="-122"/>
                <a:ea typeface="黑体" panose="02010609060101010101" pitchFamily="49" charset="-122"/>
                <a:cs typeface="+mn-cs"/>
              </a:rPr>
              <a:t>（不需要替换算法）</a:t>
            </a:r>
            <a:endParaRPr lang="zh-CN" altLang="en-US" sz="2600" dirty="0">
              <a:solidFill>
                <a:srgbClr val="FF00FF"/>
              </a:solidFill>
              <a:latin typeface="黑体" panose="02010609060101010101" pitchFamily="49" charset="-122"/>
              <a:ea typeface="黑体" panose="02010609060101010101" pitchFamily="49" charset="-122"/>
              <a:cs typeface="+mn-cs"/>
            </a:endParaRPr>
          </a:p>
          <a:p>
            <a:pPr eaLnBrk="1" hangingPunct="1">
              <a:lnSpc>
                <a:spcPct val="150000"/>
              </a:lnSpc>
              <a:buSzPct val="70000"/>
              <a:buFont typeface="Wingdings" panose="05000000000000000000" charset="0"/>
            </a:pPr>
            <a:r>
              <a:rPr lang="zh-CN" altLang="en-US" sz="2600" dirty="0">
                <a:latin typeface="黑体" panose="02010609060101010101" pitchFamily="49" charset="-122"/>
                <a:ea typeface="黑体" panose="02010609060101010101" pitchFamily="49" charset="-122"/>
                <a:cs typeface="+mn-cs"/>
              </a:rPr>
              <a:t>对</a:t>
            </a:r>
            <a:r>
              <a:rPr lang="zh-CN" altLang="en-US" sz="2600" dirty="0">
                <a:solidFill>
                  <a:srgbClr val="FF0000"/>
                </a:solidFill>
                <a:latin typeface="黑体" panose="02010609060101010101" pitchFamily="49" charset="-122"/>
                <a:ea typeface="黑体" panose="02010609060101010101" pitchFamily="49" charset="-122"/>
                <a:cs typeface="+mn-cs"/>
              </a:rPr>
              <a:t>全相联</a:t>
            </a:r>
            <a:r>
              <a:rPr lang="zh-CN" altLang="en-US" sz="2600" dirty="0">
                <a:latin typeface="黑体" panose="02010609060101010101" pitchFamily="49" charset="-122"/>
                <a:ea typeface="黑体" panose="02010609060101010101" pitchFamily="49" charset="-122"/>
                <a:cs typeface="+mn-cs"/>
              </a:rPr>
              <a:t>和</a:t>
            </a:r>
            <a:r>
              <a:rPr lang="zh-CN" altLang="en-US" sz="2600" dirty="0">
                <a:solidFill>
                  <a:srgbClr val="FF0000"/>
                </a:solidFill>
                <a:latin typeface="黑体" panose="02010609060101010101" pitchFamily="49" charset="-122"/>
                <a:ea typeface="黑体" panose="02010609060101010101" pitchFamily="49" charset="-122"/>
                <a:cs typeface="+mn-cs"/>
              </a:rPr>
              <a:t>组相联</a:t>
            </a:r>
            <a:r>
              <a:rPr lang="en-US" altLang="zh-CN" sz="2600" dirty="0">
                <a:latin typeface="黑体" panose="02010609060101010101" pitchFamily="49" charset="-122"/>
                <a:ea typeface="黑体" panose="02010609060101010101" pitchFamily="49" charset="-122"/>
                <a:cs typeface="+mn-cs"/>
              </a:rPr>
              <a:t>cache</a:t>
            </a:r>
            <a:r>
              <a:rPr lang="zh-CN" altLang="en-US" sz="2600" dirty="0">
                <a:latin typeface="黑体" panose="02010609060101010101" pitchFamily="49" charset="-122"/>
                <a:ea typeface="黑体" panose="02010609060101010101" pitchFamily="49" charset="-122"/>
                <a:cs typeface="+mn-cs"/>
              </a:rPr>
              <a:t>来说， 就要从允许存放新主存块的若干特定行中</a:t>
            </a:r>
            <a:r>
              <a:rPr lang="zh-CN" altLang="en-US" sz="2600" dirty="0">
                <a:solidFill>
                  <a:srgbClr val="FF0000"/>
                </a:solidFill>
                <a:latin typeface="黑体" panose="02010609060101010101" pitchFamily="49" charset="-122"/>
                <a:ea typeface="黑体" panose="02010609060101010101" pitchFamily="49" charset="-122"/>
                <a:cs typeface="+mn-cs"/>
              </a:rPr>
              <a:t>选取一行</a:t>
            </a:r>
            <a:r>
              <a:rPr lang="zh-CN" altLang="en-US" sz="2600" dirty="0">
                <a:latin typeface="黑体" panose="02010609060101010101" pitchFamily="49" charset="-122"/>
                <a:ea typeface="黑体" panose="02010609060101010101" pitchFamily="49" charset="-122"/>
                <a:cs typeface="+mn-cs"/>
              </a:rPr>
              <a:t>换出。</a:t>
            </a:r>
            <a:endParaRPr lang="zh-CN" altLang="en-US" sz="2600" dirty="0">
              <a:latin typeface="黑体" panose="02010609060101010101" pitchFamily="49" charset="-122"/>
              <a:ea typeface="黑体" panose="02010609060101010101" pitchFamily="49" charset="-122"/>
              <a:cs typeface="+mn-cs"/>
            </a:endParaRPr>
          </a:p>
          <a:p>
            <a:pPr eaLnBrk="1" hangingPunct="1">
              <a:lnSpc>
                <a:spcPct val="150000"/>
              </a:lnSpc>
              <a:buSzPct val="70000"/>
              <a:buFont typeface="Wingdings" panose="05000000000000000000" charset="0"/>
            </a:pPr>
            <a:endParaRPr lang="zh-CN" altLang="en-US" sz="2600" dirty="0">
              <a:solidFill>
                <a:srgbClr val="000000"/>
              </a:solidFill>
              <a:latin typeface="宋体" panose="02010600030101010101" pitchFamily="2" charset="-122"/>
              <a:ea typeface="黑体" panose="02010609060101010101" pitchFamily="49" charset="-122"/>
              <a:cs typeface="+mn-cs"/>
            </a:endParaRPr>
          </a:p>
          <a:p>
            <a:pPr eaLnBrk="1" hangingPunct="1">
              <a:lnSpc>
                <a:spcPct val="80000"/>
              </a:lnSpc>
              <a:buSzPct val="70000"/>
            </a:pPr>
            <a:endParaRPr lang="en-US" altLang="zh-CN" sz="2600" dirty="0">
              <a:solidFill>
                <a:srgbClr val="000000"/>
              </a:solidFill>
              <a:latin typeface="Tahoma" panose="020B0604030504040204" pitchFamily="34" charset="0"/>
              <a:ea typeface="黑体" panose="02010609060101010101" pitchFamily="49" charset="-122"/>
              <a:cs typeface="+mn-cs"/>
            </a:endParaRPr>
          </a:p>
        </p:txBody>
      </p:sp>
      <p:sp>
        <p:nvSpPr>
          <p:cNvPr id="47109" name="文本框 2"/>
          <p:cNvSpPr txBox="1"/>
          <p:nvPr/>
        </p:nvSpPr>
        <p:spPr>
          <a:xfrm>
            <a:off x="3453130" y="1012825"/>
            <a:ext cx="4756150" cy="368935"/>
          </a:xfrm>
          <a:prstGeom prst="rect">
            <a:avLst/>
          </a:prstGeom>
          <a:solidFill>
            <a:srgbClr val="FFFF47"/>
          </a:solidFill>
          <a:ln w="9525">
            <a:noFill/>
          </a:ln>
        </p:spPr>
        <p:txBody>
          <a:bodyPr wrap="square" lIns="36195" tIns="0" rIns="0" bIns="0" anchor="t" anchorCtr="1">
            <a:spAutoFit/>
          </a:bodyPr>
          <a:p>
            <a:pPr marL="0" lvl="2" indent="0" algn="l">
              <a:buNone/>
            </a:pPr>
            <a:r>
              <a:rPr lang="zh-CN" sz="2400">
                <a:solidFill>
                  <a:srgbClr val="FF00FF"/>
                </a:solidFill>
                <a:latin typeface="黑体" panose="02010609060101010101" pitchFamily="49" charset="-122"/>
                <a:ea typeface="黑体" panose="02010609060101010101" pitchFamily="49" charset="-122"/>
              </a:rPr>
              <a:t>问题：为什么要尽量保存最新数据？</a:t>
            </a:r>
            <a:endParaRPr lang="zh-CN" sz="2400">
              <a:solidFill>
                <a:srgbClr val="FF00FF"/>
              </a:solidFill>
              <a:latin typeface="黑体" panose="02010609060101010101" pitchFamily="49" charset="-122"/>
              <a:ea typeface="黑体" panose="02010609060101010101"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49154" name="Rectangle 2"/>
          <p:cNvSpPr>
            <a:spLocks noGrp="1"/>
          </p:cNvSpPr>
          <p:nvPr>
            <p:ph type="title"/>
          </p:nvPr>
        </p:nvSpPr>
        <p:spPr>
          <a:xfrm>
            <a:off x="457200" y="122238"/>
            <a:ext cx="7543800" cy="73342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3.6.3 </a:t>
            </a:r>
            <a:r>
              <a:rPr lang="zh-CN" altLang="en-US" dirty="0">
                <a:latin typeface="黑体" panose="02010609060101010101" pitchFamily="49" charset="-122"/>
                <a:ea typeface="黑体" panose="02010609060101010101" pitchFamily="49" charset="-122"/>
                <a:cs typeface="+mj-cs"/>
              </a:rPr>
              <a:t>替换策略</a:t>
            </a:r>
            <a:endParaRPr lang="zh-CN" altLang="en-US" dirty="0">
              <a:solidFill>
                <a:srgbClr val="000000"/>
              </a:solidFill>
              <a:latin typeface="Tahoma" panose="020B0604030504040204" pitchFamily="34" charset="0"/>
              <a:ea typeface="黑体" panose="02010609060101010101" pitchFamily="49" charset="-122"/>
              <a:cs typeface="+mj-cs"/>
            </a:endParaRPr>
          </a:p>
        </p:txBody>
      </p:sp>
      <p:sp>
        <p:nvSpPr>
          <p:cNvPr id="49155" name="Rectangle 3"/>
          <p:cNvSpPr>
            <a:spLocks noGrp="1"/>
          </p:cNvSpPr>
          <p:nvPr>
            <p:ph idx="1"/>
          </p:nvPr>
        </p:nvSpPr>
        <p:spPr>
          <a:xfrm>
            <a:off x="555625" y="942975"/>
            <a:ext cx="8229600" cy="5862638"/>
          </a:xfrm>
        </p:spPr>
        <p:txBody>
          <a:bodyPr vert="horz" wrap="square" lIns="91440" tIns="45720" rIns="91440" bIns="45720" anchor="t" anchorCtr="0"/>
          <a:p>
            <a:pPr marL="0" indent="0">
              <a:lnSpc>
                <a:spcPct val="80000"/>
              </a:lnSpc>
              <a:buSzPct val="70000"/>
              <a:buFont typeface="Wingdings" panose="05000000000000000000" pitchFamily="2" charset="2"/>
              <a:buNone/>
            </a:pPr>
            <a:r>
              <a:rPr lang="en-US" altLang="zh-CN" sz="2600" dirty="0">
                <a:solidFill>
                  <a:srgbClr val="FF00FF"/>
                </a:solidFill>
                <a:latin typeface="黑体" panose="02010609060101010101" pitchFamily="49" charset="-122"/>
                <a:ea typeface="黑体" panose="02010609060101010101" pitchFamily="49" charset="-122"/>
                <a:cs typeface="+mn-cs"/>
              </a:rPr>
              <a:t>①</a:t>
            </a:r>
            <a:r>
              <a:rPr lang="zh-CN" altLang="en-US" sz="2600" dirty="0">
                <a:solidFill>
                  <a:srgbClr val="FF00FF"/>
                </a:solidFill>
                <a:latin typeface="黑体" panose="02010609060101010101" pitchFamily="49" charset="-122"/>
                <a:ea typeface="黑体" panose="02010609060101010101" pitchFamily="49" charset="-122"/>
                <a:cs typeface="+mn-cs"/>
              </a:rPr>
              <a:t>、最不经常使用</a:t>
            </a:r>
            <a:r>
              <a:rPr lang="en-US" altLang="zh-CN" sz="2600" dirty="0">
                <a:solidFill>
                  <a:srgbClr val="FF00FF"/>
                </a:solidFill>
                <a:latin typeface="黑体" panose="02010609060101010101" pitchFamily="49" charset="-122"/>
                <a:ea typeface="黑体" panose="02010609060101010101" pitchFamily="49" charset="-122"/>
                <a:cs typeface="+mn-cs"/>
              </a:rPr>
              <a:t>(LFU)</a:t>
            </a:r>
            <a:r>
              <a:rPr lang="zh-CN" altLang="en-US" sz="2600" dirty="0">
                <a:solidFill>
                  <a:srgbClr val="FF00FF"/>
                </a:solidFill>
                <a:latin typeface="黑体" panose="02010609060101010101" pitchFamily="49" charset="-122"/>
                <a:ea typeface="黑体" panose="02010609060101010101" pitchFamily="49" charset="-122"/>
                <a:cs typeface="+mn-cs"/>
              </a:rPr>
              <a:t>算法：</a:t>
            </a:r>
            <a:endParaRPr lang="zh-CN" altLang="en-US" sz="2600" dirty="0">
              <a:latin typeface="黑体" panose="02010609060101010101" pitchFamily="49" charset="-122"/>
              <a:ea typeface="黑体" panose="02010609060101010101" pitchFamily="49" charset="-122"/>
              <a:cs typeface="+mn-cs"/>
            </a:endParaRPr>
          </a:p>
          <a:p>
            <a:pPr marL="0" indent="0">
              <a:lnSpc>
                <a:spcPct val="80000"/>
              </a:lnSpc>
              <a:buSzPct val="70000"/>
              <a:buFont typeface="Wingdings" panose="05000000000000000000" pitchFamily="2" charset="2"/>
              <a:buNone/>
            </a:pPr>
            <a:r>
              <a:rPr lang="zh-CN" altLang="en-US" sz="2600" dirty="0">
                <a:latin typeface="黑体" panose="02010609060101010101" pitchFamily="49" charset="-122"/>
                <a:ea typeface="黑体" panose="02010609060101010101" pitchFamily="49" charset="-122"/>
                <a:cs typeface="+mn-cs"/>
              </a:rPr>
              <a:t>   将</a:t>
            </a:r>
            <a:r>
              <a:rPr lang="zh-CN" altLang="en-US" sz="2600" dirty="0">
                <a:solidFill>
                  <a:srgbClr val="FF0000"/>
                </a:solidFill>
                <a:latin typeface="黑体" panose="02010609060101010101" pitchFamily="49" charset="-122"/>
                <a:ea typeface="黑体" panose="02010609060101010101" pitchFamily="49" charset="-122"/>
                <a:cs typeface="+mn-cs"/>
              </a:rPr>
              <a:t>一段时间内被访问次数最少</a:t>
            </a:r>
            <a:r>
              <a:rPr lang="zh-CN" altLang="en-US" sz="2600" dirty="0">
                <a:latin typeface="黑体" panose="02010609060101010101" pitchFamily="49" charset="-122"/>
                <a:ea typeface="黑体" panose="02010609060101010101" pitchFamily="49" charset="-122"/>
                <a:cs typeface="+mn-cs"/>
              </a:rPr>
              <a:t>的那行数据换出。每行设置一个</a:t>
            </a:r>
            <a:r>
              <a:rPr lang="zh-CN" altLang="en-US" sz="2600" dirty="0">
                <a:solidFill>
                  <a:srgbClr val="0000FF"/>
                </a:solidFill>
                <a:latin typeface="黑体" panose="02010609060101010101" pitchFamily="49" charset="-122"/>
                <a:ea typeface="黑体" panose="02010609060101010101" pitchFamily="49" charset="-122"/>
                <a:cs typeface="+mn-cs"/>
              </a:rPr>
              <a:t>计数器</a:t>
            </a:r>
            <a:r>
              <a:rPr lang="zh-CN" altLang="en-US" sz="2600" dirty="0">
                <a:latin typeface="黑体" panose="02010609060101010101" pitchFamily="49" charset="-122"/>
                <a:ea typeface="黑体" panose="02010609060101010101" pitchFamily="49" charset="-122"/>
                <a:cs typeface="+mn-cs"/>
              </a:rPr>
              <a:t>。从</a:t>
            </a:r>
            <a:r>
              <a:rPr lang="en-US" altLang="zh-CN" sz="2600" dirty="0">
                <a:latin typeface="黑体" panose="02010609060101010101" pitchFamily="49" charset="-122"/>
                <a:ea typeface="黑体" panose="02010609060101010101" pitchFamily="49" charset="-122"/>
                <a:cs typeface="+mn-cs"/>
              </a:rPr>
              <a:t>0</a:t>
            </a:r>
            <a:r>
              <a:rPr lang="zh-CN" altLang="en-US" sz="2600" dirty="0">
                <a:latin typeface="黑体" panose="02010609060101010101" pitchFamily="49" charset="-122"/>
                <a:ea typeface="黑体" panose="02010609060101010101" pitchFamily="49" charset="-122"/>
                <a:cs typeface="+mn-cs"/>
              </a:rPr>
              <a:t>开始计数，每访问一次， 被访行的计数器增</a:t>
            </a:r>
            <a:r>
              <a:rPr lang="en-US" altLang="zh-CN" sz="2600" dirty="0">
                <a:latin typeface="黑体" panose="02010609060101010101" pitchFamily="49" charset="-122"/>
                <a:ea typeface="黑体" panose="02010609060101010101" pitchFamily="49" charset="-122"/>
                <a:cs typeface="+mn-cs"/>
              </a:rPr>
              <a:t>1</a:t>
            </a:r>
            <a:r>
              <a:rPr lang="zh-CN" altLang="en-US" sz="2600" dirty="0">
                <a:latin typeface="黑体" panose="02010609060101010101" pitchFamily="49" charset="-122"/>
                <a:ea typeface="黑体" panose="02010609060101010101" pitchFamily="49" charset="-122"/>
                <a:cs typeface="+mn-cs"/>
              </a:rPr>
              <a:t>。当需要替换时，将计数值最小的行换出，同时将这些行的计数器都清零。</a:t>
            </a:r>
            <a:endParaRPr lang="zh-CN" altLang="en-US" sz="2600" dirty="0">
              <a:latin typeface="黑体" panose="02010609060101010101" pitchFamily="49" charset="-122"/>
              <a:ea typeface="黑体" panose="02010609060101010101" pitchFamily="49" charset="-122"/>
              <a:cs typeface="+mn-cs"/>
            </a:endParaRPr>
          </a:p>
          <a:p>
            <a:pPr marL="0" indent="0">
              <a:lnSpc>
                <a:spcPct val="80000"/>
              </a:lnSpc>
              <a:buSzPct val="70000"/>
              <a:buFont typeface="Wingdings" panose="05000000000000000000" pitchFamily="2" charset="2"/>
              <a:buNone/>
            </a:pPr>
            <a:endParaRPr lang="zh-CN" altLang="en-US" sz="2600" dirty="0">
              <a:latin typeface="黑体" panose="02010609060101010101" pitchFamily="49" charset="-122"/>
              <a:ea typeface="黑体" panose="02010609060101010101" pitchFamily="49" charset="-122"/>
              <a:cs typeface="+mn-cs"/>
            </a:endParaRPr>
          </a:p>
          <a:p>
            <a:pPr marL="0" indent="0">
              <a:lnSpc>
                <a:spcPct val="80000"/>
              </a:lnSpc>
              <a:buSzPct val="70000"/>
              <a:buFont typeface="Wingdings" panose="05000000000000000000" pitchFamily="2" charset="2"/>
              <a:buNone/>
            </a:pPr>
            <a:r>
              <a:rPr lang="en-US" altLang="zh-CN" sz="2600" dirty="0">
                <a:solidFill>
                  <a:srgbClr val="FF00FF"/>
                </a:solidFill>
                <a:latin typeface="黑体" panose="02010609060101010101" pitchFamily="49" charset="-122"/>
                <a:ea typeface="黑体" panose="02010609060101010101" pitchFamily="49" charset="-122"/>
                <a:cs typeface="+mn-cs"/>
              </a:rPr>
              <a:t>②</a:t>
            </a:r>
            <a:r>
              <a:rPr lang="zh-CN" altLang="en-US" sz="2600" dirty="0">
                <a:solidFill>
                  <a:srgbClr val="FF00FF"/>
                </a:solidFill>
                <a:latin typeface="黑体" panose="02010609060101010101" pitchFamily="49" charset="-122"/>
                <a:ea typeface="黑体" panose="02010609060101010101" pitchFamily="49" charset="-122"/>
                <a:cs typeface="+mn-cs"/>
              </a:rPr>
              <a:t>、近期最少使用</a:t>
            </a:r>
            <a:r>
              <a:rPr lang="en-US" altLang="zh-CN" sz="2600" dirty="0">
                <a:solidFill>
                  <a:srgbClr val="FF00FF"/>
                </a:solidFill>
                <a:latin typeface="黑体" panose="02010609060101010101" pitchFamily="49" charset="-122"/>
                <a:ea typeface="黑体" panose="02010609060101010101" pitchFamily="49" charset="-122"/>
                <a:cs typeface="+mn-cs"/>
              </a:rPr>
              <a:t>(LRU)</a:t>
            </a:r>
            <a:r>
              <a:rPr lang="zh-CN" altLang="en-US" sz="2600" dirty="0">
                <a:solidFill>
                  <a:srgbClr val="FF00FF"/>
                </a:solidFill>
                <a:latin typeface="黑体" panose="02010609060101010101" pitchFamily="49" charset="-122"/>
                <a:ea typeface="黑体" panose="02010609060101010101" pitchFamily="49" charset="-122"/>
                <a:cs typeface="+mn-cs"/>
              </a:rPr>
              <a:t>算法</a:t>
            </a:r>
            <a:endParaRPr lang="zh-CN" altLang="en-US" sz="2600" dirty="0">
              <a:latin typeface="黑体" panose="02010609060101010101" pitchFamily="49" charset="-122"/>
              <a:ea typeface="黑体" panose="02010609060101010101" pitchFamily="49" charset="-122"/>
              <a:cs typeface="+mn-cs"/>
            </a:endParaRPr>
          </a:p>
          <a:p>
            <a:pPr marL="0" indent="0">
              <a:lnSpc>
                <a:spcPct val="80000"/>
              </a:lnSpc>
              <a:buSzPct val="70000"/>
              <a:buFont typeface="Wingdings" panose="05000000000000000000" pitchFamily="2" charset="2"/>
              <a:buNone/>
            </a:pPr>
            <a:r>
              <a:rPr lang="zh-CN" altLang="en-US" sz="2600" dirty="0">
                <a:latin typeface="黑体" panose="02010609060101010101" pitchFamily="49" charset="-122"/>
                <a:ea typeface="黑体" panose="02010609060101010101" pitchFamily="49" charset="-122"/>
                <a:cs typeface="+mn-cs"/>
              </a:rPr>
              <a:t>   将</a:t>
            </a:r>
            <a:r>
              <a:rPr lang="zh-CN" altLang="en-US" sz="2600" dirty="0">
                <a:solidFill>
                  <a:srgbClr val="FF0000"/>
                </a:solidFill>
                <a:latin typeface="黑体" panose="02010609060101010101" pitchFamily="49" charset="-122"/>
                <a:ea typeface="黑体" panose="02010609060101010101" pitchFamily="49" charset="-122"/>
                <a:cs typeface="+mn-cs"/>
              </a:rPr>
              <a:t>近期内长久未被访问过</a:t>
            </a:r>
            <a:r>
              <a:rPr lang="zh-CN" altLang="en-US" sz="2600" dirty="0">
                <a:latin typeface="黑体" panose="02010609060101010101" pitchFamily="49" charset="-122"/>
                <a:ea typeface="黑体" panose="02010609060101010101" pitchFamily="49" charset="-122"/>
                <a:cs typeface="+mn-cs"/>
              </a:rPr>
              <a:t>的行换出。每行也设置一个</a:t>
            </a:r>
            <a:r>
              <a:rPr lang="zh-CN" altLang="en-US" sz="2600" dirty="0">
                <a:solidFill>
                  <a:srgbClr val="0000FF"/>
                </a:solidFill>
                <a:latin typeface="黑体" panose="02010609060101010101" pitchFamily="49" charset="-122"/>
                <a:ea typeface="黑体" panose="02010609060101010101" pitchFamily="49" charset="-122"/>
                <a:cs typeface="+mn-cs"/>
              </a:rPr>
              <a:t>计数器</a:t>
            </a:r>
            <a:r>
              <a:rPr lang="zh-CN" altLang="en-US" sz="2600" dirty="0">
                <a:latin typeface="黑体" panose="02010609060101010101" pitchFamily="49" charset="-122"/>
                <a:ea typeface="黑体" panose="02010609060101010101" pitchFamily="49" charset="-122"/>
                <a:cs typeface="+mn-cs"/>
              </a:rPr>
              <a:t>，</a:t>
            </a:r>
            <a:r>
              <a:rPr lang="en-US" altLang="zh-CN" sz="2600" dirty="0">
                <a:latin typeface="黑体" panose="02010609060101010101" pitchFamily="49" charset="-122"/>
                <a:ea typeface="黑体" panose="02010609060101010101" pitchFamily="49" charset="-122"/>
                <a:cs typeface="+mn-cs"/>
              </a:rPr>
              <a:t>cache</a:t>
            </a:r>
            <a:r>
              <a:rPr lang="zh-CN" altLang="en-US" sz="2600" dirty="0">
                <a:latin typeface="黑体" panose="02010609060101010101" pitchFamily="49" charset="-122"/>
                <a:ea typeface="黑体" panose="02010609060101010101" pitchFamily="49" charset="-122"/>
                <a:cs typeface="+mn-cs"/>
              </a:rPr>
              <a:t>每命中一次，命中行计数器清零，其它各行计数器增</a:t>
            </a:r>
            <a:r>
              <a:rPr lang="en-US" altLang="zh-CN" sz="2600" dirty="0">
                <a:latin typeface="黑体" panose="02010609060101010101" pitchFamily="49" charset="-122"/>
                <a:ea typeface="黑体" panose="02010609060101010101" pitchFamily="49" charset="-122"/>
                <a:cs typeface="+mn-cs"/>
              </a:rPr>
              <a:t>1</a:t>
            </a:r>
            <a:r>
              <a:rPr lang="zh-CN" altLang="en-US" sz="2600" dirty="0">
                <a:latin typeface="黑体" panose="02010609060101010101" pitchFamily="49" charset="-122"/>
                <a:ea typeface="黑体" panose="02010609060101010101" pitchFamily="49" charset="-122"/>
                <a:cs typeface="+mn-cs"/>
              </a:rPr>
              <a:t>。当需要替换时，将计数值最大的行换出。（命中率较高）</a:t>
            </a:r>
            <a:endParaRPr lang="zh-CN" altLang="en-US" sz="2600" dirty="0">
              <a:latin typeface="黑体" panose="02010609060101010101" pitchFamily="49" charset="-122"/>
              <a:ea typeface="黑体" panose="02010609060101010101" pitchFamily="49" charset="-122"/>
              <a:cs typeface="+mn-cs"/>
            </a:endParaRPr>
          </a:p>
          <a:p>
            <a:pPr marL="0" indent="0">
              <a:lnSpc>
                <a:spcPct val="80000"/>
              </a:lnSpc>
              <a:buSzPct val="70000"/>
              <a:buFont typeface="Wingdings" panose="05000000000000000000" pitchFamily="2" charset="2"/>
              <a:buNone/>
            </a:pPr>
            <a:endParaRPr lang="en-US" altLang="zh-CN" sz="2600" dirty="0">
              <a:latin typeface="黑体" panose="02010609060101010101" pitchFamily="49" charset="-122"/>
              <a:ea typeface="黑体" panose="02010609060101010101" pitchFamily="49" charset="-122"/>
              <a:cs typeface="+mn-cs"/>
            </a:endParaRPr>
          </a:p>
          <a:p>
            <a:pPr marL="0" indent="0">
              <a:lnSpc>
                <a:spcPct val="80000"/>
              </a:lnSpc>
              <a:buSzPct val="70000"/>
              <a:buFont typeface="Wingdings" panose="05000000000000000000" pitchFamily="2" charset="2"/>
              <a:buNone/>
            </a:pPr>
            <a:r>
              <a:rPr lang="en-US" altLang="zh-CN" sz="2600" dirty="0">
                <a:solidFill>
                  <a:srgbClr val="FF00FF"/>
                </a:solidFill>
                <a:latin typeface="黑体" panose="02010609060101010101" pitchFamily="49" charset="-122"/>
                <a:ea typeface="黑体" panose="02010609060101010101" pitchFamily="49" charset="-122"/>
                <a:cs typeface="+mn-cs"/>
              </a:rPr>
              <a:t>③</a:t>
            </a:r>
            <a:r>
              <a:rPr lang="zh-CN" altLang="en-US" sz="2600" dirty="0">
                <a:solidFill>
                  <a:srgbClr val="FF00FF"/>
                </a:solidFill>
                <a:latin typeface="黑体" panose="02010609060101010101" pitchFamily="49" charset="-122"/>
                <a:ea typeface="黑体" panose="02010609060101010101" pitchFamily="49" charset="-122"/>
                <a:cs typeface="+mn-cs"/>
              </a:rPr>
              <a:t>、随机替换</a:t>
            </a:r>
            <a:r>
              <a:rPr lang="zh-CN" altLang="en-US" sz="2600" dirty="0">
                <a:solidFill>
                  <a:srgbClr val="0000FF"/>
                </a:solidFill>
                <a:latin typeface="黑体" panose="02010609060101010101" pitchFamily="49" charset="-122"/>
                <a:ea typeface="黑体" panose="02010609060101010101" pitchFamily="49" charset="-122"/>
                <a:cs typeface="+mn-cs"/>
              </a:rPr>
              <a:t>（不需要算法）</a:t>
            </a:r>
            <a:endParaRPr lang="zh-CN" altLang="en-US" sz="2600" dirty="0">
              <a:latin typeface="黑体" panose="02010609060101010101" pitchFamily="49" charset="-122"/>
              <a:ea typeface="黑体" panose="02010609060101010101" pitchFamily="49" charset="-122"/>
              <a:cs typeface="+mn-cs"/>
            </a:endParaRPr>
          </a:p>
          <a:p>
            <a:pPr marL="0" indent="0">
              <a:lnSpc>
                <a:spcPct val="80000"/>
              </a:lnSpc>
              <a:buSzPct val="70000"/>
              <a:buFont typeface="Wingdings" panose="05000000000000000000" pitchFamily="2" charset="2"/>
              <a:buNone/>
            </a:pPr>
            <a:r>
              <a:rPr lang="zh-CN" altLang="en-US" sz="2600" dirty="0">
                <a:latin typeface="黑体" panose="02010609060101010101" pitchFamily="49" charset="-122"/>
                <a:ea typeface="黑体" panose="02010609060101010101" pitchFamily="49" charset="-122"/>
                <a:cs typeface="+mn-cs"/>
              </a:rPr>
              <a:t>    从特定的行位置中</a:t>
            </a:r>
            <a:r>
              <a:rPr lang="zh-CN" altLang="en-US" sz="2600" dirty="0">
                <a:solidFill>
                  <a:srgbClr val="FF0000"/>
                </a:solidFill>
                <a:latin typeface="黑体" panose="02010609060101010101" pitchFamily="49" charset="-122"/>
                <a:ea typeface="黑体" panose="02010609060101010101" pitchFamily="49" charset="-122"/>
                <a:cs typeface="+mn-cs"/>
              </a:rPr>
              <a:t>随机地选取一行</a:t>
            </a:r>
            <a:r>
              <a:rPr lang="zh-CN" altLang="en-US" sz="2600" dirty="0">
                <a:latin typeface="黑体" panose="02010609060101010101" pitchFamily="49" charset="-122"/>
                <a:ea typeface="黑体" panose="02010609060101010101" pitchFamily="49" charset="-122"/>
                <a:cs typeface="+mn-cs"/>
              </a:rPr>
              <a:t>换出。在硬件上容易实现，且速度也比前两种策略快。</a:t>
            </a:r>
            <a:endParaRPr lang="zh-CN" altLang="en-US" sz="2600" dirty="0">
              <a:latin typeface="黑体" panose="02010609060101010101" pitchFamily="49" charset="-122"/>
              <a:ea typeface="黑体" panose="02010609060101010101" pitchFamily="49" charset="-122"/>
              <a:cs typeface="+mn-cs"/>
            </a:endParaRPr>
          </a:p>
          <a:p>
            <a:pPr marL="0" indent="0">
              <a:lnSpc>
                <a:spcPct val="80000"/>
              </a:lnSpc>
              <a:buSzPct val="70000"/>
              <a:buFont typeface="Wingdings" panose="05000000000000000000" pitchFamily="2" charset="2"/>
              <a:buNone/>
            </a:pPr>
            <a:r>
              <a:rPr lang="zh-CN" altLang="en-US" sz="2600" dirty="0">
                <a:latin typeface="黑体" panose="02010609060101010101" pitchFamily="49" charset="-122"/>
                <a:ea typeface="黑体" panose="02010609060101010101" pitchFamily="49" charset="-122"/>
                <a:cs typeface="+mn-cs"/>
              </a:rPr>
              <a:t>    缺点是降低了命中率和</a:t>
            </a:r>
            <a:r>
              <a:rPr lang="en-US" altLang="zh-CN" sz="2600" dirty="0">
                <a:latin typeface="黑体" panose="02010609060101010101" pitchFamily="49" charset="-122"/>
                <a:ea typeface="黑体" panose="02010609060101010101" pitchFamily="49" charset="-122"/>
                <a:cs typeface="+mn-cs"/>
              </a:rPr>
              <a:t>cache</a:t>
            </a:r>
            <a:r>
              <a:rPr lang="zh-CN" altLang="en-US" sz="2600" dirty="0">
                <a:latin typeface="黑体" panose="02010609060101010101" pitchFamily="49" charset="-122"/>
                <a:ea typeface="黑体" panose="02010609060101010101" pitchFamily="49" charset="-122"/>
                <a:cs typeface="+mn-cs"/>
              </a:rPr>
              <a:t>工作效率。 </a:t>
            </a:r>
            <a:endParaRPr lang="en-US" altLang="zh-CN" sz="2600" dirty="0">
              <a:solidFill>
                <a:srgbClr val="000000"/>
              </a:solidFill>
              <a:latin typeface="Tahoma" panose="020B0604030504040204" pitchFamily="34" charset="0"/>
              <a:ea typeface="黑体" panose="02010609060101010101" pitchFamily="49" charset="-122"/>
              <a:cs typeface="+mn-cs"/>
            </a:endParaRP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Rectangle 2"/>
          <p:cNvSpPr>
            <a:spLocks noGrp="1"/>
          </p:cNvSpPr>
          <p:nvPr>
            <p:ph type="title"/>
          </p:nvPr>
        </p:nvSpPr>
        <p:spPr>
          <a:xfrm>
            <a:off x="457200" y="122238"/>
            <a:ext cx="7543800" cy="7921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3.6.4 </a:t>
            </a:r>
            <a:r>
              <a:rPr lang="zh-CN" altLang="en-US" dirty="0">
                <a:latin typeface="黑体" panose="02010609060101010101" pitchFamily="49" charset="-122"/>
                <a:ea typeface="黑体" panose="02010609060101010101" pitchFamily="49" charset="-122"/>
                <a:cs typeface="+mj-cs"/>
              </a:rPr>
              <a:t>写操作策略</a:t>
            </a:r>
            <a:endParaRPr lang="zh-CN" altLang="en-US" dirty="0">
              <a:solidFill>
                <a:srgbClr val="000000"/>
              </a:solidFill>
              <a:latin typeface="Tahoma" panose="020B0604030504040204" pitchFamily="34" charset="0"/>
              <a:ea typeface="黑体" panose="02010609060101010101" pitchFamily="49" charset="-122"/>
              <a:cs typeface="+mj-cs"/>
            </a:endParaRPr>
          </a:p>
        </p:txBody>
      </p:sp>
      <p:sp>
        <p:nvSpPr>
          <p:cNvPr id="91140" name="Rectangle 3"/>
          <p:cNvSpPr>
            <a:spLocks noGrp="1" noChangeArrowheads="1"/>
          </p:cNvSpPr>
          <p:nvPr>
            <p:ph idx="1"/>
          </p:nvPr>
        </p:nvSpPr>
        <p:spPr>
          <a:xfrm>
            <a:off x="180975" y="914400"/>
            <a:ext cx="8505825" cy="533400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tx2"/>
              </a:buClr>
              <a:buSzPct val="70000"/>
              <a:buFont typeface="Wingdings" panose="05000000000000000000" pitchFamily="2" charset="2"/>
              <a:buChar char="l"/>
              <a:defRPr/>
            </a:pP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由于</a:t>
            </a:r>
            <a:r>
              <a:rPr kumimoji="0" lang="en-US"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cache</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的内容只是主存部分内容的拷贝，它</a:t>
            </a:r>
            <a:r>
              <a:rPr kumimoji="0" lang="zh-CN" sz="24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应当与主存内容保持一致</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。而</a:t>
            </a:r>
            <a:r>
              <a:rPr kumimoji="0" lang="en-US"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CPU</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对</a:t>
            </a:r>
            <a:r>
              <a:rPr kumimoji="0" lang="en-US"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cache</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的写入更改了</a:t>
            </a:r>
            <a:r>
              <a:rPr kumimoji="0" lang="en-US"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cache</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的内容。如何与主存内容保持一致，可选用如下三种写操作策略。 </a:t>
            </a:r>
            <a:endPar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692150" marR="0" lvl="1" indent="-347980" algn="l" defTabSz="914400" rtl="0" eaLnBrk="0" fontAlgn="base" latinLnBrk="0" hangingPunct="0">
              <a:lnSpc>
                <a:spcPct val="150000"/>
              </a:lnSpc>
              <a:spcBef>
                <a:spcPct val="20000"/>
              </a:spcBef>
              <a:spcAft>
                <a:spcPct val="0"/>
              </a:spcAft>
              <a:buClr>
                <a:schemeClr val="accent2"/>
              </a:buClr>
              <a:buSzPct val="70000"/>
              <a:buFont typeface="Wingdings" panose="05000000000000000000" pitchFamily="2" charset="2"/>
              <a:buChar char="Ø"/>
              <a:defRPr/>
            </a:pPr>
            <a:r>
              <a:rPr kumimoji="0" lang="zh-CN" sz="24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写回法：</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换出时，对行的</a:t>
            </a:r>
            <a:r>
              <a:rPr kumimoji="0" lang="zh-CN" sz="2400" b="1" i="0" u="none" strike="noStrike" kern="0" cap="none" spc="0" normalizeH="0" baseline="0" noProof="0" dirty="0" smtClean="0">
                <a:ln>
                  <a:noFill/>
                </a:ln>
                <a:solidFill>
                  <a:srgbClr val="FF00FF"/>
                </a:solidFill>
                <a:effectLst/>
                <a:uLnTx/>
                <a:uFillTx/>
                <a:latin typeface="黑体" panose="02010609060101010101" pitchFamily="49" charset="-122"/>
                <a:ea typeface="黑体" panose="02010609060101010101" pitchFamily="49" charset="-122"/>
                <a:cs typeface="黑体" panose="02010609060101010101" pitchFamily="49" charset="-122"/>
              </a:rPr>
              <a:t>修改位</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进行判断，决定是写回还是舍掉。 </a:t>
            </a:r>
            <a:endParaRPr kumimoji="0" lang="en-US" alt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692150" marR="0" lvl="1" indent="-347980" algn="l" defTabSz="914400" rtl="0" eaLnBrk="0" fontAlgn="base" latinLnBrk="0" hangingPunct="0">
              <a:lnSpc>
                <a:spcPct val="150000"/>
              </a:lnSpc>
              <a:spcBef>
                <a:spcPct val="20000"/>
              </a:spcBef>
              <a:spcAft>
                <a:spcPct val="0"/>
              </a:spcAft>
              <a:buClr>
                <a:schemeClr val="accent2"/>
              </a:buClr>
              <a:buSzPct val="70000"/>
              <a:buFont typeface="Wingdings" panose="05000000000000000000" pitchFamily="2" charset="2"/>
              <a:buChar char="Ø"/>
              <a:defRPr/>
            </a:pPr>
            <a:r>
              <a:rPr kumimoji="0" lang="zh-CN" sz="24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全写法：</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写命中时，</a:t>
            </a:r>
            <a:r>
              <a:rPr kumimoji="0" lang="en-US"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Cache</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与内存一起写 </a:t>
            </a:r>
            <a:endParaRPr kumimoji="0" lang="en-US" alt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692150" marR="0" lvl="1" indent="-347980" algn="l" defTabSz="914400" rtl="0" eaLnBrk="0" fontAlgn="base" latinLnBrk="0" hangingPunct="0">
              <a:lnSpc>
                <a:spcPct val="150000"/>
              </a:lnSpc>
              <a:spcBef>
                <a:spcPct val="20000"/>
              </a:spcBef>
              <a:spcAft>
                <a:spcPct val="0"/>
              </a:spcAft>
              <a:buClr>
                <a:schemeClr val="accent2"/>
              </a:buClr>
              <a:buSzPct val="70000"/>
              <a:buFont typeface="Wingdings" panose="05000000000000000000" pitchFamily="2" charset="2"/>
              <a:buChar char="Ø"/>
              <a:defRPr/>
            </a:pPr>
            <a:r>
              <a:rPr kumimoji="0" lang="zh-CN" sz="2400" b="1" i="0" u="none" strike="noStrike" kern="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写一次法：</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与写回法一致，但是第一次</a:t>
            </a:r>
            <a:r>
              <a:rPr kumimoji="0" lang="en-US"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Cache</a:t>
            </a:r>
            <a:r>
              <a:rPr kumimoji="0" 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命中时同时写内存。</a:t>
            </a:r>
            <a:endParaRPr kumimoji="0" lang="en-US" altLang="zh-CN" sz="24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
        <p:nvSpPr>
          <p:cNvPr id="50179" name="Rectangle 4"/>
          <p:cNvSpPr/>
          <p:nvPr/>
        </p:nvSpPr>
        <p:spPr>
          <a:xfrm>
            <a:off x="3175" y="8048625"/>
            <a:ext cx="9144000" cy="639763"/>
          </a:xfrm>
          <a:prstGeom prst="rect">
            <a:avLst/>
          </a:prstGeom>
          <a:noFill/>
          <a:ln w="9525">
            <a:noFill/>
          </a:ln>
        </p:spPr>
        <p:txBody>
          <a:bodyPr anchor="t" anchorCtr="0">
            <a:spAutoFit/>
          </a:bodyPr>
          <a:p>
            <a:pPr algn="just"/>
            <a:r>
              <a:rPr lang="en-US" altLang="zh-CN" sz="1200" dirty="0">
                <a:latin typeface="Times New Roman" panose="02020603050405020304" pitchFamily="18" charset="0"/>
                <a:ea typeface="宋体" panose="02010600030101010101" pitchFamily="2" charset="-122"/>
              </a:rPr>
              <a:t> </a:t>
            </a:r>
            <a:endParaRPr lang="en-US" altLang="zh-CN" sz="1200" dirty="0">
              <a:latin typeface="宋体" panose="02010600030101010101" pitchFamily="2" charset="-122"/>
              <a:ea typeface="宋体" panose="02010600030101010101" pitchFamily="2" charset="-122"/>
            </a:endParaRPr>
          </a:p>
          <a:p>
            <a:pPr eaLnBrk="0" hangingPunct="0"/>
            <a:endParaRPr lang="en-US" altLang="zh-CN"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1506" name="Rectangle 2"/>
          <p:cNvSpPr>
            <a:spLocks noGrp="1"/>
          </p:cNvSpPr>
          <p:nvPr>
            <p:ph type="title"/>
          </p:nvPr>
        </p:nvSpPr>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 </a:t>
            </a:r>
            <a:r>
              <a:rPr lang="zh-CN" altLang="en-US" dirty="0">
                <a:latin typeface="黑体" panose="02010609060101010101" pitchFamily="49" charset="-122"/>
                <a:ea typeface="黑体" panose="02010609060101010101" pitchFamily="49" charset="-122"/>
                <a:cs typeface="+mj-cs"/>
              </a:rPr>
              <a:t>虚拟存储器</a:t>
            </a:r>
            <a:endParaRPr lang="en-US" altLang="zh-CN" dirty="0">
              <a:solidFill>
                <a:srgbClr val="000000"/>
              </a:solidFill>
              <a:latin typeface="Tahoma" panose="020B0604030504040204" pitchFamily="34" charset="0"/>
              <a:ea typeface="黑体" panose="02010609060101010101" pitchFamily="49" charset="-122"/>
              <a:cs typeface="+mj-cs"/>
            </a:endParaRPr>
          </a:p>
        </p:txBody>
      </p:sp>
      <p:sp>
        <p:nvSpPr>
          <p:cNvPr id="21507" name="Rectangle 3"/>
          <p:cNvSpPr>
            <a:spLocks noGrp="1"/>
          </p:cNvSpPr>
          <p:nvPr>
            <p:ph idx="1"/>
          </p:nvPr>
        </p:nvSpPr>
        <p:spPr/>
        <p:txBody>
          <a:bodyPr vert="horz" wrap="square" lIns="91440" tIns="45720" rIns="91440" bIns="45720" anchor="t" anchorCtr="0"/>
          <a:p>
            <a:pPr lvl="1" indent="-347345" eaLnBrk="1" hangingPunct="1">
              <a:buSzPct val="70000"/>
              <a:buFont typeface="Wingdings" panose="05000000000000000000" pitchFamily="2" charset="2"/>
              <a:buNone/>
            </a:pPr>
            <a:r>
              <a:rPr lang="zh-CN" altLang="zh-CN" dirty="0">
                <a:latin typeface="黑体" panose="02010609060101010101" pitchFamily="49" charset="-122"/>
                <a:ea typeface="黑体" panose="02010609060101010101" pitchFamily="49" charset="-122"/>
              </a:rPr>
              <a:t>3.7.1 </a:t>
            </a:r>
            <a:r>
              <a:rPr lang="zh-CN" altLang="en-US" dirty="0">
                <a:latin typeface="黑体" panose="02010609060101010101" pitchFamily="49" charset="-122"/>
                <a:ea typeface="黑体" panose="02010609060101010101" pitchFamily="49" charset="-122"/>
              </a:rPr>
              <a:t>虚拟存储器的基本概念</a:t>
            </a:r>
            <a:endParaRPr lang="en-US" altLang="zh-CN" dirty="0">
              <a:latin typeface="黑体" panose="02010609060101010101" pitchFamily="49" charset="-122"/>
              <a:ea typeface="黑体" panose="02010609060101010101" pitchFamily="49" charset="-122"/>
            </a:endParaRPr>
          </a:p>
          <a:p>
            <a:pPr lvl="1" indent="-347345" eaLnBrk="1" hangingPunct="1">
              <a:buSzPct val="70000"/>
              <a:buFont typeface="Wingdings" panose="05000000000000000000" pitchFamily="2" charset="2"/>
              <a:buNone/>
            </a:pPr>
            <a:r>
              <a:rPr lang="zh-CN" altLang="zh-CN" dirty="0">
                <a:latin typeface="黑体" panose="02010609060101010101" pitchFamily="49" charset="-122"/>
                <a:ea typeface="黑体" panose="02010609060101010101" pitchFamily="49" charset="-122"/>
              </a:rPr>
              <a:t>3.7.2 </a:t>
            </a:r>
            <a:r>
              <a:rPr lang="zh-CN" altLang="en-US" dirty="0">
                <a:latin typeface="黑体" panose="02010609060101010101" pitchFamily="49" charset="-122"/>
                <a:ea typeface="黑体" panose="02010609060101010101" pitchFamily="49" charset="-122"/>
              </a:rPr>
              <a:t>页式虚拟存储器</a:t>
            </a:r>
            <a:endParaRPr lang="en-US" altLang="zh-CN" dirty="0">
              <a:latin typeface="黑体" panose="02010609060101010101" pitchFamily="49" charset="-122"/>
              <a:ea typeface="黑体" panose="02010609060101010101" pitchFamily="49" charset="-122"/>
            </a:endParaRPr>
          </a:p>
          <a:p>
            <a:pPr lvl="1" indent="-347345" eaLnBrk="1" hangingPunct="1">
              <a:buSzPct val="70000"/>
              <a:buFont typeface="Wingdings" panose="05000000000000000000" pitchFamily="2" charset="2"/>
              <a:buNone/>
            </a:pPr>
            <a:r>
              <a:rPr lang="zh-CN" altLang="zh-CN" dirty="0">
                <a:latin typeface="黑体" panose="02010609060101010101" pitchFamily="49" charset="-122"/>
                <a:ea typeface="黑体" panose="02010609060101010101" pitchFamily="49" charset="-122"/>
              </a:rPr>
              <a:t>3.7.3 </a:t>
            </a:r>
            <a:r>
              <a:rPr lang="zh-CN" altLang="en-US" dirty="0">
                <a:latin typeface="黑体" panose="02010609060101010101" pitchFamily="49" charset="-122"/>
                <a:ea typeface="黑体" panose="02010609060101010101" pitchFamily="49" charset="-122"/>
              </a:rPr>
              <a:t>段式虚拟存储器和段页式虚拟存储器</a:t>
            </a:r>
            <a:endParaRPr lang="en-US" altLang="zh-CN" dirty="0">
              <a:latin typeface="黑体" panose="02010609060101010101" pitchFamily="49" charset="-122"/>
              <a:ea typeface="黑体" panose="02010609060101010101" pitchFamily="49" charset="-122"/>
            </a:endParaRPr>
          </a:p>
          <a:p>
            <a:pPr lvl="1" indent="-347345" eaLnBrk="1" hangingPunct="1">
              <a:buSzPct val="70000"/>
              <a:buFont typeface="Wingdings" panose="05000000000000000000" pitchFamily="2" charset="2"/>
              <a:buNone/>
            </a:pPr>
            <a:r>
              <a:rPr lang="zh-CN" altLang="zh-CN" dirty="0">
                <a:latin typeface="黑体" panose="02010609060101010101" pitchFamily="49" charset="-122"/>
                <a:ea typeface="黑体" panose="02010609060101010101" pitchFamily="49" charset="-122"/>
              </a:rPr>
              <a:t>3.7.4 </a:t>
            </a:r>
            <a:r>
              <a:rPr lang="zh-CN" altLang="en-US" dirty="0">
                <a:latin typeface="黑体" panose="02010609060101010101" pitchFamily="49" charset="-122"/>
                <a:ea typeface="黑体" panose="02010609060101010101" pitchFamily="49" charset="-122"/>
              </a:rPr>
              <a:t>虚存的替换算法</a:t>
            </a:r>
            <a:endParaRPr lang="zh-CN" altLang="en-US" dirty="0">
              <a:latin typeface="黑体" panose="02010609060101010101" pitchFamily="49" charset="-122"/>
              <a:ea typeface="黑体" panose="02010609060101010101"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2530" name="Rectangle 2"/>
          <p:cNvSpPr>
            <a:spLocks noGrp="1"/>
          </p:cNvSpPr>
          <p:nvPr>
            <p:ph type="title"/>
          </p:nvPr>
        </p:nvSpPr>
        <p:spPr>
          <a:xfrm>
            <a:off x="457200" y="122238"/>
            <a:ext cx="8510588" cy="763587"/>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3.7.1 </a:t>
            </a:r>
            <a:r>
              <a:rPr lang="zh-CN" altLang="en-US" dirty="0">
                <a:latin typeface="黑体" panose="02010609060101010101" pitchFamily="49" charset="-122"/>
                <a:ea typeface="黑体" panose="02010609060101010101" pitchFamily="49" charset="-122"/>
                <a:cs typeface="+mj-cs"/>
              </a:rPr>
              <a:t>虚拟存储器的基本概念</a:t>
            </a:r>
            <a:endParaRPr lang="zh-CN" altLang="en-US" dirty="0">
              <a:latin typeface="黑体" panose="02010609060101010101" pitchFamily="49" charset="-122"/>
              <a:ea typeface="黑体" panose="02010609060101010101" pitchFamily="49" charset="-122"/>
              <a:cs typeface="+mj-cs"/>
            </a:endParaRPr>
          </a:p>
        </p:txBody>
      </p:sp>
      <p:sp>
        <p:nvSpPr>
          <p:cNvPr id="22531" name="Rectangle 3"/>
          <p:cNvSpPr>
            <a:spLocks noGrp="1"/>
          </p:cNvSpPr>
          <p:nvPr>
            <p:ph idx="1"/>
          </p:nvPr>
        </p:nvSpPr>
        <p:spPr>
          <a:xfrm>
            <a:off x="274638" y="1066800"/>
            <a:ext cx="8291512" cy="5297488"/>
          </a:xfrm>
        </p:spPr>
        <p:txBody>
          <a:bodyPr vert="horz" wrap="square" lIns="91440" tIns="45720" rIns="91440" bIns="45720" anchor="t" anchorCtr="0">
            <a:spAutoFit/>
          </a:bodyPr>
          <a:p>
            <a:pPr eaLnBrk="1" hangingPunct="1">
              <a:lnSpc>
                <a:spcPct val="15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、实地址与虚地址</a:t>
            </a:r>
            <a:endParaRPr lang="zh-CN" altLang="zh-CN" sz="2400" dirty="0">
              <a:solidFill>
                <a:srgbClr val="FF0000"/>
              </a:solidFill>
              <a:latin typeface="黑体" panose="02010609060101010101" pitchFamily="49" charset="-122"/>
              <a:ea typeface="黑体" panose="02010609060101010101" pitchFamily="49" charset="-122"/>
              <a:cs typeface="+mn-cs"/>
            </a:endParaRPr>
          </a:p>
          <a:p>
            <a:pPr eaLnBrk="1" hangingPunct="1">
              <a:lnSpc>
                <a:spcPct val="15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虚地址：</a:t>
            </a:r>
            <a:r>
              <a:rPr lang="zh-CN" altLang="en-US" sz="2400" dirty="0">
                <a:solidFill>
                  <a:srgbClr val="0000FF"/>
                </a:solidFill>
                <a:latin typeface="黑体" panose="02010609060101010101" pitchFamily="49" charset="-122"/>
                <a:ea typeface="黑体" panose="02010609060101010101" pitchFamily="49" charset="-122"/>
                <a:cs typeface="+mn-cs"/>
              </a:rPr>
              <a:t>用户编制程序时使用的地址</a:t>
            </a:r>
            <a:r>
              <a:rPr lang="zh-CN" altLang="en-US" sz="2400" dirty="0">
                <a:latin typeface="黑体" panose="02010609060101010101" pitchFamily="49" charset="-122"/>
                <a:ea typeface="黑体" panose="02010609060101010101" pitchFamily="49" charset="-122"/>
                <a:cs typeface="+mn-cs"/>
              </a:rPr>
              <a:t>，其对应的存储空间称为</a:t>
            </a:r>
            <a:r>
              <a:rPr lang="zh-CN" altLang="en-US" sz="2400" dirty="0">
                <a:solidFill>
                  <a:srgbClr val="0000FF"/>
                </a:solidFill>
                <a:latin typeface="黑体" panose="02010609060101010101" pitchFamily="49" charset="-122"/>
                <a:ea typeface="黑体" panose="02010609060101010101" pitchFamily="49" charset="-122"/>
                <a:cs typeface="+mn-cs"/>
              </a:rPr>
              <a:t>虚存空间</a:t>
            </a:r>
            <a:r>
              <a:rPr lang="zh-CN" altLang="en-US" sz="2400" dirty="0">
                <a:latin typeface="黑体" panose="02010609060101010101" pitchFamily="49" charset="-122"/>
                <a:ea typeface="黑体" panose="02010609060101010101" pitchFamily="49" charset="-122"/>
                <a:cs typeface="+mn-cs"/>
              </a:rPr>
              <a:t>或</a:t>
            </a:r>
            <a:r>
              <a:rPr lang="zh-CN" altLang="en-US" sz="2400" dirty="0">
                <a:solidFill>
                  <a:srgbClr val="0000FF"/>
                </a:solidFill>
                <a:latin typeface="黑体" panose="02010609060101010101" pitchFamily="49" charset="-122"/>
                <a:ea typeface="黑体" panose="02010609060101010101" pitchFamily="49" charset="-122"/>
                <a:cs typeface="+mn-cs"/>
              </a:rPr>
              <a:t>逻辑地址空间</a:t>
            </a:r>
            <a:r>
              <a:rPr lang="zh-CN" altLang="en-US" sz="2400" dirty="0">
                <a:solidFill>
                  <a:srgbClr val="FF00FF"/>
                </a:solidFill>
                <a:latin typeface="黑体" panose="02010609060101010101" pitchFamily="49" charset="-122"/>
                <a:ea typeface="黑体" panose="02010609060101010101" pitchFamily="49" charset="-122"/>
                <a:cs typeface="+mn-cs"/>
              </a:rPr>
              <a:t>（由编译程序生成，受辅存容量限制）</a:t>
            </a:r>
            <a:endParaRPr lang="zh-CN" altLang="en-US" sz="2400" dirty="0">
              <a:solidFill>
                <a:srgbClr val="FF0000"/>
              </a:solidFill>
              <a:latin typeface="黑体" panose="02010609060101010101" pitchFamily="49" charset="-122"/>
              <a:ea typeface="黑体" panose="02010609060101010101" pitchFamily="49" charset="-122"/>
              <a:cs typeface="+mn-cs"/>
            </a:endParaRPr>
          </a:p>
          <a:p>
            <a:pPr eaLnBrk="1" hangingPunct="1">
              <a:lnSpc>
                <a:spcPct val="15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(2)</a:t>
            </a:r>
            <a:r>
              <a:rPr lang="zh-CN" altLang="en-US" sz="2400" dirty="0">
                <a:solidFill>
                  <a:srgbClr val="FF0000"/>
                </a:solidFill>
                <a:latin typeface="黑体" panose="02010609060101010101" pitchFamily="49" charset="-122"/>
                <a:ea typeface="黑体" panose="02010609060101010101" pitchFamily="49" charset="-122"/>
                <a:cs typeface="+mn-cs"/>
              </a:rPr>
              <a:t>实地址：</a:t>
            </a:r>
            <a:r>
              <a:rPr lang="zh-CN" altLang="en-US" sz="2400" dirty="0">
                <a:latin typeface="黑体" panose="02010609060101010101" pitchFamily="49" charset="-122"/>
                <a:ea typeface="黑体" panose="02010609060101010101" pitchFamily="49" charset="-122"/>
                <a:cs typeface="+mn-cs"/>
              </a:rPr>
              <a:t>计算机</a:t>
            </a:r>
            <a:r>
              <a:rPr lang="zh-CN" altLang="en-US" sz="2400" dirty="0">
                <a:solidFill>
                  <a:srgbClr val="0000FF"/>
                </a:solidFill>
                <a:latin typeface="黑体" panose="02010609060101010101" pitchFamily="49" charset="-122"/>
                <a:ea typeface="黑体" panose="02010609060101010101" pitchFamily="49" charset="-122"/>
                <a:cs typeface="+mn-cs"/>
              </a:rPr>
              <a:t>物理内存</a:t>
            </a:r>
            <a:r>
              <a:rPr lang="zh-CN" altLang="en-US" sz="2400" dirty="0">
                <a:latin typeface="黑体" panose="02010609060101010101" pitchFamily="49" charset="-122"/>
                <a:ea typeface="黑体" panose="02010609060101010101" pitchFamily="49" charset="-122"/>
                <a:cs typeface="+mn-cs"/>
              </a:rPr>
              <a:t>的访问地址，其对应的存储空间称为</a:t>
            </a:r>
            <a:r>
              <a:rPr lang="zh-CN" altLang="en-US" sz="2400" dirty="0">
                <a:solidFill>
                  <a:srgbClr val="0000FF"/>
                </a:solidFill>
                <a:latin typeface="黑体" panose="02010609060101010101" pitchFamily="49" charset="-122"/>
                <a:ea typeface="黑体" panose="02010609060101010101" pitchFamily="49" charset="-122"/>
                <a:cs typeface="+mn-cs"/>
              </a:rPr>
              <a:t>物理存储空间</a:t>
            </a:r>
            <a:r>
              <a:rPr lang="zh-CN" altLang="en-US" sz="2400" dirty="0">
                <a:latin typeface="黑体" panose="02010609060101010101" pitchFamily="49" charset="-122"/>
                <a:ea typeface="黑体" panose="02010609060101010101" pitchFamily="49" charset="-122"/>
                <a:cs typeface="+mn-cs"/>
              </a:rPr>
              <a:t>或</a:t>
            </a:r>
            <a:r>
              <a:rPr lang="zh-CN" altLang="en-US" sz="2400" dirty="0">
                <a:solidFill>
                  <a:srgbClr val="0000FF"/>
                </a:solidFill>
                <a:latin typeface="黑体" panose="02010609060101010101" pitchFamily="49" charset="-122"/>
                <a:ea typeface="黑体" panose="02010609060101010101" pitchFamily="49" charset="-122"/>
                <a:cs typeface="+mn-cs"/>
              </a:rPr>
              <a:t>主存空间</a:t>
            </a:r>
            <a:r>
              <a:rPr lang="zh-CN" altLang="en-US" sz="2400" dirty="0">
                <a:solidFill>
                  <a:srgbClr val="FF00FF"/>
                </a:solidFill>
                <a:latin typeface="黑体" panose="02010609060101010101" pitchFamily="49" charset="-122"/>
                <a:ea typeface="黑体" panose="02010609060101010101" pitchFamily="49" charset="-122"/>
                <a:cs typeface="+mn-cs"/>
              </a:rPr>
              <a:t>（由</a:t>
            </a:r>
            <a:r>
              <a:rPr lang="en-US" altLang="zh-CN" sz="2400" dirty="0">
                <a:solidFill>
                  <a:srgbClr val="FF00FF"/>
                </a:solidFill>
                <a:latin typeface="黑体" panose="02010609060101010101" pitchFamily="49" charset="-122"/>
                <a:ea typeface="黑体" panose="02010609060101010101" pitchFamily="49" charset="-122"/>
                <a:cs typeface="+mn-cs"/>
              </a:rPr>
              <a:t>CPU</a:t>
            </a:r>
            <a:r>
              <a:rPr lang="zh-CN" altLang="en-US" sz="2400" dirty="0">
                <a:solidFill>
                  <a:srgbClr val="FF00FF"/>
                </a:solidFill>
                <a:latin typeface="黑体" panose="02010609060101010101" pitchFamily="49" charset="-122"/>
                <a:ea typeface="黑体" panose="02010609060101010101" pitchFamily="49" charset="-122"/>
                <a:cs typeface="+mn-cs"/>
              </a:rPr>
              <a:t>地址引脚送出，受地址总线宽度限制）</a:t>
            </a:r>
            <a:endParaRPr lang="zh-CN" altLang="en-US" sz="2400" dirty="0">
              <a:solidFill>
                <a:srgbClr val="FF00FF"/>
              </a:solidFill>
              <a:latin typeface="黑体" panose="02010609060101010101" pitchFamily="49" charset="-122"/>
              <a:ea typeface="黑体" panose="02010609060101010101" pitchFamily="49" charset="-122"/>
              <a:cs typeface="+mn-cs"/>
            </a:endParaRPr>
          </a:p>
          <a:p>
            <a:pPr eaLnBrk="1" hangingPunct="1">
              <a:lnSpc>
                <a:spcPct val="15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(3)</a:t>
            </a:r>
            <a:r>
              <a:rPr lang="zh-CN" altLang="en-US" sz="2400" dirty="0">
                <a:solidFill>
                  <a:srgbClr val="FF0000"/>
                </a:solidFill>
                <a:latin typeface="黑体" panose="02010609060101010101" pitchFamily="49" charset="-122"/>
                <a:ea typeface="黑体" panose="02010609060101010101" pitchFamily="49" charset="-122"/>
                <a:cs typeface="+mn-cs"/>
              </a:rPr>
              <a:t>程序的再定位：</a:t>
            </a:r>
            <a:r>
              <a:rPr lang="zh-CN" altLang="en-US" sz="2400" dirty="0">
                <a:latin typeface="黑体" panose="02010609060101010101" pitchFamily="49" charset="-122"/>
                <a:ea typeface="黑体" panose="02010609060101010101" pitchFamily="49" charset="-122"/>
                <a:cs typeface="+mn-cs"/>
              </a:rPr>
              <a:t>程序进行</a:t>
            </a:r>
            <a:r>
              <a:rPr lang="zh-CN" altLang="en-US" sz="2400" dirty="0">
                <a:solidFill>
                  <a:srgbClr val="0000FF"/>
                </a:solidFill>
                <a:latin typeface="黑体" panose="02010609060101010101" pitchFamily="49" charset="-122"/>
                <a:ea typeface="黑体" panose="02010609060101010101" pitchFamily="49" charset="-122"/>
                <a:cs typeface="+mn-cs"/>
              </a:rPr>
              <a:t>虚地址到实地址转换</a:t>
            </a:r>
            <a:r>
              <a:rPr lang="zh-CN" altLang="en-US" sz="2400" dirty="0">
                <a:latin typeface="黑体" panose="02010609060101010101" pitchFamily="49" charset="-122"/>
                <a:ea typeface="黑体" panose="02010609060101010101" pitchFamily="49" charset="-122"/>
                <a:cs typeface="+mn-cs"/>
              </a:rPr>
              <a:t>的过程</a:t>
            </a:r>
            <a:r>
              <a:rPr lang="zh-CN" altLang="en-US" sz="2400" dirty="0">
                <a:solidFill>
                  <a:srgbClr val="FF00FF"/>
                </a:solidFill>
                <a:latin typeface="黑体" panose="02010609060101010101" pitchFamily="49" charset="-122"/>
                <a:ea typeface="黑体" panose="02010609060101010101" pitchFamily="49" charset="-122"/>
                <a:cs typeface="+mn-cs"/>
              </a:rPr>
              <a:t>（</a:t>
            </a:r>
            <a:r>
              <a:rPr lang="zh-CN" altLang="en-US" sz="2400" dirty="0">
                <a:solidFill>
                  <a:srgbClr val="FF00FF"/>
                </a:solidFill>
                <a:latin typeface="黑体" panose="02010609060101010101" pitchFamily="49" charset="-122"/>
                <a:ea typeface="黑体" panose="02010609060101010101" pitchFamily="49" charset="-122"/>
                <a:cs typeface="+mn-cs"/>
                <a:sym typeface="宋体" panose="02010600030101010101" pitchFamily="2" charset="-122"/>
              </a:rPr>
              <a:t>虚存空间可远远大于实存空间，逻辑上扩大了内存容量）</a:t>
            </a:r>
            <a:endParaRPr lang="zh-CN" altLang="en-US" sz="2400"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pitchFamily="49" charset="-122"/>
                <a:ea typeface="黑体" panose="02010609060101010101" pitchFamily="49" charset="-122"/>
                <a:cs typeface="+mj-cs"/>
              </a:rPr>
              <a:t>作业</a:t>
            </a:r>
            <a:endParaRPr lang="zh-CN" altLang="en-US">
              <a:latin typeface="黑体" panose="02010609060101010101" pitchFamily="49" charset="-122"/>
              <a:ea typeface="黑体" panose="02010609060101010101" pitchFamily="49"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1</a:t>
            </a:r>
            <a:r>
              <a:rPr lang="zh-CN" altLang="en-US" sz="2800">
                <a:solidFill>
                  <a:srgbClr val="FF00FF"/>
                </a:solidFill>
                <a:latin typeface="黑体" panose="02010609060101010101" pitchFamily="49" charset="-122"/>
                <a:ea typeface="黑体" panose="02010609060101010101" pitchFamily="49" charset="-122"/>
                <a:cs typeface="+mn-cs"/>
              </a:rPr>
              <a:t>、</a:t>
            </a:r>
            <a:r>
              <a:rPr lang="zh-CN" sz="2800">
                <a:solidFill>
                  <a:srgbClr val="FF0000"/>
                </a:solidFill>
                <a:latin typeface="黑体" panose="02010609060101010101" pitchFamily="49" charset="-122"/>
                <a:ea typeface="黑体" panose="02010609060101010101" pitchFamily="49" charset="-122"/>
                <a:cs typeface="+mn-cs"/>
              </a:rPr>
              <a:t>总结本小节内容</a:t>
            </a:r>
            <a:endParaRPr lang="en-US" altLang="zh-CN" sz="2800">
              <a:solidFill>
                <a:srgbClr val="FF0000"/>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endParaRPr lang="en-US" altLang="zh-CN" sz="2800">
              <a:solidFill>
                <a:srgbClr val="FF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pitchFamily="49" charset="-122"/>
                <a:ea typeface="黑体" panose="02010609060101010101" pitchFamily="49" charset="-122"/>
                <a:cs typeface="+mn-cs"/>
              </a:rPr>
              <a:t>2</a:t>
            </a:r>
            <a:r>
              <a:rPr lang="zh-CN" altLang="en-US" sz="2800">
                <a:solidFill>
                  <a:srgbClr val="FF00FF"/>
                </a:solidFill>
                <a:latin typeface="黑体" panose="02010609060101010101" pitchFamily="49" charset="-122"/>
                <a:ea typeface="黑体" panose="02010609060101010101" pitchFamily="49" charset="-122"/>
                <a:cs typeface="+mn-cs"/>
              </a:rPr>
              <a:t>、</a:t>
            </a:r>
            <a:r>
              <a:rPr lang="zh-CN" altLang="en-US" sz="2800">
                <a:solidFill>
                  <a:srgbClr val="FF0000"/>
                </a:solidFill>
                <a:latin typeface="黑体" panose="02010609060101010101" pitchFamily="49" charset="-122"/>
                <a:ea typeface="黑体" panose="02010609060101010101" pitchFamily="49" charset="-122"/>
                <a:cs typeface="+mn-cs"/>
              </a:rPr>
              <a:t>习题</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3.1 </a:t>
            </a:r>
            <a:r>
              <a:rPr lang="zh-CN" altLang="en-US" sz="2800">
                <a:solidFill>
                  <a:srgbClr val="0000FF"/>
                </a:solidFill>
                <a:latin typeface="黑体" panose="02010609060101010101" pitchFamily="49" charset="-122"/>
                <a:ea typeface="黑体" panose="02010609060101010101" pitchFamily="49" charset="-122"/>
                <a:cs typeface="+mn-cs"/>
              </a:rPr>
              <a:t>存储系统概述</a:t>
            </a:r>
            <a:endParaRPr lang="zh-CN" altLang="en-US" sz="2800">
              <a:solidFill>
                <a:srgbClr val="0000FF"/>
              </a:solidFill>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pitchFamily="49" charset="-122"/>
                <a:ea typeface="黑体" panose="02010609060101010101" pitchFamily="49" charset="-122"/>
                <a:cs typeface="+mn-cs"/>
              </a:rPr>
              <a:t> </a:t>
            </a:r>
            <a:r>
              <a:rPr lang="en-US" altLang="zh-CN" sz="2800">
                <a:solidFill>
                  <a:srgbClr val="0000FF"/>
                </a:solidFill>
                <a:latin typeface="黑体" panose="02010609060101010101" pitchFamily="49" charset="-122"/>
                <a:ea typeface="黑体" panose="02010609060101010101" pitchFamily="49" charset="-122"/>
                <a:cs typeface="+mn-cs"/>
              </a:rPr>
              <a:t>       </a:t>
            </a:r>
            <a:r>
              <a:rPr lang="zh-CN" altLang="en-US" sz="2800">
                <a:solidFill>
                  <a:srgbClr val="0000FF"/>
                </a:solidFill>
                <a:latin typeface="黑体" panose="02010609060101010101" pitchFamily="49" charset="-122"/>
                <a:ea typeface="黑体" panose="02010609060101010101" pitchFamily="49" charset="-122"/>
                <a:cs typeface="+mn-cs"/>
              </a:rPr>
              <a:t>（</a:t>
            </a:r>
            <a:r>
              <a:rPr lang="en-US" altLang="zh-CN" sz="2800">
                <a:solidFill>
                  <a:srgbClr val="0000FF"/>
                </a:solidFill>
                <a:latin typeface="黑体" panose="02010609060101010101" pitchFamily="49" charset="-122"/>
                <a:ea typeface="黑体" panose="02010609060101010101" pitchFamily="49" charset="-122"/>
                <a:cs typeface="+mn-cs"/>
              </a:rPr>
              <a:t>word</a:t>
            </a:r>
            <a:r>
              <a:rPr lang="zh-CN" altLang="en-US" sz="2800">
                <a:solidFill>
                  <a:srgbClr val="0000FF"/>
                </a:solidFill>
                <a:latin typeface="黑体" panose="02010609060101010101" pitchFamily="49" charset="-122"/>
                <a:ea typeface="黑体" panose="02010609060101010101" pitchFamily="49" charset="-122"/>
                <a:cs typeface="+mn-cs"/>
              </a:rPr>
              <a:t>文档）</a:t>
            </a:r>
            <a:endParaRPr lang="en-US" altLang="zh-CN"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pitchFamily="49" charset="-122"/>
                <a:ea typeface="黑体" panose="02010609060101010101" pitchFamily="49" charset="-122"/>
                <a:cs typeface="+mn-cs"/>
              </a:rPr>
              <a:t>  </a:t>
            </a:r>
            <a:r>
              <a:rPr lang="zh-CN" altLang="en-US" sz="2800">
                <a:latin typeface="黑体" panose="02010609060101010101" pitchFamily="49" charset="-122"/>
                <a:ea typeface="黑体" panose="02010609060101010101" pitchFamily="49" charset="-122"/>
                <a:cs typeface="+mn-cs"/>
              </a:rPr>
              <a:t>（布置作业后的</a:t>
            </a:r>
            <a:r>
              <a:rPr lang="en-US" altLang="zh-CN" sz="2800">
                <a:latin typeface="黑体" panose="02010609060101010101" pitchFamily="49" charset="-122"/>
                <a:ea typeface="黑体" panose="02010609060101010101" pitchFamily="49" charset="-122"/>
                <a:cs typeface="+mn-cs"/>
              </a:rPr>
              <a:t>48</a:t>
            </a:r>
            <a:r>
              <a:rPr lang="zh-CN" altLang="en-US" sz="2800">
                <a:latin typeface="黑体" panose="02010609060101010101" pitchFamily="49" charset="-122"/>
                <a:ea typeface="黑体" panose="02010609060101010101" pitchFamily="49" charset="-122"/>
                <a:cs typeface="+mn-cs"/>
              </a:rPr>
              <a:t>小时内交作业）</a:t>
            </a:r>
            <a:endParaRPr lang="zh-CN" altLang="en-US" sz="2800">
              <a:latin typeface="黑体" panose="02010609060101010101" pitchFamily="49" charset="-122"/>
              <a:ea typeface="黑体" panose="02010609060101010101" pitchFamily="49"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pitchFamily="49" charset="-122"/>
                <a:ea typeface="黑体" panose="02010609060101010101" pitchFamily="49" charset="-122"/>
                <a:cs typeface="+mn-cs"/>
              </a:rPr>
              <a:t>  （答案写在本子上，拍照后由学委汇总</a:t>
            </a:r>
            <a:r>
              <a:rPr lang="zh-CN" sz="2800">
                <a:latin typeface="黑体" panose="02010609060101010101" pitchFamily="49" charset="-122"/>
                <a:ea typeface="黑体" panose="02010609060101010101" pitchFamily="49" charset="-122"/>
                <a:cs typeface="+mn-cs"/>
              </a:rPr>
              <a:t>发老师</a:t>
            </a:r>
            <a:r>
              <a:rPr lang="en-US" altLang="zh-CN" sz="2800">
                <a:latin typeface="黑体" panose="02010609060101010101" pitchFamily="49" charset="-122"/>
                <a:ea typeface="黑体" panose="02010609060101010101" pitchFamily="49" charset="-122"/>
                <a:cs typeface="+mn-cs"/>
              </a:rPr>
              <a:t>qq</a:t>
            </a:r>
            <a:r>
              <a:rPr lang="zh-CN" altLang="en-US" sz="2800">
                <a:latin typeface="黑体" panose="02010609060101010101" pitchFamily="49" charset="-122"/>
                <a:ea typeface="黑体" panose="02010609060101010101" pitchFamily="49" charset="-122"/>
                <a:cs typeface="+mn-cs"/>
              </a:rPr>
              <a:t>）</a:t>
            </a:r>
            <a:endParaRPr lang="zh-CN" altLang="en-US" sz="2800">
              <a:latin typeface="黑体" panose="02010609060101010101" pitchFamily="49" charset="-122"/>
              <a:ea typeface="黑体" panose="02010609060101010101" pitchFamily="49" charset="-122"/>
              <a:cs typeface="+mn-cs"/>
            </a:endParaRPr>
          </a:p>
        </p:txBody>
      </p:sp>
      <p:sp>
        <p:nvSpPr>
          <p:cNvPr id="4" name="文本框 3"/>
          <p:cNvSpPr txBox="1"/>
          <p:nvPr/>
        </p:nvSpPr>
        <p:spPr>
          <a:xfrm>
            <a:off x="323215" y="1628775"/>
            <a:ext cx="8357870" cy="1846580"/>
          </a:xfrm>
          <a:prstGeom prst="rect">
            <a:avLst/>
          </a:prstGeom>
          <a:solidFill>
            <a:schemeClr val="accent1">
              <a:lumMod val="60000"/>
              <a:lumOff val="40000"/>
            </a:schemeClr>
          </a:solidFill>
        </p:spPr>
        <p:txBody>
          <a:bodyPr wrap="square" lIns="36195" tIns="0" rIns="0" bIns="0" rtlCol="0" anchor="t" anchorCtr="1">
            <a:spAutoFit/>
          </a:bodyPr>
          <a:p>
            <a:pPr algn="l"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3.1.1  存储系统的层次结构</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（三角形图</a:t>
            </a:r>
            <a:r>
              <a:rPr lang="en-US" altLang="zh-CN" sz="2400" dirty="0">
                <a:solidFill>
                  <a:srgbClr val="FF0000"/>
                </a:solidFill>
                <a:latin typeface="黑体" panose="02010609060101010101" pitchFamily="49" charset="-122"/>
                <a:ea typeface="黑体" panose="02010609060101010101" pitchFamily="49" charset="-122"/>
                <a:sym typeface="+mn-ea"/>
              </a:rPr>
              <a:t>)</a:t>
            </a:r>
            <a:endParaRPr sz="2400" dirty="0">
              <a:solidFill>
                <a:srgbClr val="FF0000"/>
              </a:solidFill>
              <a:latin typeface="黑体" panose="02010609060101010101" pitchFamily="49" charset="-122"/>
              <a:ea typeface="黑体" panose="02010609060101010101" pitchFamily="49" charset="-122"/>
              <a:sym typeface="+mn-ea"/>
            </a:endParaRPr>
          </a:p>
          <a:p>
            <a:pPr algn="l"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3.1.2  存储器的分类</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（概念）</a:t>
            </a:r>
            <a:endParaRPr sz="2400" dirty="0">
              <a:solidFill>
                <a:srgbClr val="FF0000"/>
              </a:solidFill>
              <a:latin typeface="黑体" panose="02010609060101010101" pitchFamily="49" charset="-122"/>
              <a:ea typeface="黑体" panose="02010609060101010101" pitchFamily="49" charset="-122"/>
              <a:sym typeface="+mn-ea"/>
            </a:endParaRPr>
          </a:p>
          <a:p>
            <a:pPr algn="l"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3.1.3  存储器的编址和端模式</a:t>
            </a: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（存储器地址：字节、字）</a:t>
            </a:r>
            <a:endParaRPr sz="2400" dirty="0">
              <a:latin typeface="黑体" panose="02010609060101010101" pitchFamily="49" charset="-122"/>
              <a:ea typeface="黑体" panose="02010609060101010101" pitchFamily="49" charset="-122"/>
              <a:sym typeface="+mn-ea"/>
            </a:endParaRPr>
          </a:p>
          <a:p>
            <a:pPr algn="l" eaLnBrk="1" hangingPunct="1">
              <a:buSzPct val="70000"/>
              <a:buFont typeface="Wingdings" panose="05000000000000000000" pitchFamily="2" charset="2"/>
              <a:buNone/>
            </a:pPr>
            <a:r>
              <a:rPr sz="2400" dirty="0">
                <a:latin typeface="黑体" panose="02010609060101010101" pitchFamily="49" charset="-122"/>
                <a:ea typeface="黑体" panose="02010609060101010101" pitchFamily="49" charset="-122"/>
                <a:sym typeface="+mn-ea"/>
              </a:rPr>
              <a:t>3.1.4  存储器的技术指标</a:t>
            </a:r>
            <a:r>
              <a:rPr lang="en-US" sz="2400" dirty="0">
                <a:latin typeface="黑体" panose="02010609060101010101" pitchFamily="49" charset="-122"/>
                <a:ea typeface="黑体" panose="02010609060101010101" pitchFamily="49" charset="-122"/>
                <a:sym typeface="+mn-ea"/>
              </a:rPr>
              <a:t> </a:t>
            </a:r>
            <a:endParaRPr lang="en-US" sz="2400" dirty="0">
              <a:latin typeface="黑体" panose="02010609060101010101" pitchFamily="49" charset="-122"/>
              <a:ea typeface="黑体" panose="02010609060101010101" pitchFamily="49" charset="-122"/>
              <a:sym typeface="+mn-ea"/>
            </a:endParaRPr>
          </a:p>
          <a:p>
            <a:pPr algn="l" eaLnBrk="1" hangingPunct="1">
              <a:buSzPct val="70000"/>
              <a:buFont typeface="Wingdings" panose="05000000000000000000" pitchFamily="2" charset="2"/>
              <a:buNone/>
            </a:pPr>
            <a:r>
              <a:rPr lang="en-US" sz="2400" dirty="0">
                <a:latin typeface="黑体" panose="02010609060101010101" pitchFamily="49" charset="-122"/>
                <a:ea typeface="黑体" panose="02010609060101010101" pitchFamily="49" charset="-122"/>
                <a:sym typeface="+mn-ea"/>
              </a:rPr>
              <a:t>      </a:t>
            </a:r>
            <a:r>
              <a:rPr lang="zh-CN" altLang="en-US" sz="2400" dirty="0">
                <a:solidFill>
                  <a:srgbClr val="FF0000"/>
                </a:solidFill>
                <a:latin typeface="黑体" panose="02010609060101010101" pitchFamily="49" charset="-122"/>
                <a:ea typeface="黑体" panose="02010609060101010101" pitchFamily="49" charset="-122"/>
                <a:sym typeface="+mn-ea"/>
              </a:rPr>
              <a:t>（存储容量、存储周期、存储器带宽）</a:t>
            </a:r>
            <a:endParaRPr lang="zh-CN" altLang="en-US" sz="2400" dirty="0">
              <a:solidFill>
                <a:srgbClr val="FF00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3554" name="Rectangle 2"/>
          <p:cNvSpPr>
            <a:spLocks noGrp="1"/>
          </p:cNvSpPr>
          <p:nvPr>
            <p:ph type="title"/>
          </p:nvPr>
        </p:nvSpPr>
        <p:spPr>
          <a:xfrm>
            <a:off x="457200" y="122238"/>
            <a:ext cx="8866188" cy="80327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3.7.1 </a:t>
            </a:r>
            <a:r>
              <a:rPr lang="zh-CN" altLang="en-US" dirty="0">
                <a:latin typeface="黑体" panose="02010609060101010101" pitchFamily="49" charset="-122"/>
                <a:ea typeface="黑体" panose="02010609060101010101" pitchFamily="49" charset="-122"/>
                <a:cs typeface="+mj-cs"/>
              </a:rPr>
              <a:t>虚拟存储器的基本概念</a:t>
            </a:r>
            <a:endParaRPr lang="zh-CN" altLang="en-US" dirty="0">
              <a:latin typeface="黑体" panose="02010609060101010101" pitchFamily="49" charset="-122"/>
              <a:ea typeface="黑体" panose="02010609060101010101" pitchFamily="49" charset="-122"/>
              <a:cs typeface="+mj-cs"/>
            </a:endParaRPr>
          </a:p>
        </p:txBody>
      </p:sp>
      <p:sp>
        <p:nvSpPr>
          <p:cNvPr id="51203" name="Rectangle 3"/>
          <p:cNvSpPr>
            <a:spLocks noGrp="1"/>
          </p:cNvSpPr>
          <p:nvPr>
            <p:ph idx="1"/>
          </p:nvPr>
        </p:nvSpPr>
        <p:spPr>
          <a:xfrm>
            <a:off x="274638" y="1027113"/>
            <a:ext cx="8291513" cy="5102225"/>
          </a:xfrm>
        </p:spPr>
        <p:txBody>
          <a:bodyPr vert="horz" wrap="square" lIns="91440" tIns="45720" rIns="91440" bIns="45720" anchor="t">
            <a:spAutoFit/>
          </a:bodyPr>
          <a:p>
            <a:pPr marL="342900" marR="0" indent="-342900" algn="l" defTabSz="914400" rtl="0" eaLnBrk="0" fontAlgn="base" latinLnBrk="0" hangingPunct="0">
              <a:lnSpc>
                <a:spcPct val="160000"/>
              </a:lnSpc>
              <a:spcBef>
                <a:spcPct val="20000"/>
              </a:spcBef>
              <a:spcAft>
                <a:spcPct val="0"/>
              </a:spcAft>
              <a:buClr>
                <a:schemeClr val="tx2"/>
              </a:buClr>
              <a:buSzPct val="70000"/>
              <a:buFont typeface="Wingdings" panose="05000000000000000000" pitchFamily="2" charset="2"/>
              <a:buNone/>
            </a:pPr>
            <a:r>
              <a:rPr kumimoji="0" lang="en-US" altLang="zh-CN" sz="36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2</a:t>
            </a:r>
            <a:r>
              <a:rPr kumimoji="0" lang="zh-CN" altLang="en-US" sz="36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a:t>
            </a:r>
            <a:r>
              <a:rPr kumimoji="0" lang="zh-CN" altLang="en-US" sz="28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虚存的访问过程</a:t>
            </a:r>
            <a:endParaRPr kumimoji="0" lang="zh-CN" altLang="en-US" sz="28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0" fontAlgn="base" latinLnBrk="0" hangingPunct="0">
              <a:lnSpc>
                <a:spcPct val="160000"/>
              </a:lnSpc>
              <a:spcBef>
                <a:spcPct val="20000"/>
              </a:spcBef>
              <a:spcAft>
                <a:spcPct val="0"/>
              </a:spcAft>
              <a:buClr>
                <a:schemeClr val="tx2"/>
              </a:buClr>
              <a:buSzPct val="70000"/>
              <a:buFont typeface="Wingdings" panose="05000000000000000000" pitchFamily="2" charset="2"/>
              <a:buNone/>
            </a:pPr>
            <a:r>
              <a:rPr kumimoji="0" lang="en-US" altLang="zh-CN"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(1)</a:t>
            </a:r>
            <a:r>
              <a:rPr kumimoji="0" lang="zh-CN" altLang="en-US" sz="22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用户程序</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按照虚地址编程并存放在</a:t>
            </a:r>
            <a:r>
              <a:rPr kumimoji="0" lang="zh-CN" altLang="en-US" sz="22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辅存</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中。</a:t>
            </a:r>
            <a:endPar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0" fontAlgn="base" latinLnBrk="0" hangingPunct="0">
              <a:lnSpc>
                <a:spcPct val="160000"/>
              </a:lnSpc>
              <a:spcBef>
                <a:spcPct val="20000"/>
              </a:spcBef>
              <a:spcAft>
                <a:spcPct val="0"/>
              </a:spcAft>
              <a:buClr>
                <a:schemeClr val="tx2"/>
              </a:buClr>
              <a:buSzPct val="70000"/>
              <a:buFont typeface="Wingdings" panose="05000000000000000000" pitchFamily="2" charset="2"/>
              <a:buNone/>
            </a:pPr>
            <a:r>
              <a:rPr kumimoji="0" lang="en-US" altLang="zh-CN"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(2)</a:t>
            </a:r>
            <a:r>
              <a:rPr kumimoji="0" lang="zh-CN" altLang="en-US" sz="22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程序运行时</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，由</a:t>
            </a:r>
            <a:r>
              <a:rPr kumimoji="0" lang="zh-CN" altLang="en-US" sz="22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地址变换机构</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依据当时分配给该程序的实地址空间把</a:t>
            </a:r>
            <a:r>
              <a:rPr kumimoji="0" lang="zh-CN" altLang="en-US" sz="22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程序的</a:t>
            </a:r>
            <a:r>
              <a:rPr kumimoji="0" lang="zh-CN" altLang="en-US" sz="22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rPr>
              <a:t>一部分</a:t>
            </a:r>
            <a:r>
              <a:rPr kumimoji="0" lang="zh-CN" altLang="en-US" sz="22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调入实存</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342900" marR="0" indent="-342900" algn="l" defTabSz="914400" rtl="0" eaLnBrk="0" fontAlgn="base" latinLnBrk="0" hangingPunct="0">
              <a:lnSpc>
                <a:spcPct val="160000"/>
              </a:lnSpc>
              <a:spcBef>
                <a:spcPct val="20000"/>
              </a:spcBef>
              <a:spcAft>
                <a:spcPct val="0"/>
              </a:spcAft>
              <a:buClr>
                <a:schemeClr val="tx2"/>
              </a:buClr>
              <a:buSzPct val="70000"/>
              <a:buFont typeface="Wingdings" panose="05000000000000000000" pitchFamily="2" charset="2"/>
              <a:buNone/>
            </a:pPr>
            <a:r>
              <a:rPr kumimoji="0" lang="en-US" altLang="zh-CN"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(3)</a:t>
            </a:r>
            <a:r>
              <a:rPr kumimoji="0" lang="zh-CN" altLang="en-US" sz="22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每次访存时</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，首先判断该虚地址所对应的部分</a:t>
            </a:r>
            <a:r>
              <a:rPr kumimoji="0" lang="zh-CN" altLang="en-US" sz="22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rPr>
              <a:t>是否在实存中</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a:t>
            </a:r>
            <a:endPar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60000"/>
              </a:lnSpc>
              <a:spcBef>
                <a:spcPct val="20000"/>
              </a:spcBef>
              <a:spcAft>
                <a:spcPct val="0"/>
              </a:spcAft>
              <a:buClr>
                <a:schemeClr val="tx2"/>
              </a:buClr>
              <a:buSzPct val="70000"/>
              <a:buFont typeface="Wingdings" panose="05000000000000000000" charset="0"/>
              <a:buNone/>
            </a:pP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zh-CN" altLang="en-US" sz="2200" b="1" i="0" u="none" strike="noStrike" kern="0" cap="none" spc="0" normalizeH="0" baseline="0" noProof="1" dirty="0">
                <a:solidFill>
                  <a:schemeClr val="tx1"/>
                </a:solidFill>
                <a:latin typeface="Calibri" panose="020F0502020204030204" charset="0"/>
                <a:ea typeface="黑体" panose="02010609060101010101" pitchFamily="49" charset="-122"/>
                <a:cs typeface="+mn-cs"/>
              </a:rPr>
              <a:t>❶</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如果是，则进行</a:t>
            </a:r>
            <a:r>
              <a:rPr kumimoji="0" lang="zh-CN" altLang="en-US" sz="22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地址转换</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并用实地址访问主存；</a:t>
            </a:r>
            <a:endPar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160000"/>
              </a:lnSpc>
              <a:spcBef>
                <a:spcPct val="20000"/>
              </a:spcBef>
              <a:spcAft>
                <a:spcPct val="0"/>
              </a:spcAft>
              <a:buClr>
                <a:schemeClr val="tx2"/>
              </a:buClr>
              <a:buSzPct val="70000"/>
              <a:buFont typeface="Wingdings" panose="05000000000000000000" charset="0"/>
              <a:buNone/>
            </a:pP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   </a:t>
            </a:r>
            <a:r>
              <a:rPr kumimoji="0" lang="zh-CN" altLang="en-US" sz="2200" b="1" i="0" u="none" strike="noStrike" kern="0" cap="none" spc="0" normalizeH="0" baseline="0" noProof="1" dirty="0">
                <a:solidFill>
                  <a:schemeClr val="tx1"/>
                </a:solidFill>
                <a:latin typeface="Calibri" panose="020F0502020204030204" charset="0"/>
                <a:ea typeface="黑体" panose="02010609060101010101" pitchFamily="49" charset="-122"/>
                <a:cs typeface="+mn-cs"/>
              </a:rPr>
              <a:t>❷</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否则，按照某种算法</a:t>
            </a:r>
            <a:r>
              <a:rPr kumimoji="0" lang="zh-CN" altLang="en-US" sz="22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mn-cs"/>
              </a:rPr>
              <a:t>将辅存中的部分程序调度进内存</a:t>
            </a:r>
            <a:r>
              <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rPr>
              <a:t>，再按同样的方法访问主存。</a:t>
            </a:r>
            <a:endParaRPr kumimoji="0" lang="zh-CN" altLang="en-US" sz="22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4578" name="Rectangle 2"/>
          <p:cNvSpPr>
            <a:spLocks noGrp="1"/>
          </p:cNvSpPr>
          <p:nvPr>
            <p:ph type="title"/>
          </p:nvPr>
        </p:nvSpPr>
        <p:spPr>
          <a:xfrm>
            <a:off x="457200" y="122238"/>
            <a:ext cx="8540750" cy="763587"/>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3.7.1 </a:t>
            </a:r>
            <a:r>
              <a:rPr lang="zh-CN" altLang="en-US" dirty="0">
                <a:latin typeface="黑体" panose="02010609060101010101" pitchFamily="49" charset="-122"/>
                <a:ea typeface="黑体" panose="02010609060101010101" pitchFamily="49" charset="-122"/>
                <a:cs typeface="+mj-cs"/>
              </a:rPr>
              <a:t>虚拟存储器的基本概念</a:t>
            </a:r>
            <a:endParaRPr lang="zh-CN" altLang="en-US" dirty="0">
              <a:latin typeface="黑体" panose="02010609060101010101" pitchFamily="49" charset="-122"/>
              <a:ea typeface="黑体" panose="02010609060101010101" pitchFamily="49" charset="-122"/>
              <a:cs typeface="+mj-cs"/>
            </a:endParaRPr>
          </a:p>
        </p:txBody>
      </p:sp>
      <p:sp>
        <p:nvSpPr>
          <p:cNvPr id="52227" name="Rectangle 3"/>
          <p:cNvSpPr>
            <a:spLocks noGrp="1"/>
          </p:cNvSpPr>
          <p:nvPr>
            <p:ph idx="1"/>
          </p:nvPr>
        </p:nvSpPr>
        <p:spPr>
          <a:xfrm>
            <a:off x="425450" y="885825"/>
            <a:ext cx="8291513" cy="5592763"/>
          </a:xfrm>
        </p:spPr>
        <p:txBody>
          <a:bodyPr vert="horz" wrap="square" lIns="91440" tIns="45720" rIns="91440" bIns="45720" anchor="t">
            <a:spAutoFit/>
          </a:bodyPr>
          <a:p>
            <a:pPr marL="342900" marR="0" indent="-342900" algn="l" defTabSz="914400" rtl="0" eaLnBrk="0" fontAlgn="base" latinLnBrk="0" hangingPunct="0">
              <a:lnSpc>
                <a:spcPct val="150000"/>
              </a:lnSpc>
              <a:spcBef>
                <a:spcPct val="20000"/>
              </a:spcBef>
              <a:spcAft>
                <a:spcPct val="0"/>
              </a:spcAft>
              <a:buClr>
                <a:schemeClr val="tx2"/>
              </a:buClr>
              <a:buSzPct val="70000"/>
              <a:buFont typeface="Wingdings" panose="05000000000000000000" pitchFamily="2" charset="2"/>
              <a:buNone/>
            </a:pPr>
            <a:r>
              <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3</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cache</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与虚存的异同</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marR="0" indent="-342900" algn="l" defTabSz="914400" rtl="0" eaLnBrk="0" fontAlgn="base" latinLnBrk="0" hangingPunct="0">
              <a:lnSpc>
                <a:spcPct val="15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三级存储体系</a:t>
            </a:r>
            <a:r>
              <a:rPr kumimoji="0" lang="en-US"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存储器、主存、辅存。</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0" marR="0" indent="0" algn="l" defTabSz="914400" rtl="0" eaLnBrk="0" fontAlgn="base" latinLnBrk="0" hangingPunct="0">
              <a:lnSpc>
                <a:spcPct val="150000"/>
              </a:lnSpc>
              <a:spcBef>
                <a:spcPct val="20000"/>
              </a:spcBef>
              <a:spcAft>
                <a:spcPct val="0"/>
              </a:spcAft>
              <a:buClr>
                <a:schemeClr val="tx2"/>
              </a:buClr>
              <a:buSzPct val="70000"/>
              <a:buFont typeface="Wingdings" panose="05000000000000000000" charset="0"/>
              <a:buNone/>
            </a:pP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  ①</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和主存构成了系统的</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内存</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0" marR="0" indent="0" algn="l" defTabSz="914400" rtl="0" eaLnBrk="0" fontAlgn="base" latinLnBrk="0" hangingPunct="0">
              <a:lnSpc>
                <a:spcPct val="150000"/>
              </a:lnSpc>
              <a:spcBef>
                <a:spcPct val="20000"/>
              </a:spcBef>
              <a:spcAft>
                <a:spcPct val="0"/>
              </a:spcAft>
              <a:buClr>
                <a:schemeClr val="tx2"/>
              </a:buClr>
              <a:buSzPct val="70000"/>
              <a:buFont typeface="Wingdings" panose="05000000000000000000" charset="0"/>
              <a:buNone/>
            </a:pP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  ②</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主存和辅存构成</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虚存</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342900" marR="0" indent="-342900" algn="l" defTabSz="914400" rtl="0" eaLnBrk="0" fontAlgn="base" latinLnBrk="0" hangingPunct="0">
              <a:lnSpc>
                <a:spcPct val="150000"/>
              </a:lnSpc>
              <a:spcBef>
                <a:spcPct val="20000"/>
              </a:spcBef>
              <a:spcAft>
                <a:spcPct val="0"/>
              </a:spcAft>
              <a:buClr>
                <a:schemeClr val="tx2"/>
              </a:buClr>
              <a:buSzPct val="70000"/>
              <a:buFont typeface="Wingdings" panose="05000000000000000000" charset="0"/>
              <a:buChar char="l"/>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主存中间</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有</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辅助硬件，主存</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辅存</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中间</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有</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rPr>
              <a:t>辅助软硬件负责</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地址变换与管理</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marR="0" indent="-342900" algn="l" defTabSz="914400" rtl="0" eaLnBrk="0" fontAlgn="base" latinLnBrk="0" hangingPunct="0">
              <a:lnSpc>
                <a:spcPct val="15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相同点：</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0" marR="0" indent="0" algn="l" defTabSz="914400" rtl="0" eaLnBrk="0" fontAlgn="base" latinLnBrk="0" hangingPunct="0">
              <a:lnSpc>
                <a:spcPct val="15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①出发点相同：</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提高存储系统的</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性价比</a:t>
            </a:r>
            <a:endPar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endParaRPr>
          </a:p>
          <a:p>
            <a:pPr marL="0" marR="0" indent="0" algn="l" defTabSz="914400" rtl="0" eaLnBrk="0" fontAlgn="base" latinLnBrk="0" hangingPunct="0">
              <a:lnSpc>
                <a:spcPct val="15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 </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 ②原理相同：</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rPr>
              <a:t>利用了程序运行时的</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局部性原理</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5602" name="Rectangle 2"/>
          <p:cNvSpPr>
            <a:spLocks noGrp="1"/>
          </p:cNvSpPr>
          <p:nvPr>
            <p:ph type="title"/>
          </p:nvPr>
        </p:nvSpPr>
        <p:spPr>
          <a:xfrm>
            <a:off x="457200" y="122238"/>
            <a:ext cx="8540750" cy="763587"/>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3.7.1 </a:t>
            </a:r>
            <a:r>
              <a:rPr lang="zh-CN" altLang="en-US" dirty="0">
                <a:latin typeface="黑体" panose="02010609060101010101" pitchFamily="49" charset="-122"/>
                <a:ea typeface="黑体" panose="02010609060101010101" pitchFamily="49" charset="-122"/>
                <a:cs typeface="+mj-cs"/>
              </a:rPr>
              <a:t>虚拟存储器的基本概念</a:t>
            </a:r>
            <a:endParaRPr lang="zh-CN" altLang="en-US" dirty="0">
              <a:latin typeface="黑体" panose="02010609060101010101" pitchFamily="49" charset="-122"/>
              <a:ea typeface="黑体" panose="02010609060101010101" pitchFamily="49" charset="-122"/>
              <a:cs typeface="+mj-cs"/>
            </a:endParaRPr>
          </a:p>
        </p:txBody>
      </p:sp>
      <p:sp>
        <p:nvSpPr>
          <p:cNvPr id="52227" name="Rectangle 3"/>
          <p:cNvSpPr>
            <a:spLocks noGrp="1"/>
          </p:cNvSpPr>
          <p:nvPr>
            <p:ph idx="1"/>
          </p:nvPr>
        </p:nvSpPr>
        <p:spPr>
          <a:xfrm>
            <a:off x="395288" y="766763"/>
            <a:ext cx="8440738" cy="6143625"/>
          </a:xfrm>
        </p:spPr>
        <p:txBody>
          <a:bodyPr vert="horz" wrap="square" lIns="91440" tIns="45720" rIns="91440" bIns="45720" anchor="t">
            <a:spAutoFit/>
          </a:bodyPr>
          <a:p>
            <a:pPr marL="342900" marR="0" indent="-34290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3</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kumimoji="0" lang="zh-CN" altLang="zh-CN"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cache</a:t>
            </a:r>
            <a:r>
              <a:rPr kumimoji="0" lang="zh-CN" altLang="en-US" sz="2400" b="1" i="0" u="none" strike="noStrike" kern="0" cap="none" spc="0" normalizeH="0" baseline="0"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与虚存的异同</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marR="0" indent="-342900" algn="l" defTabSz="914400" rtl="0" eaLnBrk="0" fontAlgn="base" latinLnBrk="0" hangingPunct="0">
              <a:lnSpc>
                <a:spcPct val="90000"/>
              </a:lnSpc>
              <a:spcBef>
                <a:spcPct val="20000"/>
              </a:spcBef>
              <a:spcAft>
                <a:spcPct val="0"/>
              </a:spcAft>
              <a:buClr>
                <a:schemeClr val="tx2"/>
              </a:buClr>
              <a:buSzPct val="70000"/>
              <a:buFont typeface="Wingdings" panose="05000000000000000000" charset="0"/>
              <a:buChar char="l"/>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黑体" panose="02010609060101010101" pitchFamily="49" charset="-122"/>
                <a:sym typeface="+mn-ea"/>
              </a:rPr>
              <a:t>不同点：</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pPr marL="0" marR="0" indent="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FF"/>
                </a:solidFill>
                <a:latin typeface="宋体" panose="02010600030101010101" pitchFamily="2" charset="-122"/>
                <a:ea typeface="宋体" panose="02010600030101010101" pitchFamily="2" charset="-122"/>
                <a:cs typeface="+mn-cs"/>
                <a:sym typeface="+mn-ea"/>
              </a:rPr>
              <a:t>①</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rPr>
              <a:t>侧重点不同：</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解决主存与</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的</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速度差异</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问题，虚存解决存储</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容量</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问题</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FF"/>
                </a:solidFill>
                <a:latin typeface="宋体" panose="02010600030101010101" pitchFamily="2" charset="-122"/>
                <a:ea typeface="宋体" panose="02010600030101010101" pitchFamily="2" charset="-122"/>
                <a:cs typeface="+mn-cs"/>
                <a:sym typeface="+mn-ea"/>
              </a:rPr>
              <a:t>②</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rPr>
              <a:t>数据通路不同：</a:t>
            </a:r>
            <a:endPar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endParaRPr>
          </a:p>
          <a:p>
            <a:pPr marL="0" marR="0" indent="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  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与</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和主存之间均有</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直接访问</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通路，</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可直接访问</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和主存；</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   辅存与</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之间不存在直接的数据通路，辅存内容要先调入主存才能被</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CPU</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访问</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endParaRPr>
          </a:p>
          <a:p>
            <a:pPr marL="0" marR="0" indent="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FF"/>
                </a:solidFill>
                <a:latin typeface="宋体" panose="02010600030101010101" pitchFamily="2" charset="-122"/>
                <a:ea typeface="宋体" panose="02010600030101010101" pitchFamily="2" charset="-122"/>
                <a:cs typeface="+mn-cs"/>
                <a:sym typeface="+mn-ea"/>
              </a:rPr>
              <a:t>③</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rPr>
              <a:t>透明性不同：</a:t>
            </a:r>
            <a:endPar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endParaRPr>
          </a:p>
          <a:p>
            <a:pPr marL="0" marR="0" indent="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  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的管理完全由</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硬件</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完成，对程序员透明</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  虚存由操作系统和硬件</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软硬件</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共同完成，对程序员不透明</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endParaRPr>
          </a:p>
          <a:p>
            <a:pPr marL="0" marR="0" indent="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FF"/>
                </a:solidFill>
                <a:latin typeface="宋体" panose="02010600030101010101" pitchFamily="2" charset="-122"/>
                <a:ea typeface="宋体" panose="02010600030101010101" pitchFamily="2" charset="-122"/>
                <a:cs typeface="+mn-cs"/>
                <a:sym typeface="+mn-ea"/>
              </a:rPr>
              <a:t>④</a:t>
            </a: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rPr>
              <a:t>未命中时的损失不同：</a:t>
            </a:r>
            <a:endPar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endParaRPr>
          </a:p>
          <a:p>
            <a:pPr marL="0" marR="0" indent="0" algn="l" defTabSz="914400" rtl="0" eaLnBrk="0" fontAlgn="base" latinLnBrk="0" hangingPunct="0">
              <a:lnSpc>
                <a:spcPct val="90000"/>
              </a:lnSpc>
              <a:spcBef>
                <a:spcPct val="20000"/>
              </a:spcBef>
              <a:spcAft>
                <a:spcPct val="0"/>
              </a:spcAft>
              <a:buClr>
                <a:schemeClr val="tx2"/>
              </a:buClr>
              <a:buSzPct val="70000"/>
              <a:buFont typeface="Wingdings" panose="05000000000000000000" pitchFamily="2" charset="2"/>
              <a:buNone/>
            </a:pPr>
            <a:r>
              <a:rPr kumimoji="0" lang="zh-CN" altLang="en-US" sz="2400" b="1" i="0" u="none" strike="noStrike" kern="0" cap="none" spc="0" normalizeH="0" baseline="0" noProof="1" dirty="0">
                <a:solidFill>
                  <a:srgbClr val="FF00FF"/>
                </a:solidFill>
                <a:latin typeface="黑体" panose="02010609060101010101" pitchFamily="49" charset="-122"/>
                <a:ea typeface="黑体" panose="02010609060101010101" pitchFamily="49" charset="-122"/>
                <a:cs typeface="+mn-cs"/>
                <a:sym typeface="+mn-ea"/>
              </a:rPr>
              <a:t>  </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比主存快</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5</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a:t>
            </a:r>
            <a:r>
              <a:rPr kumimoji="0" lang="en-US" altLang="zh-CN"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10</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倍，主存比辅存快上千倍，故</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主存</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未命中时系统的性能损失要远</a:t>
            </a:r>
            <a:r>
              <a:rPr kumimoji="0" lang="zh-CN" altLang="en-US"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大于</a:t>
            </a:r>
            <a:r>
              <a:rPr kumimoji="0" lang="en-US" altLang="zh-CN" sz="2400" b="1" i="0" u="none" strike="noStrike" kern="0" cap="none" spc="0" normalizeH="0" baseline="0" noProof="1" dirty="0">
                <a:solidFill>
                  <a:srgbClr val="0000FF"/>
                </a:solidFill>
                <a:latin typeface="黑体" panose="02010609060101010101" pitchFamily="49" charset="-122"/>
                <a:ea typeface="黑体" panose="02010609060101010101" pitchFamily="49" charset="-122"/>
                <a:cs typeface="+mn-cs"/>
                <a:sym typeface="+mn-ea"/>
              </a:rPr>
              <a:t>cache</a:t>
            </a:r>
            <a:r>
              <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mn-cs"/>
                <a:sym typeface="+mn-ea"/>
              </a:rPr>
              <a:t>未命中时的损失。</a:t>
            </a:r>
            <a:endParaRPr kumimoji="0" lang="zh-CN" altLang="en-US" sz="2400" b="1" i="0" u="none" strike="noStrike" kern="0" cap="none" spc="0" normalizeH="0" baseline="0" noProof="1" dirty="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6626" name="Rectangle 2"/>
          <p:cNvSpPr>
            <a:spLocks noGrp="1"/>
          </p:cNvSpPr>
          <p:nvPr>
            <p:ph type="title"/>
          </p:nvPr>
        </p:nvSpPr>
        <p:spPr>
          <a:xfrm>
            <a:off x="457200" y="122238"/>
            <a:ext cx="8472488" cy="69532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3.7.1 </a:t>
            </a:r>
            <a:r>
              <a:rPr lang="zh-CN" altLang="en-US" dirty="0">
                <a:latin typeface="黑体" panose="02010609060101010101" pitchFamily="49" charset="-122"/>
                <a:ea typeface="黑体" panose="02010609060101010101" pitchFamily="49" charset="-122"/>
                <a:cs typeface="+mj-cs"/>
              </a:rPr>
              <a:t>虚拟存储器的基本概念</a:t>
            </a:r>
            <a:endParaRPr lang="zh-CN" altLang="en-US" dirty="0">
              <a:latin typeface="黑体" panose="02010609060101010101" pitchFamily="49" charset="-122"/>
              <a:ea typeface="黑体" panose="02010609060101010101" pitchFamily="49" charset="-122"/>
              <a:cs typeface="+mj-cs"/>
            </a:endParaRPr>
          </a:p>
        </p:txBody>
      </p:sp>
      <p:sp>
        <p:nvSpPr>
          <p:cNvPr id="26627" name="Rectangle 3"/>
          <p:cNvSpPr>
            <a:spLocks noGrp="1"/>
          </p:cNvSpPr>
          <p:nvPr>
            <p:ph idx="1"/>
          </p:nvPr>
        </p:nvSpPr>
        <p:spPr>
          <a:xfrm>
            <a:off x="80963" y="688975"/>
            <a:ext cx="8605837" cy="5810250"/>
          </a:xfrm>
        </p:spPr>
        <p:txBody>
          <a:bodyPr vert="horz" wrap="square" lIns="91440" tIns="45720" rIns="91440" bIns="45720" anchor="t" anchorCtr="0">
            <a:spAutoFit/>
          </a:bodyPr>
          <a:p>
            <a:pPr>
              <a:lnSpc>
                <a:spcPct val="130000"/>
              </a:lnSpc>
              <a:buSzPct val="70000"/>
              <a:buFont typeface="Wingdings" panose="05000000000000000000" pitchFamily="2" charset="2"/>
              <a:buNone/>
            </a:pPr>
            <a:r>
              <a:rPr lang="zh-CN" altLang="zh-CN" sz="2400" dirty="0">
                <a:solidFill>
                  <a:srgbClr val="FF0000"/>
                </a:solidFill>
                <a:latin typeface="黑体" panose="02010609060101010101" pitchFamily="49" charset="-122"/>
                <a:ea typeface="黑体" panose="02010609060101010101" pitchFamily="49" charset="-122"/>
                <a:cs typeface="+mn-cs"/>
              </a:rPr>
              <a:t>4</a:t>
            </a:r>
            <a:r>
              <a:rPr lang="zh-CN" altLang="en-US" sz="2400" dirty="0">
                <a:solidFill>
                  <a:srgbClr val="FF0000"/>
                </a:solidFill>
                <a:latin typeface="黑体" panose="02010609060101010101" pitchFamily="49" charset="-122"/>
                <a:ea typeface="黑体" panose="02010609060101010101" pitchFamily="49" charset="-122"/>
                <a:cs typeface="+mn-cs"/>
              </a:rPr>
              <a:t>、虚存机制要解决的关键问题</a:t>
            </a:r>
            <a:endParaRPr lang="zh-CN" altLang="en-US" sz="2400" dirty="0">
              <a:latin typeface="黑体" panose="02010609060101010101" pitchFamily="49" charset="-122"/>
              <a:ea typeface="黑体" panose="02010609060101010101" pitchFamily="49" charset="-122"/>
              <a:cs typeface="+mn-cs"/>
            </a:endParaRPr>
          </a:p>
          <a:p>
            <a:pPr>
              <a:lnSpc>
                <a:spcPct val="130000"/>
              </a:lnSpc>
              <a:buSzPct val="70000"/>
              <a:buFont typeface="Wingdings" panose="05000000000000000000" pitchFamily="2" charset="2"/>
              <a:buNone/>
            </a:pPr>
            <a:r>
              <a:rPr lang="zh-CN" altLang="zh-CN" sz="2400" dirty="0">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调度</a:t>
            </a:r>
            <a:r>
              <a:rPr lang="zh-CN" altLang="en-US" sz="2400" dirty="0">
                <a:latin typeface="黑体" panose="02010609060101010101" pitchFamily="49" charset="-122"/>
                <a:ea typeface="黑体" panose="02010609060101010101" pitchFamily="49" charset="-122"/>
                <a:cs typeface="+mn-cs"/>
              </a:rPr>
              <a:t>问题决定哪些程序和数据应被</a:t>
            </a:r>
            <a:r>
              <a:rPr lang="zh-CN" altLang="en-US" sz="2400" dirty="0">
                <a:solidFill>
                  <a:srgbClr val="00C600"/>
                </a:solidFill>
                <a:latin typeface="黑体" panose="02010609060101010101" pitchFamily="49" charset="-122"/>
                <a:ea typeface="黑体" panose="02010609060101010101" pitchFamily="49" charset="-122"/>
                <a:cs typeface="+mn-cs"/>
              </a:rPr>
              <a:t>调入主存</a:t>
            </a:r>
            <a:r>
              <a:rPr lang="zh-CN" altLang="en-US" sz="2400" dirty="0">
                <a:latin typeface="黑体" panose="02010609060101010101" pitchFamily="49" charset="-122"/>
                <a:ea typeface="黑体" panose="02010609060101010101" pitchFamily="49" charset="-122"/>
                <a:cs typeface="+mn-cs"/>
              </a:rPr>
              <a:t>。 </a:t>
            </a:r>
            <a:endParaRPr lang="zh-CN" altLang="en-US" sz="2400" dirty="0">
              <a:latin typeface="黑体" panose="02010609060101010101" pitchFamily="49" charset="-122"/>
              <a:ea typeface="黑体" panose="02010609060101010101" pitchFamily="49" charset="-122"/>
              <a:cs typeface="+mn-cs"/>
            </a:endParaRPr>
          </a:p>
          <a:p>
            <a:pPr>
              <a:lnSpc>
                <a:spcPct val="130000"/>
              </a:lnSpc>
              <a:buSzPct val="70000"/>
              <a:buFont typeface="Wingdings" panose="05000000000000000000" pitchFamily="2" charset="2"/>
              <a:buNone/>
            </a:pPr>
            <a:r>
              <a:rPr lang="zh-CN" altLang="zh-CN" sz="2400" dirty="0">
                <a:latin typeface="黑体" panose="02010609060101010101" pitchFamily="49" charset="-122"/>
                <a:ea typeface="黑体" panose="02010609060101010101" pitchFamily="49" charset="-122"/>
                <a:cs typeface="+mn-cs"/>
              </a:rPr>
              <a:t>(2)</a:t>
            </a:r>
            <a:r>
              <a:rPr lang="zh-CN" altLang="en-US" sz="2400" dirty="0">
                <a:solidFill>
                  <a:srgbClr val="FF0000"/>
                </a:solidFill>
                <a:latin typeface="黑体" panose="02010609060101010101" pitchFamily="49" charset="-122"/>
                <a:ea typeface="黑体" panose="02010609060101010101" pitchFamily="49" charset="-122"/>
                <a:cs typeface="+mn-cs"/>
              </a:rPr>
              <a:t>地址映射</a:t>
            </a:r>
            <a:r>
              <a:rPr lang="zh-CN" altLang="en-US" sz="2400" dirty="0">
                <a:latin typeface="黑体" panose="02010609060101010101" pitchFamily="49" charset="-122"/>
                <a:ea typeface="黑体" panose="02010609060101010101" pitchFamily="49" charset="-122"/>
                <a:cs typeface="+mn-cs"/>
              </a:rPr>
              <a:t>问题在访问主存时把</a:t>
            </a:r>
            <a:r>
              <a:rPr lang="zh-CN" altLang="en-US" sz="2400" dirty="0">
                <a:solidFill>
                  <a:srgbClr val="0000FF"/>
                </a:solidFill>
                <a:latin typeface="黑体" panose="02010609060101010101" pitchFamily="49" charset="-122"/>
                <a:ea typeface="黑体" panose="02010609060101010101" pitchFamily="49" charset="-122"/>
                <a:cs typeface="+mn-cs"/>
              </a:rPr>
              <a:t>虚地址变为主存物理地址</a:t>
            </a:r>
            <a:r>
              <a:rPr lang="zh-CN" altLang="en-US" sz="2400" dirty="0">
                <a:latin typeface="黑体" panose="02010609060101010101" pitchFamily="49" charset="-122"/>
                <a:ea typeface="黑体" panose="02010609060101010101" pitchFamily="49" charset="-122"/>
                <a:cs typeface="+mn-cs"/>
              </a:rPr>
              <a:t>（这一过程称为</a:t>
            </a:r>
            <a:r>
              <a:rPr lang="zh-CN" altLang="en-US" sz="2400" dirty="0">
                <a:solidFill>
                  <a:srgbClr val="0000FF"/>
                </a:solidFill>
                <a:latin typeface="黑体" panose="02010609060101010101" pitchFamily="49" charset="-122"/>
                <a:ea typeface="黑体" panose="02010609060101010101" pitchFamily="49" charset="-122"/>
                <a:cs typeface="+mn-cs"/>
              </a:rPr>
              <a:t>内地址变换</a:t>
            </a:r>
            <a:r>
              <a:rPr lang="zh-CN" altLang="en-US" sz="2400" dirty="0">
                <a:latin typeface="黑体" panose="02010609060101010101" pitchFamily="49" charset="-122"/>
                <a:ea typeface="黑体" panose="02010609060101010101" pitchFamily="49" charset="-122"/>
                <a:cs typeface="+mn-cs"/>
              </a:rPr>
              <a:t>）；在访问辅存时把</a:t>
            </a:r>
            <a:r>
              <a:rPr lang="zh-CN" altLang="en-US" sz="2400" dirty="0">
                <a:solidFill>
                  <a:srgbClr val="0000FF"/>
                </a:solidFill>
                <a:latin typeface="黑体" panose="02010609060101010101" pitchFamily="49" charset="-122"/>
                <a:ea typeface="黑体" panose="02010609060101010101" pitchFamily="49" charset="-122"/>
                <a:cs typeface="+mn-cs"/>
              </a:rPr>
              <a:t>虚地址变成辅存的物理地址</a:t>
            </a:r>
            <a:r>
              <a:rPr lang="zh-CN" altLang="en-US" sz="2400" dirty="0">
                <a:latin typeface="黑体" panose="02010609060101010101" pitchFamily="49" charset="-122"/>
                <a:ea typeface="黑体" panose="02010609060101010101" pitchFamily="49" charset="-122"/>
                <a:cs typeface="+mn-cs"/>
              </a:rPr>
              <a:t>（这一过程称为</a:t>
            </a:r>
            <a:r>
              <a:rPr lang="zh-CN" altLang="en-US" sz="2400" dirty="0">
                <a:solidFill>
                  <a:srgbClr val="0000FF"/>
                </a:solidFill>
                <a:latin typeface="黑体" panose="02010609060101010101" pitchFamily="49" charset="-122"/>
                <a:ea typeface="黑体" panose="02010609060101010101" pitchFamily="49" charset="-122"/>
                <a:cs typeface="+mn-cs"/>
              </a:rPr>
              <a:t>外地址变换</a:t>
            </a:r>
            <a:r>
              <a:rPr lang="zh-CN" altLang="en-US" sz="2400" dirty="0">
                <a:latin typeface="黑体" panose="02010609060101010101" pitchFamily="49" charset="-122"/>
                <a:ea typeface="黑体" panose="02010609060101010101" pitchFamily="49" charset="-122"/>
                <a:cs typeface="+mn-cs"/>
              </a:rPr>
              <a:t>），以便换页。此外还要解决</a:t>
            </a:r>
            <a:r>
              <a:rPr lang="zh-CN" altLang="en-US" sz="2400" dirty="0">
                <a:solidFill>
                  <a:srgbClr val="0000FF"/>
                </a:solidFill>
                <a:latin typeface="黑体" panose="02010609060101010101" pitchFamily="49" charset="-122"/>
                <a:ea typeface="黑体" panose="02010609060101010101" pitchFamily="49" charset="-122"/>
                <a:cs typeface="+mn-cs"/>
              </a:rPr>
              <a:t>主存分配</a:t>
            </a:r>
            <a:r>
              <a:rPr lang="zh-CN" altLang="en-US" sz="2400" dirty="0">
                <a:latin typeface="黑体" panose="02010609060101010101" pitchFamily="49" charset="-122"/>
                <a:ea typeface="黑体" panose="02010609060101010101" pitchFamily="49" charset="-122"/>
                <a:cs typeface="+mn-cs"/>
              </a:rPr>
              <a:t>、</a:t>
            </a:r>
            <a:r>
              <a:rPr lang="zh-CN" altLang="en-US" sz="2400" dirty="0">
                <a:solidFill>
                  <a:srgbClr val="0000FF"/>
                </a:solidFill>
                <a:latin typeface="黑体" panose="02010609060101010101" pitchFamily="49" charset="-122"/>
                <a:ea typeface="黑体" panose="02010609060101010101" pitchFamily="49" charset="-122"/>
                <a:cs typeface="+mn-cs"/>
              </a:rPr>
              <a:t>存储保护</a:t>
            </a:r>
            <a:r>
              <a:rPr lang="zh-CN" altLang="en-US" sz="2400" dirty="0">
                <a:latin typeface="黑体" panose="02010609060101010101" pitchFamily="49" charset="-122"/>
                <a:ea typeface="黑体" panose="02010609060101010101" pitchFamily="49" charset="-122"/>
                <a:cs typeface="+mn-cs"/>
              </a:rPr>
              <a:t>与</a:t>
            </a:r>
            <a:r>
              <a:rPr lang="zh-CN" altLang="en-US" sz="2400" dirty="0">
                <a:solidFill>
                  <a:srgbClr val="0000FF"/>
                </a:solidFill>
                <a:latin typeface="黑体" panose="02010609060101010101" pitchFamily="49" charset="-122"/>
                <a:ea typeface="黑体" panose="02010609060101010101" pitchFamily="49" charset="-122"/>
                <a:cs typeface="+mn-cs"/>
              </a:rPr>
              <a:t>程序再定位</a:t>
            </a:r>
            <a:r>
              <a:rPr lang="zh-CN" altLang="en-US" sz="2400" dirty="0">
                <a:latin typeface="黑体" panose="02010609060101010101" pitchFamily="49" charset="-122"/>
                <a:ea typeface="黑体" panose="02010609060101010101" pitchFamily="49" charset="-122"/>
                <a:cs typeface="+mn-cs"/>
              </a:rPr>
              <a:t>等问题。</a:t>
            </a:r>
            <a:endParaRPr lang="en-US" altLang="zh-CN" sz="2400" dirty="0">
              <a:latin typeface="黑体" panose="02010609060101010101" pitchFamily="49" charset="-122"/>
              <a:ea typeface="黑体" panose="02010609060101010101" pitchFamily="49" charset="-122"/>
              <a:cs typeface="+mn-cs"/>
            </a:endParaRPr>
          </a:p>
          <a:p>
            <a:pPr>
              <a:lnSpc>
                <a:spcPct val="130000"/>
              </a:lnSpc>
              <a:buSzPct val="70000"/>
              <a:buFont typeface="Wingdings" panose="05000000000000000000" pitchFamily="2" charset="2"/>
              <a:buNone/>
            </a:pPr>
            <a:r>
              <a:rPr lang="zh-CN" altLang="zh-CN" sz="2400" dirty="0">
                <a:latin typeface="黑体" panose="02010609060101010101" pitchFamily="49" charset="-122"/>
                <a:ea typeface="黑体" panose="02010609060101010101" pitchFamily="49" charset="-122"/>
                <a:cs typeface="+mn-cs"/>
              </a:rPr>
              <a:t>(3)</a:t>
            </a:r>
            <a:r>
              <a:rPr lang="zh-CN" altLang="en-US" sz="2400" dirty="0">
                <a:solidFill>
                  <a:srgbClr val="FF0000"/>
                </a:solidFill>
                <a:latin typeface="黑体" panose="02010609060101010101" pitchFamily="49" charset="-122"/>
                <a:ea typeface="黑体" panose="02010609060101010101" pitchFamily="49" charset="-122"/>
                <a:cs typeface="+mn-cs"/>
              </a:rPr>
              <a:t>替换</a:t>
            </a:r>
            <a:r>
              <a:rPr lang="zh-CN" altLang="en-US" sz="2400" dirty="0">
                <a:latin typeface="黑体" panose="02010609060101010101" pitchFamily="49" charset="-122"/>
                <a:ea typeface="黑体" panose="02010609060101010101" pitchFamily="49" charset="-122"/>
                <a:cs typeface="+mn-cs"/>
              </a:rPr>
              <a:t>问题决定哪些程序和数据应被</a:t>
            </a:r>
            <a:r>
              <a:rPr lang="zh-CN" altLang="en-US" sz="2400" dirty="0">
                <a:solidFill>
                  <a:srgbClr val="00C600"/>
                </a:solidFill>
                <a:latin typeface="黑体" panose="02010609060101010101" pitchFamily="49" charset="-122"/>
                <a:ea typeface="黑体" panose="02010609060101010101" pitchFamily="49" charset="-122"/>
                <a:cs typeface="+mn-cs"/>
              </a:rPr>
              <a:t>调出主存</a:t>
            </a:r>
            <a:r>
              <a:rPr lang="zh-CN" altLang="en-US" sz="2400" dirty="0">
                <a:latin typeface="黑体" panose="02010609060101010101" pitchFamily="49" charset="-122"/>
                <a:ea typeface="黑体" panose="02010609060101010101" pitchFamily="49" charset="-122"/>
                <a:cs typeface="+mn-cs"/>
              </a:rPr>
              <a:t>。 </a:t>
            </a:r>
            <a:endParaRPr lang="zh-CN" altLang="en-US" sz="2400" dirty="0">
              <a:latin typeface="黑体" panose="02010609060101010101" pitchFamily="49" charset="-122"/>
              <a:ea typeface="黑体" panose="02010609060101010101" pitchFamily="49" charset="-122"/>
              <a:cs typeface="+mn-cs"/>
            </a:endParaRPr>
          </a:p>
          <a:p>
            <a:pPr>
              <a:lnSpc>
                <a:spcPct val="130000"/>
              </a:lnSpc>
              <a:buSzPct val="70000"/>
              <a:buFont typeface="Wingdings" panose="05000000000000000000" pitchFamily="2" charset="2"/>
              <a:buNone/>
            </a:pPr>
            <a:r>
              <a:rPr lang="zh-CN" altLang="zh-CN" sz="2400" dirty="0">
                <a:latin typeface="黑体" panose="02010609060101010101" pitchFamily="49" charset="-122"/>
                <a:ea typeface="黑体" panose="02010609060101010101" pitchFamily="49" charset="-122"/>
                <a:cs typeface="+mn-cs"/>
              </a:rPr>
              <a:t>(4)</a:t>
            </a:r>
            <a:r>
              <a:rPr lang="zh-CN" altLang="en-US" sz="2400" dirty="0">
                <a:solidFill>
                  <a:srgbClr val="FF0000"/>
                </a:solidFill>
                <a:latin typeface="黑体" panose="02010609060101010101" pitchFamily="49" charset="-122"/>
                <a:ea typeface="黑体" panose="02010609060101010101" pitchFamily="49" charset="-122"/>
                <a:cs typeface="+mn-cs"/>
              </a:rPr>
              <a:t>更新</a:t>
            </a:r>
            <a:r>
              <a:rPr lang="zh-CN" altLang="en-US" sz="2400" dirty="0">
                <a:latin typeface="黑体" panose="02010609060101010101" pitchFamily="49" charset="-122"/>
                <a:ea typeface="黑体" panose="02010609060101010101" pitchFamily="49" charset="-122"/>
                <a:cs typeface="+mn-cs"/>
              </a:rPr>
              <a:t>问题确保主存与辅存的</a:t>
            </a:r>
            <a:r>
              <a:rPr lang="zh-CN" altLang="en-US" sz="2400" dirty="0">
                <a:solidFill>
                  <a:srgbClr val="00C600"/>
                </a:solidFill>
                <a:latin typeface="黑体" panose="02010609060101010101" pitchFamily="49" charset="-122"/>
                <a:ea typeface="黑体" panose="02010609060101010101" pitchFamily="49" charset="-122"/>
                <a:cs typeface="+mn-cs"/>
              </a:rPr>
              <a:t>一致性</a:t>
            </a:r>
            <a:r>
              <a:rPr lang="zh-CN" altLang="en-US" sz="2400" dirty="0">
                <a:latin typeface="黑体" panose="02010609060101010101" pitchFamily="49" charset="-122"/>
                <a:ea typeface="黑体" panose="02010609060101010101" pitchFamily="49" charset="-122"/>
                <a:cs typeface="+mn-cs"/>
              </a:rPr>
              <a:t>。 </a:t>
            </a:r>
            <a:endParaRPr lang="zh-CN" altLang="en-US" sz="2400" dirty="0">
              <a:latin typeface="黑体" panose="02010609060101010101" pitchFamily="49" charset="-122"/>
              <a:ea typeface="黑体" panose="02010609060101010101" pitchFamily="49" charset="-122"/>
              <a:cs typeface="+mn-cs"/>
            </a:endParaRPr>
          </a:p>
          <a:p>
            <a:pPr>
              <a:lnSpc>
                <a:spcPct val="130000"/>
              </a:lnSpc>
              <a:buSzPct val="70000"/>
              <a:buFont typeface="Wingdings" panose="05000000000000000000" charset="0"/>
            </a:pPr>
            <a:r>
              <a:rPr lang="zh-CN" altLang="en-US" sz="2400" dirty="0">
                <a:latin typeface="黑体" panose="02010609060101010101" pitchFamily="49" charset="-122"/>
                <a:ea typeface="黑体" panose="02010609060101010101" pitchFamily="49" charset="-122"/>
                <a:cs typeface="+mn-cs"/>
              </a:rPr>
              <a:t>在操作系统的控制下，</a:t>
            </a:r>
            <a:r>
              <a:rPr lang="zh-CN" altLang="en-US" sz="2400" dirty="0">
                <a:solidFill>
                  <a:srgbClr val="FF0000"/>
                </a:solidFill>
                <a:latin typeface="黑体" panose="02010609060101010101" pitchFamily="49" charset="-122"/>
                <a:ea typeface="黑体" panose="02010609060101010101" pitchFamily="49" charset="-122"/>
                <a:cs typeface="+mn-cs"/>
              </a:rPr>
              <a:t>硬件和系统软件</a:t>
            </a:r>
            <a:r>
              <a:rPr lang="zh-CN" altLang="en-US" sz="2400" dirty="0">
                <a:latin typeface="黑体" panose="02010609060101010101" pitchFamily="49" charset="-122"/>
                <a:ea typeface="黑体" panose="02010609060101010101" pitchFamily="49" charset="-122"/>
                <a:cs typeface="+mn-cs"/>
              </a:rPr>
              <a:t>为用户解决了上述问题，从而使应用程序的编程大大简化。</a:t>
            </a:r>
            <a:endParaRPr lang="zh-CN" altLang="en-US" sz="2400" dirty="0">
              <a:latin typeface="黑体" panose="02010609060101010101" pitchFamily="49" charset="-122"/>
              <a:ea typeface="黑体" panose="02010609060101010101" pitchFamily="49" charset="-122"/>
              <a:cs typeface="+mn-cs"/>
            </a:endParaRPr>
          </a:p>
          <a:p>
            <a:pPr>
              <a:lnSpc>
                <a:spcPct val="130000"/>
              </a:lnSpc>
              <a:buSzPct val="70000"/>
              <a:buFont typeface="Wingdings" panose="05000000000000000000" charset="0"/>
            </a:pPr>
            <a:r>
              <a:rPr lang="zh-CN" altLang="en-US" sz="2400" dirty="0">
                <a:latin typeface="黑体" panose="02010609060101010101" pitchFamily="49" charset="-122"/>
                <a:ea typeface="黑体" panose="02010609060101010101" pitchFamily="49" charset="-122"/>
                <a:cs typeface="+mn-cs"/>
              </a:rPr>
              <a:t>有</a:t>
            </a:r>
            <a:r>
              <a:rPr lang="zh-CN" altLang="en-US" sz="2400" dirty="0">
                <a:solidFill>
                  <a:srgbClr val="FF0000"/>
                </a:solidFill>
                <a:latin typeface="黑体" panose="02010609060101010101" pitchFamily="49" charset="-122"/>
                <a:ea typeface="黑体" panose="02010609060101010101" pitchFamily="49" charset="-122"/>
                <a:cs typeface="+mn-cs"/>
              </a:rPr>
              <a:t>页式、段式、段页式</a:t>
            </a:r>
            <a:r>
              <a:rPr lang="en-US" altLang="zh-CN" sz="2400" dirty="0">
                <a:latin typeface="黑体" panose="02010609060101010101" pitchFamily="49" charset="-122"/>
                <a:ea typeface="黑体" panose="02010609060101010101" pitchFamily="49" charset="-122"/>
                <a:cs typeface="+mn-cs"/>
              </a:rPr>
              <a:t>3</a:t>
            </a:r>
            <a:r>
              <a:rPr lang="zh-CN" altLang="en-US" sz="2400" dirty="0">
                <a:latin typeface="黑体" panose="02010609060101010101" pitchFamily="49" charset="-122"/>
                <a:ea typeface="黑体" panose="02010609060101010101" pitchFamily="49" charset="-122"/>
                <a:cs typeface="+mn-cs"/>
              </a:rPr>
              <a:t>钟虚拟存储器</a:t>
            </a:r>
            <a:endParaRPr lang="zh-CN" altLang="en-US" sz="2400"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7650" name="Rectangle 2"/>
          <p:cNvSpPr>
            <a:spLocks noGrp="1"/>
          </p:cNvSpPr>
          <p:nvPr>
            <p:ph type="title"/>
          </p:nvPr>
        </p:nvSpPr>
        <p:spPr>
          <a:xfrm>
            <a:off x="457200" y="122238"/>
            <a:ext cx="7543800" cy="754062"/>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3.7.2 </a:t>
            </a:r>
            <a:r>
              <a:rPr lang="zh-CN" altLang="en-US" dirty="0">
                <a:latin typeface="黑体" panose="02010609060101010101" pitchFamily="49" charset="-122"/>
                <a:ea typeface="黑体" panose="02010609060101010101" pitchFamily="49" charset="-122"/>
                <a:cs typeface="+mj-cs"/>
              </a:rPr>
              <a:t>页式虚拟存储器</a:t>
            </a:r>
            <a:endParaRPr lang="zh-CN" altLang="en-US" dirty="0">
              <a:latin typeface="黑体" panose="02010609060101010101" pitchFamily="49" charset="-122"/>
              <a:ea typeface="黑体" panose="02010609060101010101" pitchFamily="49" charset="-122"/>
              <a:cs typeface="+mj-cs"/>
            </a:endParaRPr>
          </a:p>
        </p:txBody>
      </p:sp>
      <p:sp>
        <p:nvSpPr>
          <p:cNvPr id="27651" name="Rectangle 3"/>
          <p:cNvSpPr>
            <a:spLocks noGrp="1"/>
          </p:cNvSpPr>
          <p:nvPr>
            <p:ph idx="1"/>
          </p:nvPr>
        </p:nvSpPr>
        <p:spPr>
          <a:xfrm>
            <a:off x="268288" y="965200"/>
            <a:ext cx="8605837" cy="5183188"/>
          </a:xfrm>
        </p:spPr>
        <p:txBody>
          <a:bodyPr vert="horz" wrap="square" lIns="91440" tIns="45720" rIns="91440" bIns="45720" anchor="t" anchorCtr="0">
            <a:spAutoFit/>
          </a:bodyPr>
          <a:p>
            <a:pPr>
              <a:lnSpc>
                <a:spcPct val="180000"/>
              </a:lnSpc>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、页式虚存地址映射 </a:t>
            </a:r>
            <a:endParaRPr lang="zh-CN" altLang="en-US" sz="2400" dirty="0">
              <a:latin typeface="黑体" panose="02010609060101010101" pitchFamily="49" charset="-122"/>
              <a:ea typeface="黑体" panose="02010609060101010101" pitchFamily="49" charset="-122"/>
              <a:cs typeface="+mn-cs"/>
            </a:endParaRPr>
          </a:p>
          <a:p>
            <a:pPr>
              <a:lnSpc>
                <a:spcPct val="180000"/>
              </a:lnSpc>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逻辑页：</a:t>
            </a:r>
            <a:r>
              <a:rPr lang="zh-CN" altLang="en-US" sz="2400" dirty="0">
                <a:solidFill>
                  <a:srgbClr val="0000FF"/>
                </a:solidFill>
                <a:latin typeface="黑体" panose="02010609060101010101" pitchFamily="49" charset="-122"/>
                <a:ea typeface="黑体" panose="02010609060101010101" pitchFamily="49" charset="-122"/>
                <a:cs typeface="+mn-cs"/>
              </a:rPr>
              <a:t>虚地址空间</a:t>
            </a:r>
            <a:r>
              <a:rPr lang="zh-CN" altLang="en-US" sz="2400" dirty="0">
                <a:latin typeface="黑体" panose="02010609060101010101" pitchFamily="49" charset="-122"/>
                <a:ea typeface="黑体" panose="02010609060101010101" pitchFamily="49" charset="-122"/>
                <a:cs typeface="+mn-cs"/>
              </a:rPr>
              <a:t>被分成等长大小的页，称为</a:t>
            </a:r>
            <a:r>
              <a:rPr lang="zh-CN" altLang="en-US" sz="2400" dirty="0">
                <a:solidFill>
                  <a:srgbClr val="FF00FF"/>
                </a:solidFill>
                <a:latin typeface="黑体" panose="02010609060101010101" pitchFamily="49" charset="-122"/>
                <a:ea typeface="黑体" panose="02010609060101010101" pitchFamily="49" charset="-122"/>
                <a:cs typeface="+mn-cs"/>
              </a:rPr>
              <a:t>逻辑页</a:t>
            </a:r>
            <a:r>
              <a:rPr lang="zh-CN" altLang="en-US" sz="2400" dirty="0">
                <a:latin typeface="黑体" panose="02010609060101010101" pitchFamily="49" charset="-122"/>
                <a:ea typeface="黑体" panose="02010609060101010101" pitchFamily="49" charset="-122"/>
                <a:cs typeface="+mn-cs"/>
              </a:rPr>
              <a:t>；</a:t>
            </a:r>
            <a:endParaRPr lang="zh-CN" altLang="en-US" sz="2400" dirty="0">
              <a:latin typeface="黑体" panose="02010609060101010101" pitchFamily="49" charset="-122"/>
              <a:ea typeface="黑体" panose="02010609060101010101" pitchFamily="49" charset="-122"/>
              <a:cs typeface="+mn-cs"/>
            </a:endParaRPr>
          </a:p>
          <a:p>
            <a:pPr>
              <a:lnSpc>
                <a:spcPct val="180000"/>
              </a:lnSpc>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cs typeface="+mn-cs"/>
              </a:rPr>
              <a:t>(2</a:t>
            </a:r>
            <a:r>
              <a:rPr lang="en-US" altLang="zh-CN" sz="2400" dirty="0">
                <a:solidFill>
                  <a:srgbClr val="FF0000"/>
                </a:solidFill>
                <a:latin typeface="黑体" panose="02010609060101010101" pitchFamily="49" charset="-122"/>
                <a:ea typeface="黑体" panose="02010609060101010101" pitchFamily="49" charset="-122"/>
                <a:cs typeface="+mn-cs"/>
              </a:rPr>
              <a:t>)</a:t>
            </a:r>
            <a:r>
              <a:rPr lang="zh-CN" altLang="en-US" sz="2400" dirty="0">
                <a:solidFill>
                  <a:srgbClr val="FF0000"/>
                </a:solidFill>
                <a:latin typeface="黑体" panose="02010609060101010101" pitchFamily="49" charset="-122"/>
                <a:ea typeface="黑体" panose="02010609060101010101" pitchFamily="49" charset="-122"/>
                <a:cs typeface="+mn-cs"/>
              </a:rPr>
              <a:t>物理页：</a:t>
            </a:r>
            <a:r>
              <a:rPr lang="zh-CN" altLang="en-US" sz="2400" dirty="0">
                <a:solidFill>
                  <a:srgbClr val="0000FF"/>
                </a:solidFill>
                <a:latin typeface="黑体" panose="02010609060101010101" pitchFamily="49" charset="-122"/>
                <a:ea typeface="黑体" panose="02010609060101010101" pitchFamily="49" charset="-122"/>
                <a:cs typeface="+mn-cs"/>
              </a:rPr>
              <a:t>主存空间</a:t>
            </a:r>
            <a:r>
              <a:rPr lang="zh-CN" altLang="en-US" sz="2400" dirty="0">
                <a:latin typeface="黑体" panose="02010609060101010101" pitchFamily="49" charset="-122"/>
                <a:ea typeface="黑体" panose="02010609060101010101" pitchFamily="49" charset="-122"/>
                <a:cs typeface="+mn-cs"/>
              </a:rPr>
              <a:t>也被分成同样大小的页，称为</a:t>
            </a:r>
            <a:r>
              <a:rPr lang="zh-CN" altLang="en-US" sz="2400" dirty="0">
                <a:solidFill>
                  <a:srgbClr val="FF00FF"/>
                </a:solidFill>
                <a:latin typeface="黑体" panose="02010609060101010101" pitchFamily="49" charset="-122"/>
                <a:ea typeface="黑体" panose="02010609060101010101" pitchFamily="49" charset="-122"/>
                <a:cs typeface="+mn-cs"/>
              </a:rPr>
              <a:t>物理页</a:t>
            </a:r>
            <a:r>
              <a:rPr lang="zh-CN" altLang="en-US" sz="2400" dirty="0">
                <a:latin typeface="黑体" panose="02010609060101010101" pitchFamily="49" charset="-122"/>
                <a:ea typeface="黑体" panose="02010609060101010101" pitchFamily="49" charset="-122"/>
                <a:cs typeface="+mn-cs"/>
              </a:rPr>
              <a:t>。</a:t>
            </a:r>
            <a:endParaRPr lang="zh-CN" altLang="en-US" sz="2400" dirty="0">
              <a:latin typeface="黑体" panose="02010609060101010101" pitchFamily="49" charset="-122"/>
              <a:ea typeface="黑体" panose="02010609060101010101" pitchFamily="49" charset="-122"/>
              <a:cs typeface="+mn-cs"/>
            </a:endParaRPr>
          </a:p>
          <a:p>
            <a:pPr>
              <a:lnSpc>
                <a:spcPct val="18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（逻辑页大小 </a:t>
            </a:r>
            <a:r>
              <a:rPr lang="en-US" altLang="zh-CN" sz="2400" dirty="0">
                <a:latin typeface="黑体" panose="02010609060101010101" pitchFamily="49" charset="-122"/>
                <a:ea typeface="黑体" panose="02010609060101010101" pitchFamily="49" charset="-122"/>
                <a:cs typeface="+mn-cs"/>
              </a:rPr>
              <a:t>= </a:t>
            </a:r>
            <a:r>
              <a:rPr lang="zh-CN" altLang="en-US" sz="2400" dirty="0">
                <a:latin typeface="黑体" panose="02010609060101010101" pitchFamily="49" charset="-122"/>
                <a:ea typeface="黑体" panose="02010609060101010101" pitchFamily="49" charset="-122"/>
                <a:cs typeface="+mn-cs"/>
              </a:rPr>
              <a:t>物理页大小）</a:t>
            </a:r>
            <a:endParaRPr lang="zh-CN" altLang="en-US" sz="2400" dirty="0">
              <a:latin typeface="黑体" panose="02010609060101010101" pitchFamily="49" charset="-122"/>
              <a:ea typeface="黑体" panose="02010609060101010101" pitchFamily="49" charset="-122"/>
              <a:cs typeface="+mn-cs"/>
            </a:endParaRPr>
          </a:p>
          <a:p>
            <a:pPr>
              <a:lnSpc>
                <a:spcPct val="180000"/>
              </a:lnSpc>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cs typeface="+mn-cs"/>
              </a:rPr>
              <a:t>(3)</a:t>
            </a:r>
            <a:r>
              <a:rPr lang="zh-CN" altLang="en-US" sz="2400" dirty="0">
                <a:solidFill>
                  <a:srgbClr val="FF0000"/>
                </a:solidFill>
                <a:latin typeface="黑体" panose="02010609060101010101" pitchFamily="49" charset="-122"/>
                <a:ea typeface="黑体" panose="02010609060101010101" pitchFamily="49" charset="-122"/>
                <a:cs typeface="+mn-cs"/>
              </a:rPr>
              <a:t>虚地址：</a:t>
            </a:r>
            <a:r>
              <a:rPr lang="zh-CN" altLang="en-US" sz="2400" dirty="0">
                <a:solidFill>
                  <a:srgbClr val="0000FF"/>
                </a:solidFill>
                <a:latin typeface="黑体" panose="02010609060101010101" pitchFamily="49" charset="-122"/>
                <a:ea typeface="黑体" panose="02010609060101010101" pitchFamily="49" charset="-122"/>
                <a:cs typeface="+mn-cs"/>
              </a:rPr>
              <a:t>逻辑页号，页内地址（偏移量）</a:t>
            </a:r>
            <a:endParaRPr lang="zh-CN" altLang="en-US" sz="2400" dirty="0">
              <a:latin typeface="黑体" panose="02010609060101010101" pitchFamily="49" charset="-122"/>
              <a:ea typeface="黑体" panose="02010609060101010101" pitchFamily="49" charset="-122"/>
              <a:cs typeface="+mn-cs"/>
            </a:endParaRPr>
          </a:p>
          <a:p>
            <a:pPr>
              <a:lnSpc>
                <a:spcPct val="180000"/>
              </a:lnSpc>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cs typeface="+mn-cs"/>
              </a:rPr>
              <a:t>(4)</a:t>
            </a:r>
            <a:r>
              <a:rPr lang="zh-CN" altLang="en-US" sz="2400" dirty="0">
                <a:solidFill>
                  <a:srgbClr val="FF0000"/>
                </a:solidFill>
                <a:latin typeface="黑体" panose="02010609060101010101" pitchFamily="49" charset="-122"/>
                <a:ea typeface="黑体" panose="02010609060101010101" pitchFamily="49" charset="-122"/>
                <a:cs typeface="+mn-cs"/>
              </a:rPr>
              <a:t>实存地址：</a:t>
            </a:r>
            <a:r>
              <a:rPr lang="zh-CN" altLang="en-US" sz="2400" dirty="0">
                <a:solidFill>
                  <a:srgbClr val="0000FF"/>
                </a:solidFill>
                <a:latin typeface="黑体" panose="02010609060101010101" pitchFamily="49" charset="-122"/>
                <a:ea typeface="黑体" panose="02010609060101010101" pitchFamily="49" charset="-122"/>
                <a:cs typeface="+mn-cs"/>
              </a:rPr>
              <a:t>物理页号，页内地址（偏移量）</a:t>
            </a:r>
            <a:endParaRPr lang="zh-CN" altLang="en-US" sz="2400" dirty="0">
              <a:latin typeface="黑体" panose="02010609060101010101" pitchFamily="49" charset="-122"/>
              <a:ea typeface="黑体" panose="02010609060101010101" pitchFamily="49" charset="-122"/>
              <a:cs typeface="+mn-cs"/>
            </a:endParaRPr>
          </a:p>
          <a:p>
            <a:pPr>
              <a:lnSpc>
                <a:spcPct val="180000"/>
              </a:lnSpc>
              <a:buSzPct val="70000"/>
              <a:buFont typeface="Wingdings" panose="05000000000000000000" pitchFamily="2" charset="2"/>
              <a:buNone/>
            </a:pPr>
            <a:r>
              <a:rPr lang="en-US" altLang="zh-CN" sz="2400" dirty="0">
                <a:latin typeface="黑体" panose="02010609060101010101" pitchFamily="49" charset="-122"/>
                <a:ea typeface="黑体" panose="02010609060101010101" pitchFamily="49" charset="-122"/>
                <a:cs typeface="+mn-cs"/>
              </a:rPr>
              <a:t>(5)</a:t>
            </a:r>
            <a:r>
              <a:rPr lang="zh-CN" altLang="en-US" sz="2400" dirty="0">
                <a:solidFill>
                  <a:srgbClr val="FF0000"/>
                </a:solidFill>
                <a:latin typeface="黑体" panose="02010609060101010101" pitchFamily="49" charset="-122"/>
                <a:ea typeface="黑体" panose="02010609060101010101" pitchFamily="49" charset="-122"/>
                <a:cs typeface="+mn-cs"/>
              </a:rPr>
              <a:t>地址映射：</a:t>
            </a:r>
            <a:r>
              <a:rPr lang="zh-CN" altLang="en-US" sz="2400" dirty="0">
                <a:latin typeface="黑体" panose="02010609060101010101" pitchFamily="49" charset="-122"/>
                <a:ea typeface="黑体" panose="02010609060101010101" pitchFamily="49" charset="-122"/>
                <a:cs typeface="+mn-cs"/>
              </a:rPr>
              <a:t>通过</a:t>
            </a:r>
            <a:r>
              <a:rPr lang="zh-CN" altLang="en-US" sz="2400" dirty="0">
                <a:solidFill>
                  <a:srgbClr val="0000FF"/>
                </a:solidFill>
                <a:latin typeface="黑体" panose="02010609060101010101" pitchFamily="49" charset="-122"/>
                <a:ea typeface="黑体" panose="02010609060101010101" pitchFamily="49" charset="-122"/>
                <a:cs typeface="+mn-cs"/>
              </a:rPr>
              <a:t>页表</a:t>
            </a:r>
            <a:r>
              <a:rPr lang="zh-CN" altLang="en-US" sz="2400" dirty="0">
                <a:latin typeface="黑体" panose="02010609060101010101" pitchFamily="49" charset="-122"/>
                <a:ea typeface="黑体" panose="02010609060101010101" pitchFamily="49" charset="-122"/>
                <a:cs typeface="+mn-cs"/>
              </a:rPr>
              <a:t>把虚地址（逻辑地址）转换成物理地址</a:t>
            </a:r>
            <a:r>
              <a:rPr lang="en-US" altLang="zh-CN" sz="2400" dirty="0">
                <a:latin typeface="黑体" panose="02010609060101010101" pitchFamily="49" charset="-122"/>
                <a:ea typeface="黑体" panose="02010609060101010101" pitchFamily="49" charset="-122"/>
                <a:cs typeface="+mn-cs"/>
              </a:rPr>
              <a:t>    </a:t>
            </a:r>
            <a:endParaRPr lang="zh-CN" altLang="en-US" sz="2400"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8674" name="Rectangle 2"/>
          <p:cNvSpPr>
            <a:spLocks noGrp="1"/>
          </p:cNvSpPr>
          <p:nvPr>
            <p:ph type="title"/>
          </p:nvPr>
        </p:nvSpPr>
        <p:spPr>
          <a:xfrm>
            <a:off x="358775" y="349250"/>
            <a:ext cx="7543800" cy="555625"/>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3.7.2 </a:t>
            </a:r>
            <a:r>
              <a:rPr lang="zh-CN" altLang="en-US" dirty="0">
                <a:latin typeface="黑体" panose="02010609060101010101" pitchFamily="49" charset="-122"/>
                <a:ea typeface="黑体" panose="02010609060101010101" pitchFamily="49" charset="-122"/>
                <a:cs typeface="+mj-cs"/>
              </a:rPr>
              <a:t>页式虚拟存储器</a:t>
            </a:r>
            <a:endParaRPr lang="zh-CN" altLang="en-US" dirty="0">
              <a:latin typeface="黑体" panose="02010609060101010101" pitchFamily="49" charset="-122"/>
              <a:ea typeface="黑体" panose="02010609060101010101" pitchFamily="49" charset="-122"/>
              <a:cs typeface="+mj-cs"/>
            </a:endParaRPr>
          </a:p>
        </p:txBody>
      </p:sp>
      <p:sp>
        <p:nvSpPr>
          <p:cNvPr id="28675" name="Rectangle 3"/>
          <p:cNvSpPr>
            <a:spLocks noGrp="1"/>
          </p:cNvSpPr>
          <p:nvPr>
            <p:ph idx="1"/>
          </p:nvPr>
        </p:nvSpPr>
        <p:spPr>
          <a:xfrm>
            <a:off x="268288" y="904875"/>
            <a:ext cx="8605837" cy="460375"/>
          </a:xfrm>
        </p:spPr>
        <p:txBody>
          <a:bodyPr vert="horz" wrap="square" lIns="91440" tIns="45720" rIns="91440" bIns="45720" anchor="t" anchorCtr="0">
            <a:spAutoFit/>
          </a:bodyPr>
          <a:p>
            <a:pPr>
              <a:buSzPct val="70000"/>
              <a:buFont typeface="Wingdings" panose="05000000000000000000" pitchFamily="2" charset="2"/>
              <a:buNone/>
            </a:pPr>
            <a:r>
              <a:rPr lang="en-US" altLang="zh-CN" sz="2400" dirty="0">
                <a:solidFill>
                  <a:srgbClr val="FF0000"/>
                </a:solidFill>
                <a:latin typeface="黑体" panose="02010609060101010101" pitchFamily="49" charset="-122"/>
                <a:ea typeface="黑体" panose="02010609060101010101" pitchFamily="49" charset="-122"/>
                <a:cs typeface="+mn-cs"/>
              </a:rPr>
              <a:t>1</a:t>
            </a:r>
            <a:r>
              <a:rPr lang="zh-CN" altLang="en-US" sz="2400" dirty="0">
                <a:solidFill>
                  <a:srgbClr val="FF0000"/>
                </a:solidFill>
                <a:latin typeface="黑体" panose="02010609060101010101" pitchFamily="49" charset="-122"/>
                <a:ea typeface="黑体" panose="02010609060101010101" pitchFamily="49" charset="-122"/>
                <a:cs typeface="+mn-cs"/>
              </a:rPr>
              <a:t>、页式虚存地址映射过程 </a:t>
            </a:r>
            <a:endParaRPr lang="zh-CN" altLang="en-US" sz="2400" dirty="0">
              <a:solidFill>
                <a:srgbClr val="FF0000"/>
              </a:solidFill>
              <a:latin typeface="黑体" panose="02010609060101010101" pitchFamily="49" charset="-122"/>
              <a:ea typeface="黑体" panose="02010609060101010101" pitchFamily="49" charset="-122"/>
              <a:cs typeface="+mn-cs"/>
            </a:endParaRPr>
          </a:p>
        </p:txBody>
      </p:sp>
      <p:pic>
        <p:nvPicPr>
          <p:cNvPr id="28676" name="图片 258052"/>
          <p:cNvPicPr>
            <a:picLocks noChangeAspect="1"/>
          </p:cNvPicPr>
          <p:nvPr/>
        </p:nvPicPr>
        <p:blipFill>
          <a:blip r:embed="rId1"/>
          <a:stretch>
            <a:fillRect/>
          </a:stretch>
        </p:blipFill>
        <p:spPr>
          <a:xfrm>
            <a:off x="727075" y="1425575"/>
            <a:ext cx="7175500" cy="5294313"/>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29698" name="Rectangle 2"/>
          <p:cNvSpPr>
            <a:spLocks noGrp="1"/>
          </p:cNvSpPr>
          <p:nvPr>
            <p:ph type="title"/>
          </p:nvPr>
        </p:nvSpPr>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3.7.2 </a:t>
            </a:r>
            <a:r>
              <a:rPr lang="zh-CN" altLang="en-US" dirty="0">
                <a:latin typeface="黑体" panose="02010609060101010101" pitchFamily="49" charset="-122"/>
                <a:ea typeface="黑体" panose="02010609060101010101" pitchFamily="49" charset="-122"/>
                <a:cs typeface="+mj-cs"/>
              </a:rPr>
              <a:t>页式虚拟存储器</a:t>
            </a:r>
            <a:endParaRPr lang="zh-CN" altLang="en-US" dirty="0">
              <a:latin typeface="黑体" panose="02010609060101010101" pitchFamily="49" charset="-122"/>
              <a:ea typeface="黑体" panose="02010609060101010101" pitchFamily="49" charset="-122"/>
              <a:cs typeface="+mj-cs"/>
            </a:endParaRPr>
          </a:p>
        </p:txBody>
      </p:sp>
      <p:sp>
        <p:nvSpPr>
          <p:cNvPr id="29699" name="Rectangle 3"/>
          <p:cNvSpPr>
            <a:spLocks noGrp="1"/>
          </p:cNvSpPr>
          <p:nvPr>
            <p:ph idx="1"/>
          </p:nvPr>
        </p:nvSpPr>
        <p:spPr>
          <a:xfrm>
            <a:off x="269875" y="1417638"/>
            <a:ext cx="8748713" cy="5256212"/>
          </a:xfrm>
        </p:spPr>
        <p:txBody>
          <a:bodyPr vert="horz" wrap="square" lIns="91440" tIns="45720" rIns="91440" bIns="45720" anchor="t" anchorCtr="0">
            <a:spAutoFit/>
          </a:bodyPr>
          <a:p>
            <a:pPr marL="0" indent="0">
              <a:lnSpc>
                <a:spcPct val="140000"/>
              </a:lnSpc>
              <a:buSzPct val="70000"/>
              <a:buFont typeface="Wingdings" panose="05000000000000000000" pitchFamily="2" charset="2"/>
              <a:buNone/>
            </a:pPr>
            <a:r>
              <a:rPr lang="en-US" altLang="zh-CN" sz="2800" dirty="0">
                <a:solidFill>
                  <a:srgbClr val="FF0000"/>
                </a:solidFill>
                <a:latin typeface="黑体" panose="02010609060101010101" pitchFamily="49" charset="-122"/>
                <a:ea typeface="黑体" panose="02010609060101010101" pitchFamily="49" charset="-122"/>
                <a:cs typeface="+mn-cs"/>
              </a:rPr>
              <a:t>2</a:t>
            </a:r>
            <a:r>
              <a:rPr lang="zh-CN" altLang="en-US" sz="2800" dirty="0">
                <a:solidFill>
                  <a:srgbClr val="FF0000"/>
                </a:solidFill>
                <a:latin typeface="黑体" panose="02010609060101010101" pitchFamily="49" charset="-122"/>
                <a:ea typeface="黑体" panose="02010609060101010101" pitchFamily="49" charset="-122"/>
                <a:cs typeface="+mn-cs"/>
              </a:rPr>
              <a:t>、内页表和外页表</a:t>
            </a:r>
            <a:r>
              <a:rPr lang="zh-CN" altLang="en-US" sz="2800" dirty="0">
                <a:latin typeface="黑体" panose="02010609060101010101" pitchFamily="49" charset="-122"/>
                <a:ea typeface="黑体" panose="02010609060101010101" pitchFamily="49" charset="-122"/>
                <a:cs typeface="+mn-cs"/>
              </a:rPr>
              <a:t> </a:t>
            </a:r>
            <a:endParaRPr lang="zh-CN" altLang="en-US" sz="2800" dirty="0">
              <a:latin typeface="黑体" panose="02010609060101010101" pitchFamily="49" charset="-122"/>
              <a:ea typeface="黑体" panose="02010609060101010101" pitchFamily="49" charset="-122"/>
              <a:cs typeface="+mn-cs"/>
            </a:endParaRPr>
          </a:p>
          <a:p>
            <a:pPr marL="0" indent="0">
              <a:lnSpc>
                <a:spcPct val="140000"/>
              </a:lnSpc>
              <a:buSzPct val="70000"/>
              <a:buFont typeface="Wingdings" panose="05000000000000000000" pitchFamily="2" charset="2"/>
              <a:buNone/>
            </a:pPr>
            <a:r>
              <a:rPr lang="en-US" altLang="zh-CN" sz="2800" dirty="0">
                <a:solidFill>
                  <a:srgbClr val="FF00FF"/>
                </a:solidFill>
                <a:latin typeface="黑体" panose="02010609060101010101" pitchFamily="49" charset="-122"/>
                <a:ea typeface="黑体" panose="02010609060101010101" pitchFamily="49" charset="-122"/>
                <a:cs typeface="+mn-cs"/>
              </a:rPr>
              <a:t>(1)</a:t>
            </a:r>
            <a:r>
              <a:rPr lang="zh-CN" altLang="zh-CN" sz="2800" dirty="0">
                <a:solidFill>
                  <a:srgbClr val="FF00FF"/>
                </a:solidFill>
                <a:latin typeface="黑体" panose="02010609060101010101" pitchFamily="49" charset="-122"/>
                <a:ea typeface="黑体" panose="02010609060101010101" pitchFamily="49" charset="-122"/>
                <a:cs typeface="+mn-cs"/>
              </a:rPr>
              <a:t>内页表（页表）</a:t>
            </a:r>
            <a:r>
              <a:rPr lang="zh-CN" altLang="zh-CN" sz="2800" dirty="0">
                <a:latin typeface="黑体" panose="02010609060101010101" pitchFamily="49" charset="-122"/>
                <a:ea typeface="黑体" panose="02010609060101010101" pitchFamily="49" charset="-122"/>
                <a:cs typeface="+mn-cs"/>
              </a:rPr>
              <a:t>：</a:t>
            </a:r>
            <a:r>
              <a:rPr lang="zh-CN" altLang="en-US" sz="2800" dirty="0">
                <a:solidFill>
                  <a:srgbClr val="0000FF"/>
                </a:solidFill>
                <a:latin typeface="黑体" panose="02010609060101010101" pitchFamily="49" charset="-122"/>
                <a:ea typeface="黑体" panose="02010609060101010101" pitchFamily="49" charset="-122"/>
                <a:cs typeface="+mn-cs"/>
              </a:rPr>
              <a:t>虚地址到主存物理地址</a:t>
            </a:r>
            <a:r>
              <a:rPr lang="zh-CN" altLang="en-US" sz="2800" dirty="0">
                <a:latin typeface="黑体" panose="02010609060101010101" pitchFamily="49" charset="-122"/>
                <a:ea typeface="黑体" panose="02010609060101010101" pitchFamily="49" charset="-122"/>
                <a:cs typeface="+mn-cs"/>
              </a:rPr>
              <a:t>的变换表</a:t>
            </a:r>
            <a:endParaRPr lang="zh-CN" altLang="en-US" sz="2800" dirty="0">
              <a:latin typeface="黑体" panose="02010609060101010101" pitchFamily="49" charset="-122"/>
              <a:ea typeface="黑体" panose="02010609060101010101" pitchFamily="49" charset="-122"/>
              <a:cs typeface="+mn-cs"/>
            </a:endParaRPr>
          </a:p>
          <a:p>
            <a:pPr marL="0" indent="0">
              <a:lnSpc>
                <a:spcPct val="140000"/>
              </a:lnSpc>
              <a:buSzPct val="70000"/>
              <a:buFont typeface="Wingdings" panose="05000000000000000000" pitchFamily="2" charset="2"/>
              <a:buNone/>
            </a:pPr>
            <a:r>
              <a:rPr lang="en-US" altLang="zh-CN" sz="2800" dirty="0">
                <a:solidFill>
                  <a:srgbClr val="FF00FF"/>
                </a:solidFill>
                <a:latin typeface="黑体" panose="02010609060101010101" pitchFamily="49" charset="-122"/>
                <a:ea typeface="黑体" panose="02010609060101010101" pitchFamily="49" charset="-122"/>
                <a:cs typeface="+mn-cs"/>
              </a:rPr>
              <a:t>(2)</a:t>
            </a:r>
            <a:r>
              <a:rPr lang="zh-CN" altLang="en-US" sz="2800" dirty="0">
                <a:solidFill>
                  <a:srgbClr val="FF00FF"/>
                </a:solidFill>
                <a:latin typeface="黑体" panose="02010609060101010101" pitchFamily="49" charset="-122"/>
                <a:ea typeface="黑体" panose="02010609060101010101" pitchFamily="49" charset="-122"/>
                <a:cs typeface="+mn-cs"/>
              </a:rPr>
              <a:t>外页表：</a:t>
            </a:r>
            <a:r>
              <a:rPr lang="zh-CN" altLang="en-US" sz="2800" dirty="0">
                <a:latin typeface="黑体" panose="02010609060101010101" pitchFamily="49" charset="-122"/>
                <a:ea typeface="黑体" panose="02010609060101010101" pitchFamily="49" charset="-122"/>
                <a:cs typeface="+mn-cs"/>
              </a:rPr>
              <a:t>用于</a:t>
            </a:r>
            <a:r>
              <a:rPr lang="zh-CN" altLang="en-US" sz="2800" dirty="0">
                <a:solidFill>
                  <a:srgbClr val="0000FF"/>
                </a:solidFill>
                <a:latin typeface="黑体" panose="02010609060101010101" pitchFamily="49" charset="-122"/>
                <a:ea typeface="黑体" panose="02010609060101010101" pitchFamily="49" charset="-122"/>
                <a:cs typeface="+mn-cs"/>
              </a:rPr>
              <a:t>虚地址与辅存地址</a:t>
            </a:r>
            <a:r>
              <a:rPr lang="zh-CN" altLang="en-US" sz="2800" dirty="0">
                <a:latin typeface="黑体" panose="02010609060101010101" pitchFamily="49" charset="-122"/>
                <a:ea typeface="黑体" panose="02010609060101010101" pitchFamily="49" charset="-122"/>
                <a:cs typeface="+mn-cs"/>
              </a:rPr>
              <a:t>之间的变换</a:t>
            </a:r>
            <a:endParaRPr lang="zh-CN" altLang="en-US" sz="2800" dirty="0">
              <a:latin typeface="黑体" panose="02010609060101010101" pitchFamily="49" charset="-122"/>
              <a:ea typeface="黑体" panose="02010609060101010101" pitchFamily="49" charset="-122"/>
              <a:cs typeface="+mn-cs"/>
            </a:endParaRPr>
          </a:p>
          <a:p>
            <a:pPr marL="0" indent="0">
              <a:lnSpc>
                <a:spcPct val="140000"/>
              </a:lnSpc>
              <a:buSzPct val="70000"/>
              <a:buFont typeface="Wingdings" panose="05000000000000000000" pitchFamily="2" charset="2"/>
              <a:buNone/>
            </a:pPr>
            <a:r>
              <a:rPr lang="en-US" altLang="zh-CN" sz="2800" dirty="0">
                <a:solidFill>
                  <a:srgbClr val="FF00FF"/>
                </a:solidFill>
                <a:latin typeface="黑体" panose="02010609060101010101" pitchFamily="49" charset="-122"/>
                <a:ea typeface="黑体" panose="02010609060101010101" pitchFamily="49" charset="-122"/>
                <a:cs typeface="+mn-cs"/>
              </a:rPr>
              <a:t>(3)</a:t>
            </a:r>
            <a:r>
              <a:rPr lang="zh-CN" altLang="en-US" sz="2800" dirty="0">
                <a:solidFill>
                  <a:srgbClr val="FF00FF"/>
                </a:solidFill>
                <a:latin typeface="黑体" panose="02010609060101010101" pitchFamily="49" charset="-122"/>
                <a:ea typeface="黑体" panose="02010609060101010101" pitchFamily="49" charset="-122"/>
                <a:cs typeface="+mn-cs"/>
              </a:rPr>
              <a:t>工作过程：</a:t>
            </a:r>
            <a:r>
              <a:rPr lang="zh-CN" altLang="en-US" sz="2800" dirty="0">
                <a:latin typeface="黑体" panose="02010609060101010101" pitchFamily="49" charset="-122"/>
                <a:ea typeface="黑体" panose="02010609060101010101" pitchFamily="49" charset="-122"/>
                <a:cs typeface="+mn-cs"/>
              </a:rPr>
              <a:t>访问主存时，先查内页表，看是否缺页若缺页，再访问外页表，找到辅存中数据的位置。辅存地址包括磁盘机号、磁头号、磁道号和扇区号等。</a:t>
            </a:r>
            <a:endParaRPr lang="zh-CN" altLang="en-US" sz="2800" dirty="0">
              <a:latin typeface="黑体" panose="02010609060101010101" pitchFamily="49" charset="-122"/>
              <a:ea typeface="黑体" panose="02010609060101010101" pitchFamily="49" charset="-122"/>
              <a:cs typeface="+mn-cs"/>
            </a:endParaRPr>
          </a:p>
          <a:p>
            <a:pPr marL="0" indent="0">
              <a:lnSpc>
                <a:spcPct val="140000"/>
              </a:lnSpc>
              <a:buSzPct val="70000"/>
              <a:buFont typeface="Wingdings" panose="05000000000000000000" pitchFamily="2" charset="2"/>
              <a:buNone/>
            </a:pPr>
            <a:r>
              <a:rPr lang="en-US" altLang="zh-CN" sz="2800" dirty="0">
                <a:solidFill>
                  <a:srgbClr val="FF00FF"/>
                </a:solidFill>
                <a:latin typeface="黑体" panose="02010609060101010101" pitchFamily="49" charset="-122"/>
                <a:ea typeface="黑体" panose="02010609060101010101" pitchFamily="49" charset="-122"/>
                <a:cs typeface="+mn-cs"/>
              </a:rPr>
              <a:t>(4)</a:t>
            </a:r>
            <a:r>
              <a:rPr lang="zh-CN" altLang="en-US" sz="2800" dirty="0">
                <a:solidFill>
                  <a:srgbClr val="FF00FF"/>
                </a:solidFill>
                <a:latin typeface="黑体" panose="02010609060101010101" pitchFamily="49" charset="-122"/>
                <a:ea typeface="黑体" panose="02010609060101010101" pitchFamily="49" charset="-122"/>
                <a:cs typeface="+mn-cs"/>
              </a:rPr>
              <a:t>位置：</a:t>
            </a:r>
            <a:r>
              <a:rPr lang="zh-CN" altLang="en-US" sz="2800" dirty="0">
                <a:solidFill>
                  <a:srgbClr val="FF0000"/>
                </a:solidFill>
                <a:latin typeface="黑体" panose="02010609060101010101" pitchFamily="49" charset="-122"/>
                <a:ea typeface="黑体" panose="02010609060101010101" pitchFamily="49" charset="-122"/>
                <a:cs typeface="+mn-cs"/>
              </a:rPr>
              <a:t>内页表</a:t>
            </a:r>
            <a:r>
              <a:rPr lang="zh-CN" altLang="en-US" sz="2800" dirty="0">
                <a:latin typeface="黑体" panose="02010609060101010101" pitchFamily="49" charset="-122"/>
                <a:ea typeface="黑体" panose="02010609060101010101" pitchFamily="49" charset="-122"/>
                <a:cs typeface="+mn-cs"/>
              </a:rPr>
              <a:t>一般</a:t>
            </a:r>
            <a:r>
              <a:rPr lang="zh-CN" altLang="en-US" sz="2800" dirty="0">
                <a:solidFill>
                  <a:srgbClr val="0000FF"/>
                </a:solidFill>
                <a:latin typeface="黑体" panose="02010609060101010101" pitchFamily="49" charset="-122"/>
                <a:ea typeface="黑体" panose="02010609060101010101" pitchFamily="49" charset="-122"/>
                <a:cs typeface="+mn-cs"/>
              </a:rPr>
              <a:t>常驻内存</a:t>
            </a:r>
            <a:r>
              <a:rPr lang="zh-CN" altLang="en-US" sz="2800" dirty="0">
                <a:solidFill>
                  <a:srgbClr val="FF0000"/>
                </a:solidFill>
                <a:latin typeface="黑体" panose="02010609060101010101" pitchFamily="49" charset="-122"/>
                <a:ea typeface="黑体" panose="02010609060101010101" pitchFamily="49" charset="-122"/>
                <a:cs typeface="+mn-cs"/>
              </a:rPr>
              <a:t>。外页表</a:t>
            </a:r>
            <a:r>
              <a:rPr lang="zh-CN" altLang="en-US" sz="2800" dirty="0">
                <a:latin typeface="黑体" panose="02010609060101010101" pitchFamily="49" charset="-122"/>
                <a:ea typeface="黑体" panose="02010609060101010101" pitchFamily="49" charset="-122"/>
                <a:cs typeface="+mn-cs"/>
              </a:rPr>
              <a:t>通常</a:t>
            </a:r>
            <a:r>
              <a:rPr lang="zh-CN" altLang="en-US" sz="2800" dirty="0">
                <a:solidFill>
                  <a:srgbClr val="0000FF"/>
                </a:solidFill>
                <a:latin typeface="黑体" panose="02010609060101010101" pitchFamily="49" charset="-122"/>
                <a:ea typeface="黑体" panose="02010609060101010101" pitchFamily="49" charset="-122"/>
                <a:cs typeface="+mn-cs"/>
              </a:rPr>
              <a:t>存于辅存</a:t>
            </a:r>
            <a:r>
              <a:rPr lang="zh-CN" altLang="en-US" sz="2800" dirty="0">
                <a:latin typeface="黑体" panose="02010609060101010101" pitchFamily="49" charset="-122"/>
                <a:ea typeface="黑体" panose="02010609060101010101" pitchFamily="49" charset="-122"/>
                <a:cs typeface="+mn-cs"/>
              </a:rPr>
              <a:t>，需要时调入主存。如“缺页中断”时。</a:t>
            </a:r>
            <a:endParaRPr lang="zh-CN" altLang="en-US" sz="2800"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0722" name="Rectangle 2"/>
          <p:cNvSpPr>
            <a:spLocks noGrp="1"/>
          </p:cNvSpPr>
          <p:nvPr>
            <p:ph type="title"/>
          </p:nvPr>
        </p:nvSpPr>
        <p:spPr>
          <a:xfrm>
            <a:off x="457200" y="122238"/>
            <a:ext cx="7543800" cy="833437"/>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3.7.2 </a:t>
            </a:r>
            <a:r>
              <a:rPr lang="zh-CN" altLang="en-US" dirty="0">
                <a:latin typeface="黑体" panose="02010609060101010101" pitchFamily="49" charset="-122"/>
                <a:ea typeface="黑体" panose="02010609060101010101" pitchFamily="49" charset="-122"/>
                <a:cs typeface="+mj-cs"/>
              </a:rPr>
              <a:t>页式虚拟存储器</a:t>
            </a:r>
            <a:endParaRPr lang="zh-CN" altLang="en-US" dirty="0">
              <a:latin typeface="黑体" panose="02010609060101010101" pitchFamily="49" charset="-122"/>
              <a:ea typeface="黑体" panose="02010609060101010101" pitchFamily="49" charset="-122"/>
              <a:cs typeface="+mj-cs"/>
            </a:endParaRPr>
          </a:p>
        </p:txBody>
      </p:sp>
      <p:sp>
        <p:nvSpPr>
          <p:cNvPr id="30723" name="Rectangle 3"/>
          <p:cNvSpPr>
            <a:spLocks noGrp="1"/>
          </p:cNvSpPr>
          <p:nvPr>
            <p:ph idx="1"/>
          </p:nvPr>
        </p:nvSpPr>
        <p:spPr>
          <a:xfrm>
            <a:off x="268288" y="876300"/>
            <a:ext cx="8605837" cy="5599113"/>
          </a:xfrm>
        </p:spPr>
        <p:txBody>
          <a:bodyPr vert="horz" wrap="square" lIns="91440" tIns="45720" rIns="91440" bIns="45720" anchor="t" anchorCtr="0">
            <a:spAutoFit/>
          </a:bodyPr>
          <a:p>
            <a:pPr>
              <a:buSzPct val="70000"/>
              <a:buFont typeface="Wingdings" panose="05000000000000000000" pitchFamily="2" charset="2"/>
              <a:buNone/>
            </a:pPr>
            <a:r>
              <a:rPr lang="en-US" altLang="zh-CN" sz="2800" dirty="0">
                <a:solidFill>
                  <a:srgbClr val="FF0000"/>
                </a:solidFill>
                <a:latin typeface="黑体" panose="02010609060101010101" pitchFamily="49" charset="-122"/>
                <a:ea typeface="黑体" panose="02010609060101010101" pitchFamily="49" charset="-122"/>
                <a:cs typeface="+mn-cs"/>
              </a:rPr>
              <a:t>3</a:t>
            </a:r>
            <a:r>
              <a:rPr lang="zh-CN" altLang="en-US" sz="2800" dirty="0">
                <a:solidFill>
                  <a:srgbClr val="FF0000"/>
                </a:solidFill>
                <a:latin typeface="黑体" panose="02010609060101010101" pitchFamily="49" charset="-122"/>
                <a:ea typeface="黑体" panose="02010609060101010101" pitchFamily="49" charset="-122"/>
                <a:cs typeface="+mn-cs"/>
              </a:rPr>
              <a:t>、转换后援缓冲器</a:t>
            </a:r>
            <a:r>
              <a:rPr lang="zh-CN" altLang="en-US" sz="2800" dirty="0">
                <a:latin typeface="黑体" panose="02010609060101010101" pitchFamily="49" charset="-122"/>
                <a:ea typeface="黑体" panose="02010609060101010101" pitchFamily="49" charset="-122"/>
                <a:cs typeface="+mn-cs"/>
              </a:rPr>
              <a:t> </a:t>
            </a:r>
            <a:r>
              <a:rPr lang="zh-CN" altLang="en-US" sz="2800" dirty="0">
                <a:solidFill>
                  <a:srgbClr val="FF0000"/>
                </a:solidFill>
                <a:latin typeface="黑体" panose="02010609060101010101" pitchFamily="49" charset="-122"/>
                <a:ea typeface="黑体" panose="02010609060101010101" pitchFamily="49" charset="-122"/>
                <a:cs typeface="+mn-cs"/>
              </a:rPr>
              <a:t>（快表）</a:t>
            </a:r>
            <a:endParaRPr lang="zh-CN" altLang="en-US" sz="2800" dirty="0">
              <a:solidFill>
                <a:srgbClr val="FF0000"/>
              </a:solidFill>
              <a:latin typeface="黑体" panose="02010609060101010101" pitchFamily="49" charset="-122"/>
              <a:ea typeface="黑体" panose="02010609060101010101" pitchFamily="49" charset="-122"/>
              <a:cs typeface="+mn-cs"/>
            </a:endParaRPr>
          </a:p>
          <a:p>
            <a:pPr>
              <a:lnSpc>
                <a:spcPct val="90000"/>
              </a:lnSpc>
              <a:buSzPct val="70000"/>
            </a:pPr>
            <a:r>
              <a:rPr lang="zh-CN" altLang="en-US" sz="2800" dirty="0">
                <a:solidFill>
                  <a:srgbClr val="FF0000"/>
                </a:solidFill>
                <a:latin typeface="黑体" panose="02010609060101010101" pitchFamily="49" charset="-122"/>
                <a:ea typeface="黑体" panose="02010609060101010101" pitchFamily="49" charset="-122"/>
                <a:cs typeface="+mn-cs"/>
              </a:rPr>
              <a:t>页表</a:t>
            </a:r>
            <a:r>
              <a:rPr lang="zh-CN" altLang="en-US" sz="2800" dirty="0">
                <a:latin typeface="黑体" panose="02010609060101010101" pitchFamily="49" charset="-122"/>
                <a:ea typeface="黑体" panose="02010609060101010101" pitchFamily="49" charset="-122"/>
                <a:cs typeface="+mn-cs"/>
              </a:rPr>
              <a:t>通常在</a:t>
            </a:r>
            <a:r>
              <a:rPr lang="zh-CN" altLang="en-US" sz="2800" dirty="0">
                <a:solidFill>
                  <a:srgbClr val="FF0000"/>
                </a:solidFill>
                <a:latin typeface="黑体" panose="02010609060101010101" pitchFamily="49" charset="-122"/>
                <a:ea typeface="黑体" panose="02010609060101010101" pitchFamily="49" charset="-122"/>
                <a:cs typeface="+mn-cs"/>
              </a:rPr>
              <a:t>主存中</a:t>
            </a:r>
            <a:r>
              <a:rPr lang="zh-CN" altLang="en-US" sz="2800" dirty="0">
                <a:latin typeface="黑体" panose="02010609060101010101" pitchFamily="49" charset="-122"/>
                <a:ea typeface="黑体" panose="02010609060101010101" pitchFamily="49" charset="-122"/>
                <a:cs typeface="+mn-cs"/>
              </a:rPr>
              <a:t>，至少要访问两次物理存储器才能实现一次访存，这将使虚拟存储器的存取时间加倍。（</a:t>
            </a:r>
            <a:r>
              <a:rPr lang="en-US" altLang="zh-CN" sz="2800" dirty="0">
                <a:solidFill>
                  <a:srgbClr val="FF0000"/>
                </a:solidFill>
                <a:latin typeface="黑体" panose="02010609060101010101" pitchFamily="49" charset="-122"/>
                <a:ea typeface="黑体" panose="02010609060101010101" pitchFamily="49" charset="-122"/>
                <a:cs typeface="+mn-cs"/>
              </a:rPr>
              <a:t>2</a:t>
            </a:r>
            <a:r>
              <a:rPr lang="zh-CN" altLang="en-US" sz="2800" dirty="0">
                <a:solidFill>
                  <a:srgbClr val="FF0000"/>
                </a:solidFill>
                <a:latin typeface="黑体" panose="02010609060101010101" pitchFamily="49" charset="-122"/>
                <a:ea typeface="黑体" panose="02010609060101010101" pitchFamily="49" charset="-122"/>
                <a:cs typeface="+mn-cs"/>
              </a:rPr>
              <a:t>次访存</a:t>
            </a:r>
            <a:r>
              <a:rPr lang="zh-CN" altLang="en-US" sz="2800" dirty="0">
                <a:latin typeface="黑体" panose="02010609060101010101" pitchFamily="49" charset="-122"/>
                <a:ea typeface="黑体" panose="02010609060101010101" pitchFamily="49" charset="-122"/>
                <a:cs typeface="+mn-cs"/>
              </a:rPr>
              <a:t>）</a:t>
            </a:r>
            <a:endParaRPr lang="zh-CN" altLang="en-US" sz="2800" dirty="0">
              <a:latin typeface="黑体" panose="02010609060101010101" pitchFamily="49" charset="-122"/>
              <a:ea typeface="黑体" panose="02010609060101010101" pitchFamily="49" charset="-122"/>
              <a:cs typeface="+mn-cs"/>
            </a:endParaRPr>
          </a:p>
          <a:p>
            <a:pPr>
              <a:lnSpc>
                <a:spcPct val="90000"/>
              </a:lnSpc>
              <a:buSzPct val="70000"/>
            </a:pPr>
            <a:r>
              <a:rPr lang="zh-CN" altLang="en-US" sz="2800" dirty="0">
                <a:latin typeface="黑体" panose="02010609060101010101" pitchFamily="49" charset="-122"/>
                <a:ea typeface="黑体" panose="02010609060101010101" pitchFamily="49" charset="-122"/>
                <a:cs typeface="+mn-cs"/>
              </a:rPr>
              <a:t>为了避免对主存访问次数的增多，可以对</a:t>
            </a:r>
            <a:r>
              <a:rPr lang="zh-CN" altLang="en-US" sz="2800" dirty="0">
                <a:solidFill>
                  <a:srgbClr val="0000FF"/>
                </a:solidFill>
                <a:latin typeface="黑体" panose="02010609060101010101" pitchFamily="49" charset="-122"/>
                <a:ea typeface="黑体" panose="02010609060101010101" pitchFamily="49" charset="-122"/>
                <a:cs typeface="+mn-cs"/>
              </a:rPr>
              <a:t>页表</a:t>
            </a:r>
            <a:r>
              <a:rPr lang="zh-CN" altLang="en-US" sz="2800" dirty="0">
                <a:latin typeface="黑体" panose="02010609060101010101" pitchFamily="49" charset="-122"/>
                <a:ea typeface="黑体" panose="02010609060101010101" pitchFamily="49" charset="-122"/>
                <a:cs typeface="+mn-cs"/>
              </a:rPr>
              <a:t>本身实行</a:t>
            </a:r>
            <a:r>
              <a:rPr lang="zh-CN" altLang="en-US" sz="2800" dirty="0">
                <a:solidFill>
                  <a:srgbClr val="0000FF"/>
                </a:solidFill>
                <a:latin typeface="黑体" panose="02010609060101010101" pitchFamily="49" charset="-122"/>
                <a:ea typeface="黑体" panose="02010609060101010101" pitchFamily="49" charset="-122"/>
                <a:cs typeface="+mn-cs"/>
              </a:rPr>
              <a:t>二级缓存</a:t>
            </a:r>
            <a:r>
              <a:rPr lang="zh-CN" altLang="en-US" sz="2800" dirty="0">
                <a:latin typeface="黑体" panose="02010609060101010101" pitchFamily="49" charset="-122"/>
                <a:ea typeface="黑体" panose="02010609060101010101" pitchFamily="49" charset="-122"/>
                <a:cs typeface="+mn-cs"/>
              </a:rPr>
              <a:t>，</a:t>
            </a:r>
            <a:r>
              <a:rPr lang="zh-CN" altLang="en-US" sz="2800" dirty="0">
                <a:solidFill>
                  <a:srgbClr val="0000FF"/>
                </a:solidFill>
                <a:latin typeface="黑体" panose="02010609060101010101" pitchFamily="49" charset="-122"/>
                <a:ea typeface="黑体" panose="02010609060101010101" pitchFamily="49" charset="-122"/>
                <a:cs typeface="+mn-cs"/>
              </a:rPr>
              <a:t>把页表中的最活跃的部分存放在高速存储器中</a:t>
            </a:r>
            <a:r>
              <a:rPr lang="zh-CN" altLang="en-US" sz="2800" dirty="0">
                <a:latin typeface="黑体" panose="02010609060101010101" pitchFamily="49" charset="-122"/>
                <a:ea typeface="黑体" panose="02010609060101010101" pitchFamily="49" charset="-122"/>
                <a:cs typeface="+mn-cs"/>
              </a:rPr>
              <a:t>，组成</a:t>
            </a:r>
            <a:r>
              <a:rPr lang="zh-CN" altLang="en-US" sz="2800" dirty="0">
                <a:solidFill>
                  <a:srgbClr val="FF0000"/>
                </a:solidFill>
                <a:latin typeface="黑体" panose="02010609060101010101" pitchFamily="49" charset="-122"/>
                <a:ea typeface="黑体" panose="02010609060101010101" pitchFamily="49" charset="-122"/>
                <a:cs typeface="+mn-cs"/>
              </a:rPr>
              <a:t>快表</a:t>
            </a:r>
            <a:r>
              <a:rPr lang="zh-CN" altLang="en-US" sz="2800" dirty="0">
                <a:latin typeface="黑体" panose="02010609060101010101" pitchFamily="49" charset="-122"/>
                <a:ea typeface="黑体" panose="02010609060101010101" pitchFamily="49" charset="-122"/>
                <a:cs typeface="+mn-cs"/>
              </a:rPr>
              <a:t>。</a:t>
            </a:r>
            <a:endParaRPr lang="zh-CN" altLang="en-US" sz="2800" dirty="0">
              <a:latin typeface="黑体" panose="02010609060101010101" pitchFamily="49" charset="-122"/>
              <a:ea typeface="黑体" panose="02010609060101010101" pitchFamily="49" charset="-122"/>
              <a:cs typeface="+mn-cs"/>
            </a:endParaRPr>
          </a:p>
          <a:p>
            <a:pPr>
              <a:lnSpc>
                <a:spcPct val="90000"/>
              </a:lnSpc>
              <a:buSzPct val="70000"/>
            </a:pPr>
            <a:r>
              <a:rPr lang="zh-CN" altLang="en-US" sz="2800" dirty="0">
                <a:latin typeface="黑体" panose="02010609060101010101" pitchFamily="49" charset="-122"/>
                <a:ea typeface="黑体" panose="02010609060101010101" pitchFamily="49" charset="-122"/>
                <a:cs typeface="+mn-cs"/>
              </a:rPr>
              <a:t>这个专用于页表缓存的高速存储部件通常称为</a:t>
            </a:r>
            <a:r>
              <a:rPr lang="zh-CN" altLang="en-US" sz="2800" dirty="0">
                <a:solidFill>
                  <a:srgbClr val="FF0000"/>
                </a:solidFill>
                <a:latin typeface="黑体" panose="02010609060101010101" pitchFamily="49" charset="-122"/>
                <a:ea typeface="黑体" panose="02010609060101010101" pitchFamily="49" charset="-122"/>
                <a:cs typeface="+mn-cs"/>
              </a:rPr>
              <a:t>转换后援缓冲器</a:t>
            </a:r>
            <a:r>
              <a:rPr lang="en-US" altLang="zh-CN" sz="2800">
                <a:solidFill>
                  <a:srgbClr val="FF0000"/>
                </a:solidFill>
                <a:latin typeface="黑体" panose="02010609060101010101" pitchFamily="49" charset="-122"/>
                <a:ea typeface="黑体" panose="02010609060101010101" pitchFamily="49" charset="-122"/>
                <a:cs typeface="+mn-cs"/>
              </a:rPr>
              <a:t>(TLB)</a:t>
            </a:r>
            <a:r>
              <a:rPr lang="zh-CN" altLang="en-US" sz="2800" dirty="0">
                <a:latin typeface="黑体" panose="02010609060101010101" pitchFamily="49" charset="-122"/>
                <a:ea typeface="黑体" panose="02010609060101010101" pitchFamily="49" charset="-122"/>
                <a:cs typeface="+mn-cs"/>
              </a:rPr>
              <a:t>。</a:t>
            </a:r>
            <a:endParaRPr lang="zh-CN" altLang="en-US" sz="2800" dirty="0">
              <a:latin typeface="黑体" panose="02010609060101010101" pitchFamily="49" charset="-122"/>
              <a:ea typeface="黑体" panose="02010609060101010101" pitchFamily="49" charset="-122"/>
              <a:cs typeface="+mn-cs"/>
            </a:endParaRPr>
          </a:p>
          <a:p>
            <a:pPr>
              <a:lnSpc>
                <a:spcPct val="90000"/>
              </a:lnSpc>
              <a:buSzPct val="70000"/>
            </a:pPr>
            <a:r>
              <a:rPr lang="zh-CN" altLang="en-US" sz="2800" dirty="0">
                <a:latin typeface="黑体" panose="02010609060101010101" pitchFamily="49" charset="-122"/>
                <a:ea typeface="黑体" panose="02010609060101010101" pitchFamily="49" charset="-122"/>
                <a:cs typeface="+mn-cs"/>
              </a:rPr>
              <a:t>保存在主存中的完整页表则称为</a:t>
            </a:r>
            <a:r>
              <a:rPr lang="zh-CN" altLang="en-US" sz="2800" dirty="0">
                <a:solidFill>
                  <a:srgbClr val="FF0000"/>
                </a:solidFill>
                <a:latin typeface="黑体" panose="02010609060101010101" pitchFamily="49" charset="-122"/>
                <a:ea typeface="黑体" panose="02010609060101010101" pitchFamily="49" charset="-122"/>
                <a:cs typeface="+mn-cs"/>
              </a:rPr>
              <a:t>慢表</a:t>
            </a:r>
            <a:r>
              <a:rPr lang="zh-CN" altLang="en-US" sz="2800" dirty="0">
                <a:latin typeface="黑体" panose="02010609060101010101" pitchFamily="49" charset="-122"/>
                <a:ea typeface="黑体" panose="02010609060101010101" pitchFamily="49" charset="-122"/>
                <a:cs typeface="+mn-cs"/>
              </a:rPr>
              <a:t>。 </a:t>
            </a:r>
            <a:endParaRPr lang="zh-CN" altLang="en-US" sz="2800" dirty="0">
              <a:latin typeface="黑体" panose="02010609060101010101" pitchFamily="49" charset="-122"/>
              <a:ea typeface="黑体" panose="02010609060101010101" pitchFamily="49" charset="-122"/>
              <a:cs typeface="+mn-cs"/>
            </a:endParaRPr>
          </a:p>
          <a:p>
            <a:pPr>
              <a:lnSpc>
                <a:spcPct val="90000"/>
              </a:lnSpc>
              <a:buSzPct val="70000"/>
            </a:pPr>
            <a:r>
              <a:rPr lang="en-US" altLang="zh-CN" sz="2800">
                <a:latin typeface="黑体" panose="02010609060101010101" pitchFamily="49" charset="-122"/>
                <a:ea typeface="黑体" panose="02010609060101010101" pitchFamily="49" charset="-122"/>
                <a:cs typeface="+mn-cs"/>
              </a:rPr>
              <a:t>TLB</a:t>
            </a:r>
            <a:r>
              <a:rPr lang="zh-CN" altLang="en-US" sz="2800" dirty="0">
                <a:latin typeface="黑体" panose="02010609060101010101" pitchFamily="49" charset="-122"/>
                <a:ea typeface="黑体" panose="02010609060101010101" pitchFamily="49" charset="-122"/>
                <a:cs typeface="+mn-cs"/>
              </a:rPr>
              <a:t>作用相当于</a:t>
            </a:r>
            <a:r>
              <a:rPr lang="en-US" altLang="zh-CN" sz="2800" dirty="0">
                <a:solidFill>
                  <a:srgbClr val="FF0000"/>
                </a:solidFill>
                <a:latin typeface="黑体" panose="02010609060101010101" pitchFamily="49" charset="-122"/>
                <a:ea typeface="黑体" panose="02010609060101010101" pitchFamily="49" charset="-122"/>
                <a:cs typeface="+mn-cs"/>
              </a:rPr>
              <a:t>cache</a:t>
            </a:r>
            <a:r>
              <a:rPr lang="zh-CN" altLang="en-US" sz="2800" dirty="0">
                <a:latin typeface="黑体" panose="02010609060101010101" pitchFamily="49" charset="-122"/>
                <a:ea typeface="黑体" panose="02010609060101010101" pitchFamily="49" charset="-122"/>
                <a:cs typeface="+mn-cs"/>
              </a:rPr>
              <a:t>，由相联存储器构成，以内容检索，若命中可以快速实现地址转换。否则检索慢表甚至缺失需要调入</a:t>
            </a:r>
            <a:endParaRPr lang="zh-CN" altLang="en-US" sz="2800"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1746" name="Rectangle 2"/>
          <p:cNvSpPr>
            <a:spLocks noGrp="1"/>
          </p:cNvSpPr>
          <p:nvPr>
            <p:ph type="title"/>
          </p:nvPr>
        </p:nvSpPr>
        <p:spPr>
          <a:xfrm>
            <a:off x="457200" y="122238"/>
            <a:ext cx="7543800" cy="723900"/>
          </a:xfrm>
        </p:spPr>
        <p:txBody>
          <a:bodyPr wrap="square" lIns="91440" tIns="45720" rIns="91440" bIns="45720" anchor="b" anchorCtr="0"/>
          <a:p>
            <a:pPr eaLnBrk="1" hangingPunct="1"/>
            <a:r>
              <a:rPr lang="en-US" altLang="zh-CN" dirty="0">
                <a:latin typeface="黑体" panose="02010609060101010101" pitchFamily="49" charset="-122"/>
                <a:ea typeface="黑体" panose="02010609060101010101" pitchFamily="49" charset="-122"/>
                <a:cs typeface="+mj-cs"/>
              </a:rPr>
              <a:t>3.7.2 </a:t>
            </a:r>
            <a:r>
              <a:rPr lang="zh-CN" altLang="en-US" dirty="0">
                <a:latin typeface="黑体" panose="02010609060101010101" pitchFamily="49" charset="-122"/>
                <a:ea typeface="黑体" panose="02010609060101010101" pitchFamily="49" charset="-122"/>
                <a:cs typeface="+mj-cs"/>
              </a:rPr>
              <a:t>页式虚拟存储器</a:t>
            </a:r>
            <a:endParaRPr lang="zh-CN" altLang="en-US" dirty="0">
              <a:latin typeface="黑体" panose="02010609060101010101" pitchFamily="49" charset="-122"/>
              <a:ea typeface="黑体" panose="02010609060101010101" pitchFamily="49" charset="-122"/>
              <a:cs typeface="+mj-cs"/>
            </a:endParaRPr>
          </a:p>
        </p:txBody>
      </p:sp>
      <p:sp>
        <p:nvSpPr>
          <p:cNvPr id="31747" name="Rectangle 3"/>
          <p:cNvSpPr>
            <a:spLocks noGrp="1"/>
          </p:cNvSpPr>
          <p:nvPr>
            <p:ph idx="1"/>
          </p:nvPr>
        </p:nvSpPr>
        <p:spPr>
          <a:xfrm>
            <a:off x="184150" y="727075"/>
            <a:ext cx="8605838" cy="522288"/>
          </a:xfrm>
        </p:spPr>
        <p:txBody>
          <a:bodyPr vert="horz" wrap="square" lIns="91440" tIns="45720" rIns="91440" bIns="45720" anchor="t" anchorCtr="0">
            <a:spAutoFit/>
          </a:bodyPr>
          <a:p>
            <a:pPr>
              <a:buSzPct val="70000"/>
              <a:buFont typeface="Wingdings" panose="05000000000000000000" pitchFamily="2" charset="2"/>
              <a:buNone/>
            </a:pPr>
            <a:r>
              <a:rPr lang="en-US" altLang="zh-CN" sz="2800" dirty="0">
                <a:solidFill>
                  <a:srgbClr val="FF0000"/>
                </a:solidFill>
                <a:latin typeface="黑体" panose="02010609060101010101" pitchFamily="49" charset="-122"/>
                <a:ea typeface="黑体" panose="02010609060101010101" pitchFamily="49" charset="-122"/>
                <a:cs typeface="+mn-cs"/>
              </a:rPr>
              <a:t> TLB</a:t>
            </a:r>
            <a:r>
              <a:rPr lang="zh-CN" altLang="en-US" sz="2800" dirty="0">
                <a:solidFill>
                  <a:srgbClr val="FF0000"/>
                </a:solidFill>
                <a:latin typeface="黑体" panose="02010609060101010101" pitchFamily="49" charset="-122"/>
                <a:ea typeface="黑体" panose="02010609060101010101" pitchFamily="49" charset="-122"/>
                <a:cs typeface="+mn-cs"/>
              </a:rPr>
              <a:t>的地址映射过程</a:t>
            </a:r>
            <a:endParaRPr lang="zh-CN" altLang="en-US" sz="2800" dirty="0">
              <a:solidFill>
                <a:srgbClr val="FF0000"/>
              </a:solidFill>
              <a:latin typeface="黑体" panose="02010609060101010101" pitchFamily="49" charset="-122"/>
              <a:ea typeface="黑体" panose="02010609060101010101" pitchFamily="49" charset="-122"/>
              <a:cs typeface="+mn-cs"/>
            </a:endParaRPr>
          </a:p>
        </p:txBody>
      </p:sp>
      <p:pic>
        <p:nvPicPr>
          <p:cNvPr id="31748" name="图片 261123"/>
          <p:cNvPicPr>
            <a:picLocks noChangeAspect="1"/>
          </p:cNvPicPr>
          <p:nvPr/>
        </p:nvPicPr>
        <p:blipFill>
          <a:blip r:embed="rId1"/>
          <a:stretch>
            <a:fillRect/>
          </a:stretch>
        </p:blipFill>
        <p:spPr>
          <a:xfrm>
            <a:off x="295275" y="1249363"/>
            <a:ext cx="8755063" cy="5456237"/>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sp>
        <p:nvSpPr>
          <p:cNvPr id="32770" name="Rectangle 2"/>
          <p:cNvSpPr>
            <a:spLocks noGrp="1"/>
          </p:cNvSpPr>
          <p:nvPr>
            <p:ph type="title"/>
          </p:nvPr>
        </p:nvSpPr>
        <p:spPr>
          <a:xfrm>
            <a:off x="92075" y="122238"/>
            <a:ext cx="9023350" cy="733425"/>
          </a:xfrm>
        </p:spPr>
        <p:txBody>
          <a:bodyPr wrap="square" lIns="91440" tIns="45720" rIns="91440" bIns="45720" anchor="b" anchorCtr="0"/>
          <a:p>
            <a:pPr eaLnBrk="1" hangingPunct="1"/>
            <a:r>
              <a:rPr lang="en-US" altLang="zh-CN" sz="3600" dirty="0">
                <a:latin typeface="黑体" panose="02010609060101010101" pitchFamily="49" charset="-122"/>
                <a:ea typeface="黑体" panose="02010609060101010101" pitchFamily="49" charset="-122"/>
                <a:cs typeface="+mj-cs"/>
              </a:rPr>
              <a:t>3.7.3 </a:t>
            </a:r>
            <a:r>
              <a:rPr lang="zh-CN" altLang="en-US" sz="3600" dirty="0">
                <a:latin typeface="黑体" panose="02010609060101010101" pitchFamily="49" charset="-122"/>
                <a:ea typeface="黑体" panose="02010609060101010101" pitchFamily="49" charset="-122"/>
                <a:cs typeface="+mj-cs"/>
              </a:rPr>
              <a:t>段式虚拟存储器和段页式虚拟存储器</a:t>
            </a:r>
            <a:endParaRPr lang="zh-CN" altLang="en-US" sz="3600" dirty="0">
              <a:latin typeface="黑体" panose="02010609060101010101" pitchFamily="49" charset="-122"/>
              <a:ea typeface="黑体" panose="02010609060101010101" pitchFamily="49" charset="-122"/>
              <a:cs typeface="+mj-cs"/>
            </a:endParaRPr>
          </a:p>
        </p:txBody>
      </p:sp>
      <p:sp>
        <p:nvSpPr>
          <p:cNvPr id="32771" name="Rectangle 3"/>
          <p:cNvSpPr>
            <a:spLocks noGrp="1"/>
          </p:cNvSpPr>
          <p:nvPr>
            <p:ph idx="1"/>
          </p:nvPr>
        </p:nvSpPr>
        <p:spPr>
          <a:xfrm>
            <a:off x="80963" y="938213"/>
            <a:ext cx="8872537" cy="5889625"/>
          </a:xfrm>
        </p:spPr>
        <p:txBody>
          <a:bodyPr vert="horz" wrap="square" lIns="91440" tIns="45720" rIns="91440" bIns="45720" anchor="t" anchorCtr="0">
            <a:spAutoFit/>
          </a:bodyPr>
          <a:p>
            <a:pPr marL="0" indent="0">
              <a:lnSpc>
                <a:spcPct val="130000"/>
              </a:lnSpc>
              <a:buSzPct val="70000"/>
              <a:buFont typeface="Wingdings" panose="05000000000000000000" pitchFamily="2" charset="2"/>
              <a:buNone/>
            </a:pPr>
            <a:r>
              <a:rPr lang="zh-CN" altLang="zh-CN" sz="2800" dirty="0">
                <a:solidFill>
                  <a:srgbClr val="FF0000"/>
                </a:solidFill>
                <a:latin typeface="黑体" panose="02010609060101010101" pitchFamily="49" charset="-122"/>
                <a:ea typeface="黑体" panose="02010609060101010101" pitchFamily="49" charset="-122"/>
                <a:cs typeface="+mn-cs"/>
              </a:rPr>
              <a:t>1</a:t>
            </a:r>
            <a:r>
              <a:rPr lang="zh-CN" altLang="en-US" sz="2800" dirty="0">
                <a:solidFill>
                  <a:srgbClr val="FF0000"/>
                </a:solidFill>
                <a:latin typeface="黑体" panose="02010609060101010101" pitchFamily="49" charset="-122"/>
                <a:ea typeface="黑体" panose="02010609060101010101" pitchFamily="49" charset="-122"/>
                <a:cs typeface="+mn-cs"/>
              </a:rPr>
              <a:t>、段式虚拟存储器</a:t>
            </a:r>
            <a:endParaRPr lang="zh-CN" altLang="en-US" sz="2200" dirty="0">
              <a:latin typeface="黑体" panose="02010609060101010101" pitchFamily="49" charset="-122"/>
              <a:ea typeface="黑体" panose="02010609060101010101" pitchFamily="49" charset="-122"/>
              <a:cs typeface="+mn-cs"/>
            </a:endParaRPr>
          </a:p>
          <a:p>
            <a:pPr marL="0" indent="0">
              <a:lnSpc>
                <a:spcPct val="130000"/>
              </a:lnSpc>
              <a:buSzPct val="70000"/>
              <a:buFont typeface="Wingdings" panose="05000000000000000000" pitchFamily="2" charset="2"/>
              <a:buNone/>
            </a:pPr>
            <a:r>
              <a:rPr lang="en-US" altLang="zh-CN" sz="2400" dirty="0">
                <a:solidFill>
                  <a:srgbClr val="FF00FF"/>
                </a:solidFill>
                <a:latin typeface="黑体" panose="02010609060101010101" pitchFamily="49" charset="-122"/>
                <a:ea typeface="黑体" panose="02010609060101010101" pitchFamily="49" charset="-122"/>
                <a:cs typeface="+mn-cs"/>
              </a:rPr>
              <a:t>(1)</a:t>
            </a:r>
            <a:r>
              <a:rPr lang="zh-CN" altLang="en-US" sz="2400" dirty="0">
                <a:solidFill>
                  <a:srgbClr val="FF00FF"/>
                </a:solidFill>
                <a:latin typeface="黑体" panose="02010609060101010101" pitchFamily="49" charset="-122"/>
                <a:ea typeface="黑体" panose="02010609060101010101" pitchFamily="49" charset="-122"/>
                <a:cs typeface="+mn-cs"/>
              </a:rPr>
              <a:t>分页优缺点：</a:t>
            </a:r>
            <a:endParaRPr lang="zh-CN" altLang="en-US" sz="2400" dirty="0">
              <a:solidFill>
                <a:srgbClr val="FF0000"/>
              </a:solidFill>
              <a:latin typeface="黑体" panose="02010609060101010101" pitchFamily="49" charset="-122"/>
              <a:ea typeface="黑体" panose="02010609060101010101" pitchFamily="49" charset="-122"/>
              <a:cs typeface="+mn-cs"/>
            </a:endParaRPr>
          </a:p>
          <a:p>
            <a:pPr marL="0" indent="0">
              <a:lnSpc>
                <a:spcPct val="130000"/>
              </a:lnSpc>
              <a:buSzPct val="70000"/>
              <a:buFont typeface="Wingdings" panose="05000000000000000000" pitchFamily="2" charset="2"/>
              <a:buNone/>
            </a:pPr>
            <a:r>
              <a:rPr lang="zh-CN" altLang="en-US" sz="2400" dirty="0">
                <a:solidFill>
                  <a:srgbClr val="FF0000"/>
                </a:solidFill>
                <a:latin typeface="黑体" panose="02010609060101010101" pitchFamily="49" charset="-122"/>
                <a:ea typeface="黑体" panose="02010609060101010101" pitchFamily="49" charset="-122"/>
                <a:cs typeface="+mn-cs"/>
              </a:rPr>
              <a:t>  分页</a:t>
            </a:r>
            <a:r>
              <a:rPr lang="zh-CN" altLang="en-US" sz="2400" dirty="0">
                <a:latin typeface="黑体" panose="02010609060101010101" pitchFamily="49" charset="-122"/>
                <a:ea typeface="黑体" panose="02010609060101010101" pitchFamily="49" charset="-122"/>
                <a:cs typeface="+mn-cs"/>
              </a:rPr>
              <a:t>方式</a:t>
            </a:r>
            <a:r>
              <a:rPr lang="zh-CN" altLang="en-US" sz="2400" dirty="0">
                <a:solidFill>
                  <a:srgbClr val="FF0000"/>
                </a:solidFill>
                <a:latin typeface="黑体" panose="02010609060101010101" pitchFamily="49" charset="-122"/>
                <a:ea typeface="黑体" panose="02010609060101010101" pitchFamily="49" charset="-122"/>
                <a:cs typeface="+mn-cs"/>
              </a:rPr>
              <a:t>页长固定</a:t>
            </a:r>
            <a:r>
              <a:rPr lang="zh-CN" altLang="en-US" sz="2400" dirty="0">
                <a:latin typeface="黑体" panose="02010609060101010101" pitchFamily="49" charset="-122"/>
                <a:ea typeface="黑体" panose="02010609060101010101" pitchFamily="49" charset="-122"/>
                <a:cs typeface="+mn-cs"/>
              </a:rPr>
              <a:t>，易于构造页表、易于管理，且</a:t>
            </a:r>
            <a:r>
              <a:rPr lang="zh-CN" altLang="en-US" sz="2400" dirty="0">
                <a:solidFill>
                  <a:srgbClr val="FF0000"/>
                </a:solidFill>
                <a:latin typeface="黑体" panose="02010609060101010101" pitchFamily="49" charset="-122"/>
                <a:ea typeface="黑体" panose="02010609060101010101" pitchFamily="49" charset="-122"/>
                <a:cs typeface="+mn-cs"/>
              </a:rPr>
              <a:t>没有外碎片</a:t>
            </a:r>
            <a:endParaRPr lang="zh-CN" altLang="en-US" sz="2400" dirty="0">
              <a:latin typeface="黑体" panose="02010609060101010101" pitchFamily="49" charset="-122"/>
              <a:ea typeface="黑体" panose="02010609060101010101" pitchFamily="49" charset="-122"/>
              <a:cs typeface="+mn-cs"/>
            </a:endParaRPr>
          </a:p>
          <a:p>
            <a:pPr marL="0" indent="0">
              <a:lnSpc>
                <a:spcPct val="13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  因某子程序的部分在主存，另外部分在辅存，</a:t>
            </a:r>
            <a:r>
              <a:rPr lang="zh-CN" altLang="en-US" sz="2400" dirty="0">
                <a:solidFill>
                  <a:srgbClr val="FF0000"/>
                </a:solidFill>
                <a:latin typeface="黑体" panose="02010609060101010101" pitchFamily="49" charset="-122"/>
                <a:ea typeface="黑体" panose="02010609060101010101" pitchFamily="49" charset="-122"/>
                <a:cs typeface="+mn-cs"/>
              </a:rPr>
              <a:t>不利于编程的独立性</a:t>
            </a:r>
            <a:r>
              <a:rPr lang="zh-CN" altLang="en-US" sz="2400" dirty="0">
                <a:latin typeface="黑体" panose="02010609060101010101" pitchFamily="49" charset="-122"/>
                <a:ea typeface="黑体" panose="02010609060101010101" pitchFamily="49" charset="-122"/>
                <a:cs typeface="+mn-cs"/>
              </a:rPr>
              <a:t>，并给换入换出处理、存储保护和存储共享等操作带来麻烦</a:t>
            </a:r>
            <a:endParaRPr lang="zh-CN" altLang="en-US" sz="2400" dirty="0">
              <a:latin typeface="黑体" panose="02010609060101010101" pitchFamily="49" charset="-122"/>
              <a:ea typeface="黑体" panose="02010609060101010101" pitchFamily="49" charset="-122"/>
              <a:cs typeface="+mn-cs"/>
            </a:endParaRPr>
          </a:p>
          <a:p>
            <a:pPr marL="0" indent="0">
              <a:lnSpc>
                <a:spcPct val="130000"/>
              </a:lnSpc>
              <a:buSzPct val="70000"/>
              <a:buFont typeface="Wingdings" panose="05000000000000000000" pitchFamily="2" charset="2"/>
              <a:buNone/>
            </a:pPr>
            <a:r>
              <a:rPr lang="en-US" altLang="zh-CN" sz="2400" dirty="0">
                <a:solidFill>
                  <a:srgbClr val="FF00FF"/>
                </a:solidFill>
                <a:latin typeface="黑体" panose="02010609060101010101" pitchFamily="49" charset="-122"/>
                <a:ea typeface="黑体" panose="02010609060101010101" pitchFamily="49" charset="-122"/>
                <a:cs typeface="+mn-cs"/>
              </a:rPr>
              <a:t>(2)</a:t>
            </a:r>
            <a:r>
              <a:rPr lang="zh-CN" altLang="en-US" sz="2400" dirty="0">
                <a:solidFill>
                  <a:srgbClr val="FF00FF"/>
                </a:solidFill>
                <a:latin typeface="黑体" panose="02010609060101010101" pitchFamily="49" charset="-122"/>
                <a:ea typeface="黑体" panose="02010609060101010101" pitchFamily="49" charset="-122"/>
                <a:cs typeface="+mn-cs"/>
              </a:rPr>
              <a:t>段：</a:t>
            </a:r>
            <a:r>
              <a:rPr lang="zh-CN" altLang="en-US" sz="2400" dirty="0">
                <a:solidFill>
                  <a:srgbClr val="FF0000"/>
                </a:solidFill>
                <a:latin typeface="黑体" panose="02010609060101010101" pitchFamily="49" charset="-122"/>
                <a:ea typeface="黑体" panose="02010609060101010101" pitchFamily="49" charset="-122"/>
                <a:cs typeface="+mn-cs"/>
              </a:rPr>
              <a:t>段</a:t>
            </a:r>
            <a:r>
              <a:rPr lang="zh-CN" altLang="en-US" sz="2400" dirty="0">
                <a:latin typeface="黑体" panose="02010609060101010101" pitchFamily="49" charset="-122"/>
                <a:ea typeface="黑体" panose="02010609060101010101" pitchFamily="49" charset="-122"/>
                <a:cs typeface="+mn-cs"/>
              </a:rPr>
              <a:t>是按照程序的自然分界划分的，</a:t>
            </a:r>
            <a:r>
              <a:rPr lang="zh-CN" altLang="en-US" sz="2400" dirty="0">
                <a:solidFill>
                  <a:srgbClr val="FF0000"/>
                </a:solidFill>
                <a:latin typeface="黑体" panose="02010609060101010101" pitchFamily="49" charset="-122"/>
                <a:ea typeface="黑体" panose="02010609060101010101" pitchFamily="49" charset="-122"/>
                <a:cs typeface="+mn-cs"/>
              </a:rPr>
              <a:t>长度</a:t>
            </a:r>
            <a:r>
              <a:rPr lang="zh-CN" altLang="en-US" sz="2400" dirty="0">
                <a:latin typeface="黑体" panose="02010609060101010101" pitchFamily="49" charset="-122"/>
                <a:ea typeface="黑体" panose="02010609060101010101" pitchFamily="49" charset="-122"/>
                <a:cs typeface="+mn-cs"/>
              </a:rPr>
              <a:t>可以</a:t>
            </a:r>
            <a:r>
              <a:rPr lang="zh-CN" altLang="en-US" sz="2400" dirty="0">
                <a:solidFill>
                  <a:srgbClr val="FF0000"/>
                </a:solidFill>
                <a:latin typeface="黑体" panose="02010609060101010101" pitchFamily="49" charset="-122"/>
                <a:ea typeface="黑体" panose="02010609060101010101" pitchFamily="49" charset="-122"/>
                <a:cs typeface="+mn-cs"/>
              </a:rPr>
              <a:t>动态改变</a:t>
            </a:r>
            <a:r>
              <a:rPr lang="zh-CN" altLang="en-US" sz="2400" dirty="0">
                <a:latin typeface="黑体" panose="02010609060101010101" pitchFamily="49" charset="-122"/>
                <a:ea typeface="黑体" panose="02010609060101010101" pitchFamily="49" charset="-122"/>
                <a:cs typeface="+mn-cs"/>
              </a:rPr>
              <a:t>的区域</a:t>
            </a:r>
            <a:endParaRPr lang="zh-CN" altLang="en-US" sz="2400" dirty="0">
              <a:latin typeface="黑体" panose="02010609060101010101" pitchFamily="49" charset="-122"/>
              <a:ea typeface="黑体" panose="02010609060101010101" pitchFamily="49" charset="-122"/>
              <a:cs typeface="+mn-cs"/>
            </a:endParaRPr>
          </a:p>
          <a:p>
            <a:pPr marL="0" indent="0">
              <a:lnSpc>
                <a:spcPct val="130000"/>
              </a:lnSpc>
              <a:buSzPct val="7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cs typeface="+mn-cs"/>
              </a:rPr>
              <a:t>通常，程序员把子程序、操作数和常数等不同类型的数据划分到不同的段中，并且每个程序可以有多个相同类型的段。</a:t>
            </a:r>
            <a:endParaRPr lang="zh-CN" altLang="en-US" sz="2400" dirty="0">
              <a:latin typeface="黑体" panose="02010609060101010101" pitchFamily="49" charset="-122"/>
              <a:ea typeface="黑体" panose="02010609060101010101" pitchFamily="49" charset="-122"/>
              <a:cs typeface="+mn-cs"/>
            </a:endParaRPr>
          </a:p>
          <a:p>
            <a:pPr marL="0" indent="0">
              <a:lnSpc>
                <a:spcPct val="130000"/>
              </a:lnSpc>
              <a:buSzPct val="70000"/>
              <a:buFont typeface="Wingdings" panose="05000000000000000000" pitchFamily="2" charset="2"/>
              <a:buNone/>
            </a:pPr>
            <a:r>
              <a:rPr lang="en-US" altLang="zh-CN" sz="2400" dirty="0">
                <a:solidFill>
                  <a:srgbClr val="FF00FF"/>
                </a:solidFill>
                <a:latin typeface="黑体" panose="02010609060101010101" pitchFamily="49" charset="-122"/>
                <a:ea typeface="黑体" panose="02010609060101010101" pitchFamily="49" charset="-122"/>
                <a:cs typeface="+mn-cs"/>
              </a:rPr>
              <a:t>(3)</a:t>
            </a:r>
            <a:r>
              <a:rPr lang="zh-CN" altLang="en-US" sz="2400" dirty="0">
                <a:solidFill>
                  <a:srgbClr val="FF00FF"/>
                </a:solidFill>
                <a:latin typeface="黑体" panose="02010609060101010101" pitchFamily="49" charset="-122"/>
                <a:ea typeface="黑体" panose="02010609060101010101" pitchFamily="49" charset="-122"/>
                <a:cs typeface="+mn-cs"/>
              </a:rPr>
              <a:t>地址转换：</a:t>
            </a:r>
            <a:r>
              <a:rPr lang="zh-CN" altLang="en-US" sz="2400" dirty="0">
                <a:latin typeface="黑体" panose="02010609060101010101" pitchFamily="49" charset="-122"/>
                <a:ea typeface="黑体" panose="02010609060101010101" pitchFamily="49" charset="-122"/>
                <a:cs typeface="+mn-cs"/>
              </a:rPr>
              <a:t>在段式虚拟存储系统中，</a:t>
            </a:r>
            <a:r>
              <a:rPr lang="zh-CN" altLang="en-US" sz="2400" dirty="0">
                <a:solidFill>
                  <a:srgbClr val="FF0000"/>
                </a:solidFill>
                <a:latin typeface="黑体" panose="02010609060101010101" pitchFamily="49" charset="-122"/>
                <a:ea typeface="黑体" panose="02010609060101010101" pitchFamily="49" charset="-122"/>
                <a:cs typeface="+mn-cs"/>
              </a:rPr>
              <a:t>虚地址由段号和段内地址</a:t>
            </a:r>
            <a:r>
              <a:rPr lang="zh-CN" altLang="en-US" sz="2400" dirty="0">
                <a:latin typeface="黑体" panose="02010609060101010101" pitchFamily="49" charset="-122"/>
                <a:ea typeface="黑体" panose="02010609060101010101" pitchFamily="49" charset="-122"/>
                <a:cs typeface="+mn-cs"/>
              </a:rPr>
              <a:t>（偏移量）组成。虚地址到实主存地址的变换通过段表实现。</a:t>
            </a:r>
            <a:endParaRPr lang="zh-CN" altLang="en-US" sz="2400" dirty="0">
              <a:latin typeface="黑体" panose="02010609060101010101" pitchFamily="49" charset="-122"/>
              <a:ea typeface="黑体" panose="02010609060101010101" pitchFamily="49" charset="-122"/>
              <a:cs typeface="+mn-cs"/>
            </a:endParaRPr>
          </a:p>
        </p:txBody>
      </p:sp>
    </p:spTree>
  </p:cSld>
  <p:clrMapOvr>
    <a:masterClrMapping/>
  </p:clrMapOvr>
</p:sld>
</file>

<file path=ppt/tags/tag1.xml><?xml version="1.0" encoding="utf-8"?>
<p:tagLst xmlns:p="http://schemas.openxmlformats.org/presentationml/2006/main">
  <p:tag name="KSO_WM_UNIT_PLACING_PICTURE_USER_VIEWPORT" val="{&quot;height&quot;:7757.499212598425,&quot;width&quot;:7517.500787401575}"/>
</p:tagLst>
</file>

<file path=ppt/tags/tag10.xml><?xml version="1.0" encoding="utf-8"?>
<p:tagLst xmlns:p="http://schemas.openxmlformats.org/presentationml/2006/main">
  <p:tag name="KSO_WM_UNIT_PLACING_PICTURE_USER_VIEWPORT" val="{&quot;height&quot;:7888,&quot;width&quot;:11597.499212598424}"/>
</p:tagLst>
</file>

<file path=ppt/tags/tag11.xml><?xml version="1.0" encoding="utf-8"?>
<p:tagLst xmlns:p="http://schemas.openxmlformats.org/presentationml/2006/main">
  <p:tag name="KSO_WM_UNIT_PLACING_PICTURE_USER_VIEWPORT" val="{&quot;height&quot;:6569,&quot;width&quot;:9839}"/>
</p:tagLst>
</file>

<file path=ppt/tags/tag12.xml><?xml version="1.0" encoding="utf-8"?>
<p:tagLst xmlns:p="http://schemas.openxmlformats.org/presentationml/2006/main">
  <p:tag name="KSO_WM_UNIT_PLACING_PICTURE_USER_VIEWPORT" val="{&quot;height&quot;:7888,&quot;width&quot;:11597.499212598424}"/>
</p:tagLst>
</file>

<file path=ppt/tags/tag13.xml><?xml version="1.0" encoding="utf-8"?>
<p:tagLst xmlns:p="http://schemas.openxmlformats.org/presentationml/2006/main">
  <p:tag name="KSO_WM_UNIT_PLACING_PICTURE_USER_VIEWPORT" val="{&quot;height&quot;:7616,&quot;width&quot;:18144}"/>
</p:tagLst>
</file>

<file path=ppt/tags/tag14.xml><?xml version="1.0" encoding="utf-8"?>
<p:tagLst xmlns:p="http://schemas.openxmlformats.org/presentationml/2006/main">
  <p:tag name="KSO_WM_UNIT_PLACING_PICTURE_USER_VIEWPORT" val="{&quot;height&quot;:7616,&quot;width&quot;:18144}"/>
</p:tagLst>
</file>

<file path=ppt/tags/tag15.xml><?xml version="1.0" encoding="utf-8"?>
<p:tagLst xmlns:p="http://schemas.openxmlformats.org/presentationml/2006/main">
  <p:tag name="KSO_WM_UNIT_PLACING_PICTURE_USER_VIEWPORT" val="{&quot;height&quot;:9417,&quot;width&quot;:13661}"/>
</p:tagLst>
</file>

<file path=ppt/tags/tag16.xml><?xml version="1.0" encoding="utf-8"?>
<p:tagLst xmlns:p="http://schemas.openxmlformats.org/presentationml/2006/main">
  <p:tag name="KSO_WM_SLIDE_MODEL_TYPE" val="dynamicNum"/>
</p:tagLst>
</file>

<file path=ppt/tags/tag17.xml><?xml version="1.0" encoding="utf-8"?>
<p:tagLst xmlns:p="http://schemas.openxmlformats.org/presentationml/2006/main">
  <p:tag name="KSO_WM_UNIT_PLACING_PICTURE_USER_VIEWPORT" val="{&quot;height&quot;:5394,&quot;width&quot;:10138}"/>
</p:tagLst>
</file>

<file path=ppt/tags/tag18.xml><?xml version="1.0" encoding="utf-8"?>
<p:tagLst xmlns:p="http://schemas.openxmlformats.org/presentationml/2006/main">
  <p:tag name="COMMONDATA" val="eyJoZGlkIjoiZTA1OGViMDJjMGQzMThmMGQ1YTI1NDM3MGFlZjFjZWYifQ=="/>
  <p:tag name="KSO_WPP_MARK_KEY" val="4c8c7d31-d5c8-49c9-9660-68dfb13a6327"/>
  <p:tag name="commondata" val="eyJoZGlkIjoiZDk3NmJkYjNkZGMzMmIwNWRmZThiNjcyN2RhNzBiOWUifQ=="/>
</p:tagLst>
</file>

<file path=ppt/tags/tag2.xml><?xml version="1.0" encoding="utf-8"?>
<p:tagLst xmlns:p="http://schemas.openxmlformats.org/presentationml/2006/main">
  <p:tag name="KSO_WM_UNIT_PLACING_PICTURE_USER_VIEWPORT" val="{&quot;height&quot;:7757.499212598425,&quot;width&quot;:7517.500787401575}"/>
</p:tagLst>
</file>

<file path=ppt/tags/tag3.xml><?xml version="1.0" encoding="utf-8"?>
<p:tagLst xmlns:p="http://schemas.openxmlformats.org/presentationml/2006/main">
  <p:tag name="KSO_WM_UNIT_PLACING_PICTURE_USER_VIEWPORT" val="{&quot;height&quot;:7195,&quot;width&quot;:15222}"/>
</p:tagLst>
</file>

<file path=ppt/tags/tag4.xml><?xml version="1.0" encoding="utf-8"?>
<p:tagLst xmlns:p="http://schemas.openxmlformats.org/presentationml/2006/main">
  <p:tag name="KSO_WM_UNIT_PLACING_PICTURE_USER_VIEWPORT" val="{&quot;height&quot;:7888,&quot;width&quot;:11597.499212598424}"/>
</p:tagLst>
</file>

<file path=ppt/tags/tag5.xml><?xml version="1.0" encoding="utf-8"?>
<p:tagLst xmlns:p="http://schemas.openxmlformats.org/presentationml/2006/main">
  <p:tag name="KSO_WM_SLIDE_MODEL_TYPE" val="dynamicNum"/>
</p:tagLst>
</file>

<file path=ppt/tags/tag6.xml><?xml version="1.0" encoding="utf-8"?>
<p:tagLst xmlns:p="http://schemas.openxmlformats.org/presentationml/2006/main">
  <p:tag name="KSO_WM_UNIT_PLACING_PICTURE_USER_VIEWPORT" val="{&quot;height&quot;:7888,&quot;width&quot;:11597.499212598424}"/>
</p:tagLst>
</file>

<file path=ppt/tags/tag7.xml><?xml version="1.0" encoding="utf-8"?>
<p:tagLst xmlns:p="http://schemas.openxmlformats.org/presentationml/2006/main">
  <p:tag name="KSO_WM_UNIT_PLACING_PICTURE_USER_VIEWPORT" val="{&quot;height&quot;:7888,&quot;width&quot;:11597.499212598424}"/>
</p:tagLst>
</file>

<file path=ppt/tags/tag8.xml><?xml version="1.0" encoding="utf-8"?>
<p:tagLst xmlns:p="http://schemas.openxmlformats.org/presentationml/2006/main">
  <p:tag name="KSO_WM_UNIT_PLACING_PICTURE_USER_VIEWPORT" val="{&quot;height&quot;:7888,&quot;width&quot;:11597.499212598424}"/>
</p:tagLst>
</file>

<file path=ppt/tags/tag9.xml><?xml version="1.0" encoding="utf-8"?>
<p:tagLst xmlns:p="http://schemas.openxmlformats.org/presentationml/2006/main">
  <p:tag name="KSO_WM_UNIT_PLACING_PICTURE_USER_VIEWPORT" val="{&quot;height&quot;:7888,&quot;width&quot;:11597.499212598424}"/>
</p:tagLst>
</file>

<file path=ppt/theme/theme1.xml><?xml version="1.0" encoding="utf-8"?>
<a:theme xmlns:a="http://schemas.openxmlformats.org/drawingml/2006/main" name="1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accent1">
            <a:lumMod val="60000"/>
            <a:lumOff val="40000"/>
          </a:schemeClr>
        </a:solidFill>
      </a:spPr>
      <a:bodyPr wrap="square" lIns="36195" tIns="0" rIns="0" bIns="0" rtlCol="0" anchor="t" anchorCtr="1">
        <a:spAutoFit/>
      </a:bodyPr>
      <a:lstStyle>
        <a:defPPr marL="693420" lvl="2" indent="0" algn="l" eaLnBrk="1" hangingPunct="1">
          <a:buNone/>
          <a:defRPr lang="zh-CN" altLang="en-US" sz="3200">
            <a:solidFill>
              <a:srgbClr val="FF00FF"/>
            </a:solidFill>
            <a:latin typeface="黑体" panose="02010609060101010101" pitchFamily="49" charset="-122"/>
            <a:ea typeface="黑体" panose="02010609060101010101" pitchFamily="49" charset="-122"/>
            <a:cs typeface="黑体" panose="02010609060101010101" pitchFamily="49" charset="-122"/>
          </a:defRPr>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accent1">
            <a:lumMod val="60000"/>
            <a:lumOff val="40000"/>
          </a:schemeClr>
        </a:solidFill>
      </a:spPr>
      <a:bodyPr wrap="square" lIns="36195" tIns="0" rIns="0" bIns="0" rtlCol="0" anchor="t" anchorCtr="1">
        <a:spAutoFit/>
      </a:bodyPr>
      <a:lstStyle>
        <a:defPPr marL="693420" lvl="2" indent="0" algn="l" eaLnBrk="1" hangingPunct="1">
          <a:buNone/>
          <a:defRPr lang="zh-CN" altLang="en-US" sz="3200">
            <a:noFill/>
            <a:latin typeface="黑体" panose="02010609060101010101" pitchFamily="49" charset="-122"/>
            <a:ea typeface="黑体" panose="02010609060101010101" pitchFamily="49" charset="-122"/>
            <a:cs typeface="黑体" panose="02010609060101010101" pitchFamily="49" charset="-122"/>
          </a:defRPr>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accent1">
            <a:lumMod val="60000"/>
            <a:lumOff val="40000"/>
          </a:schemeClr>
        </a:solidFill>
      </a:spPr>
      <a:bodyPr wrap="square" lIns="36195" tIns="0" rIns="0" bIns="0" rtlCol="0" anchor="t" anchorCtr="1">
        <a:spAutoFit/>
      </a:bodyPr>
      <a:lstStyle>
        <a:defPPr marL="693420" lvl="2" indent="0" algn="l" eaLnBrk="1" hangingPunct="1">
          <a:buNone/>
          <a:defRPr lang="zh-CN" altLang="en-US" sz="3200">
            <a:solidFill>
              <a:srgbClr val="FF00FF"/>
            </a:solidFill>
            <a:latin typeface="黑体" panose="02010609060101010101" pitchFamily="49" charset="-122"/>
            <a:ea typeface="黑体" panose="02010609060101010101" pitchFamily="49" charset="-122"/>
            <a:cs typeface="黑体" panose="02010609060101010101" pitchFamily="49" charset="-122"/>
          </a:defRPr>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accent1">
            <a:lumMod val="60000"/>
            <a:lumOff val="40000"/>
          </a:schemeClr>
        </a:solidFill>
      </a:spPr>
      <a:bodyPr wrap="square" lIns="36195" tIns="0" rIns="0" bIns="0" rtlCol="0" anchor="t" anchorCtr="1">
        <a:spAutoFit/>
      </a:bodyPr>
      <a:lstStyle>
        <a:defPPr marL="693420" lvl="2" indent="0" algn="l" eaLnBrk="1" hangingPunct="1">
          <a:buNone/>
          <a:defRPr lang="zh-CN" altLang="en-US" sz="3200">
            <a:solidFill>
              <a:srgbClr val="FF00FF"/>
            </a:solidFill>
            <a:latin typeface="黑体" panose="02010609060101010101" pitchFamily="49" charset="-122"/>
            <a:ea typeface="黑体" panose="02010609060101010101" pitchFamily="49" charset="-122"/>
            <a:cs typeface="黑体" panose="02010609060101010101" pitchFamily="49" charset="-122"/>
          </a:defRPr>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15593</Words>
  <Application>WPS 演示</Application>
  <PresentationFormat>全屏显示(4:3)</PresentationFormat>
  <Paragraphs>1340</Paragraphs>
  <Slides>122</Slides>
  <Notes>27</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40</vt:i4>
      </vt:variant>
      <vt:variant>
        <vt:lpstr>幻灯片标题</vt:lpstr>
      </vt:variant>
      <vt:variant>
        <vt:i4>122</vt:i4>
      </vt:variant>
    </vt:vector>
  </HeadingPairs>
  <TitlesOfParts>
    <vt:vector size="180" baseType="lpstr">
      <vt:lpstr>Arial</vt:lpstr>
      <vt:lpstr>宋体</vt:lpstr>
      <vt:lpstr>Wingdings</vt:lpstr>
      <vt:lpstr>黑体</vt:lpstr>
      <vt:lpstr>Times New Roman</vt:lpstr>
      <vt:lpstr>Wingdings</vt:lpstr>
      <vt:lpstr>华文行楷</vt:lpstr>
      <vt:lpstr>方正粗黑宋简体</vt:lpstr>
      <vt:lpstr>Webdings</vt:lpstr>
      <vt:lpstr>微软雅黑</vt:lpstr>
      <vt:lpstr>Arial Unicode MS</vt:lpstr>
      <vt:lpstr>Tahoma</vt:lpstr>
      <vt:lpstr>楷体</vt:lpstr>
      <vt:lpstr>Calibri</vt:lpstr>
      <vt:lpstr>1_Network</vt:lpstr>
      <vt:lpstr>3_Network</vt:lpstr>
      <vt:lpstr>4_Network</vt:lpstr>
      <vt:lpstr>5_Network</vt:lpstr>
      <vt:lpstr>Paint.Picture</vt:lpstr>
      <vt:lpstr>Paint.Picture</vt:lpstr>
      <vt:lpstr>Paint.Picture</vt:lpstr>
      <vt:lpstr>Paint.Picture</vt:lpstr>
      <vt:lpstr>Paint.Picture</vt:lpstr>
      <vt:lpstr>Paint.Picture</vt:lpstr>
      <vt:lpstr>Paint.Picture</vt:lpstr>
      <vt:lpstr>Paint.Picture</vt:lpstr>
      <vt:lpstr>Equation.3</vt:lpstr>
      <vt:lpstr>Equation.3</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Word.Picture.8</vt:lpstr>
      <vt:lpstr>Paint.Picture</vt:lpstr>
      <vt:lpstr>第三章 存储系统</vt:lpstr>
      <vt:lpstr>第三章   存储系统</vt:lpstr>
      <vt:lpstr>3.1 存储系统概述</vt:lpstr>
      <vt:lpstr>3.1.1  存储系统的层次结构</vt:lpstr>
      <vt:lpstr>3.1.1  存储系统的层次结构</vt:lpstr>
      <vt:lpstr>3.1.1 存储器的分类</vt:lpstr>
      <vt:lpstr>3.1.2 存储器的编址和端模式</vt:lpstr>
      <vt:lpstr>3.1.3 存储器的技术指标</vt:lpstr>
      <vt:lpstr>作业</vt:lpstr>
      <vt:lpstr>3.2 静态随机存取存储器SRAM</vt:lpstr>
      <vt:lpstr>3.2 SRAM存储器</vt:lpstr>
      <vt:lpstr>3.2.1 基本的静态存储元阵列</vt:lpstr>
      <vt:lpstr>PowerPoint 演示文稿</vt:lpstr>
      <vt:lpstr>3.2.1 基本的静态存储元阵列</vt:lpstr>
      <vt:lpstr>3.2.2 基本的SRAM逻辑结构</vt:lpstr>
      <vt:lpstr>3.2.2 基本的SRAM逻辑结构</vt:lpstr>
      <vt:lpstr>3.2.3 读/写时序</vt:lpstr>
      <vt:lpstr>3.2.3 读/写时序</vt:lpstr>
      <vt:lpstr>3.2.3 读/写时序</vt:lpstr>
      <vt:lpstr>3.2.3 读/写时序</vt:lpstr>
      <vt:lpstr>3.2.4 存储器容量的扩充</vt:lpstr>
      <vt:lpstr>位扩展</vt:lpstr>
      <vt:lpstr>3.3.4 存储器容量的扩充</vt:lpstr>
      <vt:lpstr>字扩展</vt:lpstr>
      <vt:lpstr>3.3.4 存储器容量的扩充</vt:lpstr>
      <vt:lpstr>补充练习1</vt:lpstr>
      <vt:lpstr>补充练习1</vt:lpstr>
      <vt:lpstr>补充练习2</vt:lpstr>
      <vt:lpstr>补充练习2</vt:lpstr>
      <vt:lpstr>作业</vt:lpstr>
      <vt:lpstr>3.3 动态随机存储器DRAM</vt:lpstr>
      <vt:lpstr>3.3.1 DRAM存储元的工作原理</vt:lpstr>
      <vt:lpstr>3.3.1 DRAM存储元的工作原理</vt:lpstr>
      <vt:lpstr>写1到存储元</vt:lpstr>
      <vt:lpstr>写0到存储元</vt:lpstr>
      <vt:lpstr>从存储元读出1或0（破坏性读出）</vt:lpstr>
      <vt:lpstr>刷新存储元1/0</vt:lpstr>
      <vt:lpstr>DRAM特点</vt:lpstr>
      <vt:lpstr>3.3.2 DRAM芯片的逻辑结构</vt:lpstr>
      <vt:lpstr>PowerPoint 演示文稿</vt:lpstr>
      <vt:lpstr>PowerPoint 演示文稿</vt:lpstr>
      <vt:lpstr>3.3.3 读/写时序</vt:lpstr>
      <vt:lpstr>3.3.4 刷新周期</vt:lpstr>
      <vt:lpstr>作业</vt:lpstr>
      <vt:lpstr>3.4 只读存储器</vt:lpstr>
      <vt:lpstr>3.4.1 只读存储器概述</vt:lpstr>
      <vt:lpstr>3.4.1 只读存储器ROM</vt:lpstr>
      <vt:lpstr>3.4.1  只读存储器ROM</vt:lpstr>
      <vt:lpstr>EPROM  （光擦除）</vt:lpstr>
      <vt:lpstr>E2PROM  （电擦除）</vt:lpstr>
      <vt:lpstr>3.4.2 NOR闪存</vt:lpstr>
      <vt:lpstr>作业</vt:lpstr>
      <vt:lpstr>3.5  并行存储器</vt:lpstr>
      <vt:lpstr>3.5.1 双端口存储器</vt:lpstr>
      <vt:lpstr>3.5.2 多模块交叉存储器</vt:lpstr>
      <vt:lpstr>3.5.2 多模块交叉存储器</vt:lpstr>
      <vt:lpstr>例3.3 设存储器容量为32字，字长64位，模块数m=4，分别用顺序方式和交叉方式进行组织。存储周期T=200ns，数据总线宽度为64位，总线传送周期t=50ns。若连续读出4个字，问顺序存储器和交叉存储器的带宽各是多少?</vt:lpstr>
      <vt:lpstr>例3.3 设存储器容量为32字，字长64位，模块数m=4，分别用顺序方式和交叉方式进行组织。存储周期T=200ns，数据总线宽度为64位，总线传送周期t=50ns。若连续读出4个字，问顺序存储器和交叉存储器的带宽各是多少?</vt:lpstr>
      <vt:lpstr>作业</vt:lpstr>
      <vt:lpstr>3.6 cache存储器</vt:lpstr>
      <vt:lpstr>作业</vt:lpstr>
      <vt:lpstr>3.6.1 cache基本原理</vt:lpstr>
      <vt:lpstr>3.6.1 cache基本原理</vt:lpstr>
      <vt:lpstr>PowerPoint 演示文稿</vt:lpstr>
      <vt:lpstr>3.6.1 cache基本原理</vt:lpstr>
      <vt:lpstr>例3.4 CPU执行一段程序时，cache完成存取的次数为1900次，主存完成存取的次数为100次，已知cache存取周期为50ns，主存存取周期为250ns，求cache/主存系统的效率e和平均访问时间ta。  </vt:lpstr>
      <vt:lpstr>3.6.1 cache基本原理</vt:lpstr>
      <vt:lpstr>3.6.2 主存与Cache的地址映射</vt:lpstr>
      <vt:lpstr>PowerPoint 演示文稿</vt:lpstr>
      <vt:lpstr>PowerPoint 演示文稿</vt:lpstr>
      <vt:lpstr>全相联映射 例题</vt:lpstr>
      <vt:lpstr>2、直接映射</vt:lpstr>
      <vt:lpstr>2、直接映射</vt:lpstr>
      <vt:lpstr>2、直接映射</vt:lpstr>
      <vt:lpstr>2、直接映射</vt:lpstr>
      <vt:lpstr>2、直接映射（附加例子）</vt:lpstr>
      <vt:lpstr>2、直接映射（附加例子）</vt:lpstr>
      <vt:lpstr>直接映射例题</vt:lpstr>
      <vt:lpstr>3、组相联映射</vt:lpstr>
      <vt:lpstr>3、组相联映射</vt:lpstr>
      <vt:lpstr>3、组相联映射</vt:lpstr>
      <vt:lpstr>3、组相联映射</vt:lpstr>
      <vt:lpstr>3、组相联映射</vt:lpstr>
      <vt:lpstr>组相联映射例题</vt:lpstr>
      <vt:lpstr>3.6.3 替换策略</vt:lpstr>
      <vt:lpstr>3.6.3 替换策略</vt:lpstr>
      <vt:lpstr>3.6.4 写操作策略</vt:lpstr>
      <vt:lpstr>3.7 虚拟存储器</vt:lpstr>
      <vt:lpstr>3.7.1 虚拟存储器的基本概念</vt:lpstr>
      <vt:lpstr>3.7.1 虚拟存储器的基本概念</vt:lpstr>
      <vt:lpstr>3.7.1 虚拟存储器的基本概念</vt:lpstr>
      <vt:lpstr>3.7.1 虚拟存储器的基本概念</vt:lpstr>
      <vt:lpstr>3.7.1 虚拟存储器的基本概念</vt:lpstr>
      <vt:lpstr>3.7.2 页式虚拟存储器</vt:lpstr>
      <vt:lpstr>3.7.2 页式虚拟存储器</vt:lpstr>
      <vt:lpstr>3.7.2 页式虚拟存储器</vt:lpstr>
      <vt:lpstr>3.7.2 页式虚拟存储器</vt:lpstr>
      <vt:lpstr>3.7.2 页式虚拟存储器</vt:lpstr>
      <vt:lpstr>3.7.3 段式虚拟存储器和段页式虚拟存储器</vt:lpstr>
      <vt:lpstr>段式虚拟存储器</vt:lpstr>
      <vt:lpstr>段式虚拟存储器</vt:lpstr>
      <vt:lpstr>段页式虚拟存储器</vt:lpstr>
      <vt:lpstr>PowerPoint 演示文稿</vt:lpstr>
      <vt:lpstr>PowerPoint 演示文稿</vt:lpstr>
      <vt:lpstr>3.7.4 虚拟的替换算法</vt:lpstr>
      <vt:lpstr>PowerPoint 演示文稿</vt:lpstr>
      <vt:lpstr>1.3.1 计算机硬件组成</vt:lpstr>
      <vt:lpstr>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计算机组成原理</dc:title>
  <dc:creator>杨旭东</dc:creator>
  <cp:lastModifiedBy>李艳军（杨林妈妈）</cp:lastModifiedBy>
  <cp:revision>250</cp:revision>
  <dcterms:created xsi:type="dcterms:W3CDTF">2008-05-19T20:45:00Z</dcterms:created>
  <dcterms:modified xsi:type="dcterms:W3CDTF">2024-09-02T04:09:19Z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3C5466097B6A4BF69BD90D6DAFAD8048</vt:lpwstr>
  </property>
</Properties>
</file>